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3.xml" ContentType="application/vnd.openxmlformats-officedocument.presentationml.notesSlide+xml"/>
  <Override PartName="/ppt/charts/chart5.xml" ContentType="application/vnd.openxmlformats-officedocument.drawingml.chart+xml"/>
  <Override PartName="/ppt/tags/tag2.xml" ContentType="application/vnd.openxmlformats-officedocument.presentationml.tags+xml"/>
  <Override PartName="/ppt/notesSlides/notesSlide4.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drawings/drawing1.xml" ContentType="application/vnd.openxmlformats-officedocument.drawingml.chartshapes+xml"/>
  <Override PartName="/ppt/charts/chart10.xml" ContentType="application/vnd.openxmlformats-officedocument.drawingml.chart+xml"/>
  <Override PartName="/ppt/theme/themeOverride8.xml" ContentType="application/vnd.openxmlformats-officedocument.themeOverr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charts/style2.xml" ContentType="application/vnd.ms-office.chartstyle+xml"/>
  <Override PartName="/ppt/charts/colors2.xml" ContentType="application/vnd.ms-office.chartcolorstyle+xml"/>
  <Override PartName="/ppt/tags/tag3.xml" ContentType="application/vnd.openxmlformats-officedocument.presentationml.tags+xml"/>
  <Override PartName="/ppt/charts/chart12.xml" ContentType="application/vnd.openxmlformats-officedocument.drawingml.chart+xml"/>
  <Override PartName="/ppt/theme/themeOverride9.xml" ContentType="application/vnd.openxmlformats-officedocument.themeOverride+xml"/>
  <Override PartName="/ppt/tags/tag4.xml" ContentType="application/vnd.openxmlformats-officedocument.presentationml.tags+xml"/>
  <Override PartName="/ppt/charts/chart13.xml" ContentType="application/vnd.openxmlformats-officedocument.drawingml.chart+xml"/>
  <Override PartName="/ppt/theme/themeOverride10.xml" ContentType="application/vnd.openxmlformats-officedocument.themeOverride+xml"/>
  <Override PartName="/ppt/charts/chart14.xml" ContentType="application/vnd.openxmlformats-officedocument.drawingml.chart+xml"/>
  <Override PartName="/ppt/theme/themeOverride11.xml" ContentType="application/vnd.openxmlformats-officedocument.themeOverride+xml"/>
  <Override PartName="/ppt/drawings/drawing2.xml" ContentType="application/vnd.openxmlformats-officedocument.drawingml.chartshapes+xml"/>
  <Override PartName="/ppt/charts/chart15.xml" ContentType="application/vnd.openxmlformats-officedocument.drawingml.chart+xml"/>
  <Override PartName="/ppt/theme/themeOverride12.xml" ContentType="application/vnd.openxmlformats-officedocument.themeOverride+xml"/>
  <Override PartName="/ppt/drawings/drawing3.xml" ContentType="application/vnd.openxmlformats-officedocument.drawingml.chartshapes+xml"/>
  <Override PartName="/ppt/charts/chart16.xml" ContentType="application/vnd.openxmlformats-officedocument.drawingml.chart+xml"/>
  <Override PartName="/ppt/theme/themeOverride13.xml" ContentType="application/vnd.openxmlformats-officedocument.themeOverride+xml"/>
  <Override PartName="/ppt/drawings/drawing4.xml" ContentType="application/vnd.openxmlformats-officedocument.drawingml.chartshapes+xml"/>
  <Override PartName="/ppt/charts/chart17.xml" ContentType="application/vnd.openxmlformats-officedocument.drawingml.chart+xml"/>
  <Override PartName="/ppt/theme/themeOverride14.xml" ContentType="application/vnd.openxmlformats-officedocument.themeOverr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11.xml" ContentType="application/vnd.openxmlformats-officedocument.presentationml.notesSlide+xml"/>
  <Override PartName="/ppt/charts/chart24.xml" ContentType="application/vnd.openxmlformats-officedocument.drawingml.chart+xml"/>
  <Override PartName="/ppt/theme/themeOverride15.xml" ContentType="application/vnd.openxmlformats-officedocument.themeOverride+xml"/>
  <Override PartName="/ppt/charts/chart25.xml" ContentType="application/vnd.openxmlformats-officedocument.drawingml.chart+xml"/>
  <Override PartName="/ppt/charts/chart26.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7.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28.xml" ContentType="application/vnd.openxmlformats-officedocument.drawingml.chart+xml"/>
  <Override PartName="/ppt/theme/themeOverride16.xml" ContentType="application/vnd.openxmlformats-officedocument.themeOverr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9.xml" ContentType="application/vnd.openxmlformats-officedocument.drawingml.chart+xml"/>
  <Override PartName="/ppt/theme/themeOverride17.xml" ContentType="application/vnd.openxmlformats-officedocument.themeOverride+xml"/>
  <Override PartName="/ppt/charts/chart30.xml" ContentType="application/vnd.openxmlformats-officedocument.drawingml.chart+xml"/>
  <Override PartName="/ppt/theme/themeOverride18.xml" ContentType="application/vnd.openxmlformats-officedocument.themeOverr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59"/>
  </p:notesMasterIdLst>
  <p:handoutMasterIdLst>
    <p:handoutMasterId r:id="rId60"/>
  </p:handoutMasterIdLst>
  <p:sldIdLst>
    <p:sldId id="297" r:id="rId2"/>
    <p:sldId id="362" r:id="rId3"/>
    <p:sldId id="1375" r:id="rId4"/>
    <p:sldId id="987" r:id="rId5"/>
    <p:sldId id="1085" r:id="rId6"/>
    <p:sldId id="1353" r:id="rId7"/>
    <p:sldId id="340" r:id="rId8"/>
    <p:sldId id="988" r:id="rId9"/>
    <p:sldId id="286" r:id="rId10"/>
    <p:sldId id="464" r:id="rId11"/>
    <p:sldId id="1351" r:id="rId12"/>
    <p:sldId id="607" r:id="rId13"/>
    <p:sldId id="1374" r:id="rId14"/>
    <p:sldId id="438" r:id="rId15"/>
    <p:sldId id="1367" r:id="rId16"/>
    <p:sldId id="492" r:id="rId17"/>
    <p:sldId id="457" r:id="rId18"/>
    <p:sldId id="542" r:id="rId19"/>
    <p:sldId id="550" r:id="rId20"/>
    <p:sldId id="1371" r:id="rId21"/>
    <p:sldId id="322" r:id="rId22"/>
    <p:sldId id="1377" r:id="rId23"/>
    <p:sldId id="1378" r:id="rId24"/>
    <p:sldId id="1359" r:id="rId25"/>
    <p:sldId id="299" r:id="rId26"/>
    <p:sldId id="1380" r:id="rId27"/>
    <p:sldId id="1362" r:id="rId28"/>
    <p:sldId id="1363" r:id="rId29"/>
    <p:sldId id="1364" r:id="rId30"/>
    <p:sldId id="1365" r:id="rId31"/>
    <p:sldId id="313" r:id="rId32"/>
    <p:sldId id="1324" r:id="rId33"/>
    <p:sldId id="1325" r:id="rId34"/>
    <p:sldId id="1326" r:id="rId35"/>
    <p:sldId id="1327" r:id="rId36"/>
    <p:sldId id="1099" r:id="rId37"/>
    <p:sldId id="373" r:id="rId38"/>
    <p:sldId id="1101" r:id="rId39"/>
    <p:sldId id="326" r:id="rId40"/>
    <p:sldId id="283" r:id="rId41"/>
    <p:sldId id="406" r:id="rId42"/>
    <p:sldId id="396" r:id="rId43"/>
    <p:sldId id="1369" r:id="rId44"/>
    <p:sldId id="323" r:id="rId45"/>
    <p:sldId id="1381" r:id="rId46"/>
    <p:sldId id="1350" r:id="rId47"/>
    <p:sldId id="266" r:id="rId48"/>
    <p:sldId id="1025" r:id="rId49"/>
    <p:sldId id="1347" r:id="rId50"/>
    <p:sldId id="1026" r:id="rId51"/>
    <p:sldId id="301" r:id="rId52"/>
    <p:sldId id="270" r:id="rId53"/>
    <p:sldId id="309" r:id="rId54"/>
    <p:sldId id="310" r:id="rId55"/>
    <p:sldId id="1383" r:id="rId56"/>
    <p:sldId id="314" r:id="rId57"/>
    <p:sldId id="317" r:id="rId58"/>
  </p:sldIdLst>
  <p:sldSz cx="6400800" cy="4800600"/>
  <p:notesSz cx="6858000" cy="9144000"/>
  <p:defaultTex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3">
          <p15:clr>
            <a:srgbClr val="A4A3A4"/>
          </p15:clr>
        </p15:guide>
        <p15:guide id="2" pos="181">
          <p15:clr>
            <a:srgbClr val="A4A3A4"/>
          </p15:clr>
        </p15:guide>
        <p15:guide id="3" pos="386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766"/>
    <a:srgbClr val="00CC00"/>
    <a:srgbClr val="6176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DF18680-E054-41AD-8BC1-D1AEF772440D}">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09" autoAdjust="0"/>
    <p:restoredTop sz="94915" autoAdjust="0"/>
  </p:normalViewPr>
  <p:slideViewPr>
    <p:cSldViewPr snapToGrid="0">
      <p:cViewPr varScale="1">
        <p:scale>
          <a:sx n="102" d="100"/>
          <a:sy n="102" d="100"/>
        </p:scale>
        <p:origin x="1656" y="90"/>
      </p:cViewPr>
      <p:guideLst>
        <p:guide orient="horz" pos="143"/>
        <p:guide pos="181"/>
        <p:guide pos="3864"/>
      </p:guideLst>
    </p:cSldViewPr>
  </p:slideViewPr>
  <p:notesTextViewPr>
    <p:cViewPr>
      <p:scale>
        <a:sx n="100" d="100"/>
        <a:sy n="100" d="100"/>
      </p:scale>
      <p:origin x="0" y="0"/>
    </p:cViewPr>
  </p:notesTextViewPr>
  <p:notesViewPr>
    <p:cSldViewPr snapToGrid="0" showGuides="1">
      <p:cViewPr varScale="1">
        <p:scale>
          <a:sx n="80" d="100"/>
          <a:sy n="80" d="100"/>
        </p:scale>
        <p:origin x="-20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9.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0.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12.xlsx"/><Relationship Id="rId1" Type="http://schemas.openxmlformats.org/officeDocument/2006/relationships/themeOverride" Target="../theme/themeOverride11.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3.xlsx"/><Relationship Id="rId1" Type="http://schemas.openxmlformats.org/officeDocument/2006/relationships/themeOverride" Target="../theme/themeOverride12.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14.xlsx"/><Relationship Id="rId1" Type="http://schemas.openxmlformats.org/officeDocument/2006/relationships/themeOverride" Target="../theme/themeOverride13.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4.xml"/></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5.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3.xml"/><Relationship Id="rId1" Type="http://schemas.microsoft.com/office/2011/relationships/chartStyle" Target="style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16.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7.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8.xml"/></Relationships>
</file>

<file path=ppt/charts/_rels/chart4.xml.rels><?xml version="1.0" encoding="UTF-8" standalone="yes"?>
<Relationships xmlns="http://schemas.openxmlformats.org/package/2006/relationships"><Relationship Id="rId2" Type="http://schemas.openxmlformats.org/officeDocument/2006/relationships/oleObject" Target="file:///\\advisory.com\files\public\share\Edsyn\Enrollment%20Management%20Forum\Secondary%20Research\WICHE\WICHE%20data%20by%20racem%202002-2028.xlsx"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Sheet1!$B$1</c:f>
              <c:strCache>
                <c:ptCount val="1"/>
                <c:pt idx="0">
                  <c:v>Bachelor's</c:v>
                </c:pt>
              </c:strCache>
            </c:strRef>
          </c:tx>
          <c:spPr>
            <a:ln w="28575" cap="flat">
              <a:solidFill>
                <a:srgbClr val="0070CD"/>
              </a:solidFill>
              <a:miter lim="800000"/>
            </a:ln>
            <a:effectLst/>
          </c:spPr>
          <c:marker>
            <c:symbol val="none"/>
          </c:marker>
          <c:dPt>
            <c:idx val="96"/>
            <c:bubble3D val="0"/>
            <c:extLst>
              <c:ext xmlns:c16="http://schemas.microsoft.com/office/drawing/2014/chart" uri="{C3380CC4-5D6E-409C-BE32-E72D297353CC}">
                <c16:uniqueId val="{00000000-D7A9-4C09-B640-2909F1D8B2FB}"/>
              </c:ext>
            </c:extLst>
          </c:dPt>
          <c:dPt>
            <c:idx val="97"/>
            <c:marker>
              <c:symbol val="circle"/>
              <c:size val="5"/>
              <c:spPr>
                <a:solidFill>
                  <a:srgbClr val="0070CD"/>
                </a:solidFill>
                <a:ln>
                  <a:solidFill>
                    <a:srgbClr val="0070CD"/>
                  </a:solidFill>
                </a:ln>
              </c:spPr>
            </c:marker>
            <c:bubble3D val="0"/>
            <c:extLst>
              <c:ext xmlns:c16="http://schemas.microsoft.com/office/drawing/2014/chart" uri="{C3380CC4-5D6E-409C-BE32-E72D297353CC}">
                <c16:uniqueId val="{00000001-D7A9-4C09-B640-2909F1D8B2FB}"/>
              </c:ext>
            </c:extLst>
          </c:dPt>
          <c:cat>
            <c:numRef>
              <c:f>Sheet1!$A$2:$A$99</c:f>
              <c:numCache>
                <c:formatCode>mmm\-yy</c:formatCode>
                <c:ptCount val="98"/>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pt idx="50">
                  <c:v>40940</c:v>
                </c:pt>
                <c:pt idx="51">
                  <c:v>40969</c:v>
                </c:pt>
                <c:pt idx="52">
                  <c:v>41000</c:v>
                </c:pt>
                <c:pt idx="53">
                  <c:v>41030</c:v>
                </c:pt>
                <c:pt idx="54">
                  <c:v>41061</c:v>
                </c:pt>
                <c:pt idx="55">
                  <c:v>41091</c:v>
                </c:pt>
                <c:pt idx="56">
                  <c:v>41122</c:v>
                </c:pt>
                <c:pt idx="57">
                  <c:v>41153</c:v>
                </c:pt>
                <c:pt idx="58">
                  <c:v>41183</c:v>
                </c:pt>
                <c:pt idx="59">
                  <c:v>41214</c:v>
                </c:pt>
                <c:pt idx="60">
                  <c:v>41244</c:v>
                </c:pt>
                <c:pt idx="61">
                  <c:v>41275</c:v>
                </c:pt>
                <c:pt idx="62">
                  <c:v>41306</c:v>
                </c:pt>
                <c:pt idx="63">
                  <c:v>41334</c:v>
                </c:pt>
                <c:pt idx="64">
                  <c:v>41365</c:v>
                </c:pt>
                <c:pt idx="65">
                  <c:v>41395</c:v>
                </c:pt>
                <c:pt idx="66">
                  <c:v>41426</c:v>
                </c:pt>
                <c:pt idx="67">
                  <c:v>41456</c:v>
                </c:pt>
                <c:pt idx="68">
                  <c:v>41487</c:v>
                </c:pt>
                <c:pt idx="69">
                  <c:v>41518</c:v>
                </c:pt>
                <c:pt idx="70">
                  <c:v>41548</c:v>
                </c:pt>
                <c:pt idx="71">
                  <c:v>41579</c:v>
                </c:pt>
                <c:pt idx="72">
                  <c:v>41609</c:v>
                </c:pt>
                <c:pt idx="73">
                  <c:v>41640</c:v>
                </c:pt>
                <c:pt idx="74">
                  <c:v>41671</c:v>
                </c:pt>
                <c:pt idx="75">
                  <c:v>41699</c:v>
                </c:pt>
                <c:pt idx="76">
                  <c:v>41730</c:v>
                </c:pt>
                <c:pt idx="77">
                  <c:v>41760</c:v>
                </c:pt>
                <c:pt idx="78">
                  <c:v>41791</c:v>
                </c:pt>
                <c:pt idx="79">
                  <c:v>41821</c:v>
                </c:pt>
                <c:pt idx="80">
                  <c:v>41852</c:v>
                </c:pt>
                <c:pt idx="81">
                  <c:v>41883</c:v>
                </c:pt>
                <c:pt idx="82">
                  <c:v>41913</c:v>
                </c:pt>
                <c:pt idx="83">
                  <c:v>41944</c:v>
                </c:pt>
                <c:pt idx="84">
                  <c:v>41974</c:v>
                </c:pt>
                <c:pt idx="85">
                  <c:v>42005</c:v>
                </c:pt>
                <c:pt idx="86">
                  <c:v>42036</c:v>
                </c:pt>
                <c:pt idx="87">
                  <c:v>42064</c:v>
                </c:pt>
                <c:pt idx="88">
                  <c:v>42095</c:v>
                </c:pt>
                <c:pt idx="89">
                  <c:v>42125</c:v>
                </c:pt>
                <c:pt idx="90">
                  <c:v>42156</c:v>
                </c:pt>
                <c:pt idx="91">
                  <c:v>42186</c:v>
                </c:pt>
                <c:pt idx="92">
                  <c:v>42217</c:v>
                </c:pt>
                <c:pt idx="93">
                  <c:v>42248</c:v>
                </c:pt>
                <c:pt idx="94">
                  <c:v>42278</c:v>
                </c:pt>
                <c:pt idx="95">
                  <c:v>42309</c:v>
                </c:pt>
                <c:pt idx="96">
                  <c:v>42339</c:v>
                </c:pt>
                <c:pt idx="97">
                  <c:v>42370</c:v>
                </c:pt>
              </c:numCache>
            </c:numRef>
          </c:cat>
          <c:val>
            <c:numRef>
              <c:f>Sheet1!$B$2:$B$99</c:f>
              <c:numCache>
                <c:formatCode>General</c:formatCode>
                <c:ptCount val="98"/>
                <c:pt idx="0">
                  <c:v>0</c:v>
                </c:pt>
                <c:pt idx="1">
                  <c:v>0.3</c:v>
                </c:pt>
                <c:pt idx="2">
                  <c:v>0.6</c:v>
                </c:pt>
                <c:pt idx="3">
                  <c:v>0.8</c:v>
                </c:pt>
                <c:pt idx="4">
                  <c:v>0.8</c:v>
                </c:pt>
                <c:pt idx="5">
                  <c:v>0.7</c:v>
                </c:pt>
                <c:pt idx="6">
                  <c:v>0.5</c:v>
                </c:pt>
                <c:pt idx="7">
                  <c:v>0.5</c:v>
                </c:pt>
                <c:pt idx="8">
                  <c:v>0.5</c:v>
                </c:pt>
                <c:pt idx="9">
                  <c:v>0.6</c:v>
                </c:pt>
                <c:pt idx="10">
                  <c:v>0.5</c:v>
                </c:pt>
                <c:pt idx="11">
                  <c:v>0.4</c:v>
                </c:pt>
                <c:pt idx="12">
                  <c:v>0.3</c:v>
                </c:pt>
                <c:pt idx="13">
                  <c:v>0.1</c:v>
                </c:pt>
                <c:pt idx="14">
                  <c:v>0</c:v>
                </c:pt>
                <c:pt idx="15">
                  <c:v>-0.1</c:v>
                </c:pt>
                <c:pt idx="16">
                  <c:v>0</c:v>
                </c:pt>
                <c:pt idx="17">
                  <c:v>0</c:v>
                </c:pt>
                <c:pt idx="18">
                  <c:v>0.1</c:v>
                </c:pt>
                <c:pt idx="19">
                  <c:v>0.1</c:v>
                </c:pt>
                <c:pt idx="20">
                  <c:v>0.1</c:v>
                </c:pt>
                <c:pt idx="21">
                  <c:v>0.3</c:v>
                </c:pt>
                <c:pt idx="22">
                  <c:v>0.3</c:v>
                </c:pt>
                <c:pt idx="23">
                  <c:v>0.3</c:v>
                </c:pt>
                <c:pt idx="24">
                  <c:v>0.4</c:v>
                </c:pt>
                <c:pt idx="25">
                  <c:v>0.2</c:v>
                </c:pt>
                <c:pt idx="26">
                  <c:v>0.1</c:v>
                </c:pt>
                <c:pt idx="27">
                  <c:v>0</c:v>
                </c:pt>
                <c:pt idx="28">
                  <c:v>0</c:v>
                </c:pt>
                <c:pt idx="29">
                  <c:v>0.2</c:v>
                </c:pt>
                <c:pt idx="30">
                  <c:v>0.5</c:v>
                </c:pt>
                <c:pt idx="31">
                  <c:v>0.6</c:v>
                </c:pt>
                <c:pt idx="32">
                  <c:v>0.7</c:v>
                </c:pt>
                <c:pt idx="33">
                  <c:v>0.7</c:v>
                </c:pt>
                <c:pt idx="34">
                  <c:v>0.7</c:v>
                </c:pt>
                <c:pt idx="35">
                  <c:v>0.7</c:v>
                </c:pt>
                <c:pt idx="36">
                  <c:v>0.7</c:v>
                </c:pt>
                <c:pt idx="37">
                  <c:v>0.8</c:v>
                </c:pt>
                <c:pt idx="38">
                  <c:v>1</c:v>
                </c:pt>
                <c:pt idx="39">
                  <c:v>1.1000000000000001</c:v>
                </c:pt>
                <c:pt idx="40">
                  <c:v>1.2</c:v>
                </c:pt>
                <c:pt idx="41">
                  <c:v>1.3</c:v>
                </c:pt>
                <c:pt idx="42">
                  <c:v>1.3</c:v>
                </c:pt>
                <c:pt idx="43">
                  <c:v>1.3</c:v>
                </c:pt>
                <c:pt idx="44">
                  <c:v>1.4</c:v>
                </c:pt>
                <c:pt idx="45">
                  <c:v>1.5</c:v>
                </c:pt>
                <c:pt idx="46">
                  <c:v>1.5</c:v>
                </c:pt>
                <c:pt idx="47">
                  <c:v>1.7</c:v>
                </c:pt>
                <c:pt idx="48">
                  <c:v>1.8</c:v>
                </c:pt>
                <c:pt idx="49">
                  <c:v>2</c:v>
                </c:pt>
                <c:pt idx="50">
                  <c:v>2.2999999999999998</c:v>
                </c:pt>
                <c:pt idx="51">
                  <c:v>2.5</c:v>
                </c:pt>
                <c:pt idx="52">
                  <c:v>2.7</c:v>
                </c:pt>
                <c:pt idx="53">
                  <c:v>2.7</c:v>
                </c:pt>
                <c:pt idx="54">
                  <c:v>2.7</c:v>
                </c:pt>
                <c:pt idx="55">
                  <c:v>2.9</c:v>
                </c:pt>
                <c:pt idx="56">
                  <c:v>3</c:v>
                </c:pt>
                <c:pt idx="57">
                  <c:v>3.3</c:v>
                </c:pt>
                <c:pt idx="58">
                  <c:v>3.5</c:v>
                </c:pt>
                <c:pt idx="59">
                  <c:v>3.6</c:v>
                </c:pt>
                <c:pt idx="60">
                  <c:v>3.7</c:v>
                </c:pt>
                <c:pt idx="61">
                  <c:v>3.7</c:v>
                </c:pt>
                <c:pt idx="62">
                  <c:v>3.8</c:v>
                </c:pt>
                <c:pt idx="63">
                  <c:v>4</c:v>
                </c:pt>
                <c:pt idx="64">
                  <c:v>4.2</c:v>
                </c:pt>
                <c:pt idx="65">
                  <c:v>4.2</c:v>
                </c:pt>
                <c:pt idx="66">
                  <c:v>4.2</c:v>
                </c:pt>
                <c:pt idx="67">
                  <c:v>4.2</c:v>
                </c:pt>
                <c:pt idx="68">
                  <c:v>4.3</c:v>
                </c:pt>
                <c:pt idx="69">
                  <c:v>4.3</c:v>
                </c:pt>
                <c:pt idx="70">
                  <c:v>4.5</c:v>
                </c:pt>
                <c:pt idx="71">
                  <c:v>4.5999999999999996</c:v>
                </c:pt>
                <c:pt idx="72">
                  <c:v>4.9000000000000004</c:v>
                </c:pt>
                <c:pt idx="73">
                  <c:v>5.0999999999999996</c:v>
                </c:pt>
                <c:pt idx="74">
                  <c:v>5.2</c:v>
                </c:pt>
                <c:pt idx="75">
                  <c:v>5.3</c:v>
                </c:pt>
                <c:pt idx="76">
                  <c:v>5.3</c:v>
                </c:pt>
                <c:pt idx="77">
                  <c:v>5.3</c:v>
                </c:pt>
                <c:pt idx="78">
                  <c:v>5.5</c:v>
                </c:pt>
                <c:pt idx="79">
                  <c:v>5.5</c:v>
                </c:pt>
                <c:pt idx="80">
                  <c:v>5.6</c:v>
                </c:pt>
                <c:pt idx="81">
                  <c:v>5.7</c:v>
                </c:pt>
                <c:pt idx="82">
                  <c:v>5.9</c:v>
                </c:pt>
                <c:pt idx="83">
                  <c:v>6.3</c:v>
                </c:pt>
                <c:pt idx="84">
                  <c:v>6.7</c:v>
                </c:pt>
                <c:pt idx="85">
                  <c:v>6.9</c:v>
                </c:pt>
                <c:pt idx="86">
                  <c:v>7</c:v>
                </c:pt>
                <c:pt idx="87">
                  <c:v>6.9</c:v>
                </c:pt>
                <c:pt idx="88">
                  <c:v>7</c:v>
                </c:pt>
                <c:pt idx="89">
                  <c:v>7.1</c:v>
                </c:pt>
                <c:pt idx="90">
                  <c:v>7.4</c:v>
                </c:pt>
                <c:pt idx="91">
                  <c:v>7.8</c:v>
                </c:pt>
                <c:pt idx="92">
                  <c:v>8.1</c:v>
                </c:pt>
                <c:pt idx="93">
                  <c:v>8.3000000000000007</c:v>
                </c:pt>
                <c:pt idx="94">
                  <c:v>8.4</c:v>
                </c:pt>
                <c:pt idx="95">
                  <c:v>8.6</c:v>
                </c:pt>
                <c:pt idx="96">
                  <c:v>8.6</c:v>
                </c:pt>
                <c:pt idx="97">
                  <c:v>8.6</c:v>
                </c:pt>
              </c:numCache>
            </c:numRef>
          </c:val>
          <c:smooth val="0"/>
          <c:extLst>
            <c:ext xmlns:c16="http://schemas.microsoft.com/office/drawing/2014/chart" uri="{C3380CC4-5D6E-409C-BE32-E72D297353CC}">
              <c16:uniqueId val="{00000002-D7A9-4C09-B640-2909F1D8B2FB}"/>
            </c:ext>
          </c:extLst>
        </c:ser>
        <c:ser>
          <c:idx val="1"/>
          <c:order val="1"/>
          <c:tx>
            <c:strRef>
              <c:f>Sheet1!$C$1</c:f>
              <c:strCache>
                <c:ptCount val="1"/>
                <c:pt idx="0">
                  <c:v>Associate's</c:v>
                </c:pt>
              </c:strCache>
            </c:strRef>
          </c:tx>
          <c:spPr>
            <a:ln w="28575" cap="flat">
              <a:solidFill>
                <a:srgbClr val="666E76"/>
              </a:solidFill>
              <a:miter lim="800000"/>
            </a:ln>
            <a:effectLst/>
          </c:spPr>
          <c:marker>
            <c:symbol val="none"/>
          </c:marker>
          <c:dPt>
            <c:idx val="96"/>
            <c:bubble3D val="0"/>
            <c:extLst>
              <c:ext xmlns:c16="http://schemas.microsoft.com/office/drawing/2014/chart" uri="{C3380CC4-5D6E-409C-BE32-E72D297353CC}">
                <c16:uniqueId val="{00000003-D7A9-4C09-B640-2909F1D8B2FB}"/>
              </c:ext>
            </c:extLst>
          </c:dPt>
          <c:dPt>
            <c:idx val="97"/>
            <c:marker>
              <c:symbol val="circle"/>
              <c:size val="5"/>
              <c:spPr>
                <a:solidFill>
                  <a:srgbClr val="666E76"/>
                </a:solidFill>
                <a:ln w="9525">
                  <a:solidFill>
                    <a:srgbClr val="666E76"/>
                  </a:solidFill>
                </a:ln>
                <a:effectLst/>
              </c:spPr>
            </c:marker>
            <c:bubble3D val="0"/>
            <c:extLst>
              <c:ext xmlns:c16="http://schemas.microsoft.com/office/drawing/2014/chart" uri="{C3380CC4-5D6E-409C-BE32-E72D297353CC}">
                <c16:uniqueId val="{00000004-D7A9-4C09-B640-2909F1D8B2FB}"/>
              </c:ext>
            </c:extLst>
          </c:dPt>
          <c:cat>
            <c:numRef>
              <c:f>Sheet1!$A$2:$A$99</c:f>
              <c:numCache>
                <c:formatCode>mmm\-yy</c:formatCode>
                <c:ptCount val="98"/>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pt idx="50">
                  <c:v>40940</c:v>
                </c:pt>
                <c:pt idx="51">
                  <c:v>40969</c:v>
                </c:pt>
                <c:pt idx="52">
                  <c:v>41000</c:v>
                </c:pt>
                <c:pt idx="53">
                  <c:v>41030</c:v>
                </c:pt>
                <c:pt idx="54">
                  <c:v>41061</c:v>
                </c:pt>
                <c:pt idx="55">
                  <c:v>41091</c:v>
                </c:pt>
                <c:pt idx="56">
                  <c:v>41122</c:v>
                </c:pt>
                <c:pt idx="57">
                  <c:v>41153</c:v>
                </c:pt>
                <c:pt idx="58">
                  <c:v>41183</c:v>
                </c:pt>
                <c:pt idx="59">
                  <c:v>41214</c:v>
                </c:pt>
                <c:pt idx="60">
                  <c:v>41244</c:v>
                </c:pt>
                <c:pt idx="61">
                  <c:v>41275</c:v>
                </c:pt>
                <c:pt idx="62">
                  <c:v>41306</c:v>
                </c:pt>
                <c:pt idx="63">
                  <c:v>41334</c:v>
                </c:pt>
                <c:pt idx="64">
                  <c:v>41365</c:v>
                </c:pt>
                <c:pt idx="65">
                  <c:v>41395</c:v>
                </c:pt>
                <c:pt idx="66">
                  <c:v>41426</c:v>
                </c:pt>
                <c:pt idx="67">
                  <c:v>41456</c:v>
                </c:pt>
                <c:pt idx="68">
                  <c:v>41487</c:v>
                </c:pt>
                <c:pt idx="69">
                  <c:v>41518</c:v>
                </c:pt>
                <c:pt idx="70">
                  <c:v>41548</c:v>
                </c:pt>
                <c:pt idx="71">
                  <c:v>41579</c:v>
                </c:pt>
                <c:pt idx="72">
                  <c:v>41609</c:v>
                </c:pt>
                <c:pt idx="73">
                  <c:v>41640</c:v>
                </c:pt>
                <c:pt idx="74">
                  <c:v>41671</c:v>
                </c:pt>
                <c:pt idx="75">
                  <c:v>41699</c:v>
                </c:pt>
                <c:pt idx="76">
                  <c:v>41730</c:v>
                </c:pt>
                <c:pt idx="77">
                  <c:v>41760</c:v>
                </c:pt>
                <c:pt idx="78">
                  <c:v>41791</c:v>
                </c:pt>
                <c:pt idx="79">
                  <c:v>41821</c:v>
                </c:pt>
                <c:pt idx="80">
                  <c:v>41852</c:v>
                </c:pt>
                <c:pt idx="81">
                  <c:v>41883</c:v>
                </c:pt>
                <c:pt idx="82">
                  <c:v>41913</c:v>
                </c:pt>
                <c:pt idx="83">
                  <c:v>41944</c:v>
                </c:pt>
                <c:pt idx="84">
                  <c:v>41974</c:v>
                </c:pt>
                <c:pt idx="85">
                  <c:v>42005</c:v>
                </c:pt>
                <c:pt idx="86">
                  <c:v>42036</c:v>
                </c:pt>
                <c:pt idx="87">
                  <c:v>42064</c:v>
                </c:pt>
                <c:pt idx="88">
                  <c:v>42095</c:v>
                </c:pt>
                <c:pt idx="89">
                  <c:v>42125</c:v>
                </c:pt>
                <c:pt idx="90">
                  <c:v>42156</c:v>
                </c:pt>
                <c:pt idx="91">
                  <c:v>42186</c:v>
                </c:pt>
                <c:pt idx="92">
                  <c:v>42217</c:v>
                </c:pt>
                <c:pt idx="93">
                  <c:v>42248</c:v>
                </c:pt>
                <c:pt idx="94">
                  <c:v>42278</c:v>
                </c:pt>
                <c:pt idx="95">
                  <c:v>42309</c:v>
                </c:pt>
                <c:pt idx="96">
                  <c:v>42339</c:v>
                </c:pt>
                <c:pt idx="97">
                  <c:v>42370</c:v>
                </c:pt>
              </c:numCache>
            </c:numRef>
          </c:cat>
          <c:val>
            <c:numRef>
              <c:f>Sheet1!$C$2:$C$99</c:f>
              <c:numCache>
                <c:formatCode>General</c:formatCode>
                <c:ptCount val="98"/>
                <c:pt idx="0">
                  <c:v>0</c:v>
                </c:pt>
                <c:pt idx="1">
                  <c:v>-0.1</c:v>
                </c:pt>
                <c:pt idx="2">
                  <c:v>0</c:v>
                </c:pt>
                <c:pt idx="3">
                  <c:v>0.1</c:v>
                </c:pt>
                <c:pt idx="4">
                  <c:v>0.1</c:v>
                </c:pt>
                <c:pt idx="5">
                  <c:v>0.3</c:v>
                </c:pt>
                <c:pt idx="6">
                  <c:v>0.3</c:v>
                </c:pt>
                <c:pt idx="7">
                  <c:v>0.2</c:v>
                </c:pt>
                <c:pt idx="8">
                  <c:v>0.2</c:v>
                </c:pt>
                <c:pt idx="9">
                  <c:v>0</c:v>
                </c:pt>
                <c:pt idx="10">
                  <c:v>0</c:v>
                </c:pt>
                <c:pt idx="11">
                  <c:v>0</c:v>
                </c:pt>
                <c:pt idx="12">
                  <c:v>-0.2</c:v>
                </c:pt>
                <c:pt idx="13">
                  <c:v>-0.3</c:v>
                </c:pt>
                <c:pt idx="14">
                  <c:v>-0.6</c:v>
                </c:pt>
                <c:pt idx="15">
                  <c:v>-0.8</c:v>
                </c:pt>
                <c:pt idx="16">
                  <c:v>-1</c:v>
                </c:pt>
                <c:pt idx="17">
                  <c:v>-1.2</c:v>
                </c:pt>
                <c:pt idx="18">
                  <c:v>-1.3</c:v>
                </c:pt>
                <c:pt idx="19">
                  <c:v>-1.5</c:v>
                </c:pt>
                <c:pt idx="20">
                  <c:v>-1.5</c:v>
                </c:pt>
                <c:pt idx="21">
                  <c:v>-1.7</c:v>
                </c:pt>
                <c:pt idx="22">
                  <c:v>-1.7</c:v>
                </c:pt>
                <c:pt idx="23">
                  <c:v>-1.8</c:v>
                </c:pt>
                <c:pt idx="24">
                  <c:v>-1.8</c:v>
                </c:pt>
                <c:pt idx="25">
                  <c:v>-1.8</c:v>
                </c:pt>
                <c:pt idx="26">
                  <c:v>-1.8</c:v>
                </c:pt>
                <c:pt idx="27">
                  <c:v>-1.9</c:v>
                </c:pt>
                <c:pt idx="28">
                  <c:v>-1.8</c:v>
                </c:pt>
                <c:pt idx="29">
                  <c:v>-1.8</c:v>
                </c:pt>
                <c:pt idx="30">
                  <c:v>-1.8</c:v>
                </c:pt>
                <c:pt idx="31">
                  <c:v>-1.8</c:v>
                </c:pt>
                <c:pt idx="32">
                  <c:v>-1.8</c:v>
                </c:pt>
                <c:pt idx="33">
                  <c:v>-1.6</c:v>
                </c:pt>
                <c:pt idx="34">
                  <c:v>-1.5</c:v>
                </c:pt>
                <c:pt idx="35">
                  <c:v>-1.4</c:v>
                </c:pt>
                <c:pt idx="36">
                  <c:v>-1.4</c:v>
                </c:pt>
                <c:pt idx="37">
                  <c:v>-1.4</c:v>
                </c:pt>
                <c:pt idx="38">
                  <c:v>-1.3</c:v>
                </c:pt>
                <c:pt idx="39">
                  <c:v>-1.3</c:v>
                </c:pt>
                <c:pt idx="40">
                  <c:v>-1.2</c:v>
                </c:pt>
                <c:pt idx="41">
                  <c:v>-1.3</c:v>
                </c:pt>
                <c:pt idx="42">
                  <c:v>-1.4</c:v>
                </c:pt>
                <c:pt idx="43">
                  <c:v>-1.4</c:v>
                </c:pt>
                <c:pt idx="44">
                  <c:v>-1.4</c:v>
                </c:pt>
                <c:pt idx="45">
                  <c:v>-1.2</c:v>
                </c:pt>
                <c:pt idx="46">
                  <c:v>-1</c:v>
                </c:pt>
                <c:pt idx="47">
                  <c:v>-0.9</c:v>
                </c:pt>
                <c:pt idx="48">
                  <c:v>-0.6</c:v>
                </c:pt>
                <c:pt idx="49">
                  <c:v>-0.3</c:v>
                </c:pt>
                <c:pt idx="50">
                  <c:v>-0.1</c:v>
                </c:pt>
                <c:pt idx="51">
                  <c:v>-0.1</c:v>
                </c:pt>
                <c:pt idx="52">
                  <c:v>-0.2</c:v>
                </c:pt>
                <c:pt idx="53">
                  <c:v>-0.2</c:v>
                </c:pt>
                <c:pt idx="54">
                  <c:v>-0.3</c:v>
                </c:pt>
                <c:pt idx="55">
                  <c:v>-0.3</c:v>
                </c:pt>
                <c:pt idx="56">
                  <c:v>-0.1</c:v>
                </c:pt>
                <c:pt idx="57">
                  <c:v>0</c:v>
                </c:pt>
                <c:pt idx="58">
                  <c:v>0.2</c:v>
                </c:pt>
                <c:pt idx="59">
                  <c:v>0.3</c:v>
                </c:pt>
                <c:pt idx="60">
                  <c:v>0.3</c:v>
                </c:pt>
                <c:pt idx="61">
                  <c:v>0.3</c:v>
                </c:pt>
                <c:pt idx="62">
                  <c:v>0.4</c:v>
                </c:pt>
                <c:pt idx="63">
                  <c:v>0.3</c:v>
                </c:pt>
                <c:pt idx="64">
                  <c:v>0.3</c:v>
                </c:pt>
                <c:pt idx="65">
                  <c:v>0.2</c:v>
                </c:pt>
                <c:pt idx="66">
                  <c:v>0.1</c:v>
                </c:pt>
                <c:pt idx="67">
                  <c:v>0.2</c:v>
                </c:pt>
                <c:pt idx="68">
                  <c:v>0.2</c:v>
                </c:pt>
                <c:pt idx="69">
                  <c:v>0.3</c:v>
                </c:pt>
                <c:pt idx="70">
                  <c:v>0.3</c:v>
                </c:pt>
                <c:pt idx="71">
                  <c:v>0.2</c:v>
                </c:pt>
                <c:pt idx="72">
                  <c:v>0.1</c:v>
                </c:pt>
                <c:pt idx="73">
                  <c:v>0</c:v>
                </c:pt>
                <c:pt idx="74">
                  <c:v>0</c:v>
                </c:pt>
                <c:pt idx="75">
                  <c:v>0.1</c:v>
                </c:pt>
                <c:pt idx="76">
                  <c:v>0.3</c:v>
                </c:pt>
                <c:pt idx="77">
                  <c:v>0.5</c:v>
                </c:pt>
                <c:pt idx="78">
                  <c:v>0.7</c:v>
                </c:pt>
                <c:pt idx="79">
                  <c:v>0.8</c:v>
                </c:pt>
                <c:pt idx="80">
                  <c:v>0.9</c:v>
                </c:pt>
                <c:pt idx="81">
                  <c:v>1</c:v>
                </c:pt>
                <c:pt idx="82">
                  <c:v>0.9</c:v>
                </c:pt>
                <c:pt idx="83">
                  <c:v>0.7</c:v>
                </c:pt>
                <c:pt idx="84">
                  <c:v>0.7</c:v>
                </c:pt>
                <c:pt idx="85">
                  <c:v>0.6</c:v>
                </c:pt>
                <c:pt idx="86">
                  <c:v>0.6</c:v>
                </c:pt>
                <c:pt idx="87">
                  <c:v>0.8</c:v>
                </c:pt>
                <c:pt idx="88">
                  <c:v>0.9</c:v>
                </c:pt>
                <c:pt idx="89">
                  <c:v>1</c:v>
                </c:pt>
                <c:pt idx="90">
                  <c:v>1</c:v>
                </c:pt>
                <c:pt idx="91">
                  <c:v>0.9</c:v>
                </c:pt>
                <c:pt idx="92">
                  <c:v>0.7</c:v>
                </c:pt>
                <c:pt idx="93">
                  <c:v>0.6</c:v>
                </c:pt>
                <c:pt idx="94">
                  <c:v>0.6</c:v>
                </c:pt>
                <c:pt idx="95">
                  <c:v>0.9</c:v>
                </c:pt>
                <c:pt idx="96">
                  <c:v>1.2</c:v>
                </c:pt>
                <c:pt idx="97">
                  <c:v>1.3</c:v>
                </c:pt>
              </c:numCache>
            </c:numRef>
          </c:val>
          <c:smooth val="0"/>
          <c:extLst>
            <c:ext xmlns:c16="http://schemas.microsoft.com/office/drawing/2014/chart" uri="{C3380CC4-5D6E-409C-BE32-E72D297353CC}">
              <c16:uniqueId val="{00000005-D7A9-4C09-B640-2909F1D8B2FB}"/>
            </c:ext>
          </c:extLst>
        </c:ser>
        <c:ser>
          <c:idx val="2"/>
          <c:order val="2"/>
          <c:tx>
            <c:strRef>
              <c:f>Sheet1!$D$1</c:f>
              <c:strCache>
                <c:ptCount val="1"/>
                <c:pt idx="0">
                  <c:v>HS Diploma or GED</c:v>
                </c:pt>
              </c:strCache>
            </c:strRef>
          </c:tx>
          <c:spPr>
            <a:ln w="28575" cap="flat">
              <a:solidFill>
                <a:srgbClr val="F28B00"/>
              </a:solidFill>
              <a:miter lim="800000"/>
            </a:ln>
            <a:effectLst/>
          </c:spPr>
          <c:marker>
            <c:symbol val="none"/>
          </c:marker>
          <c:dPt>
            <c:idx val="97"/>
            <c:marker>
              <c:symbol val="circle"/>
              <c:size val="5"/>
              <c:spPr>
                <a:solidFill>
                  <a:srgbClr val="F28B00"/>
                </a:solidFill>
                <a:ln w="9525">
                  <a:solidFill>
                    <a:srgbClr val="F28B00"/>
                  </a:solidFill>
                </a:ln>
                <a:effectLst/>
              </c:spPr>
            </c:marker>
            <c:bubble3D val="0"/>
            <c:extLst>
              <c:ext xmlns:c16="http://schemas.microsoft.com/office/drawing/2014/chart" uri="{C3380CC4-5D6E-409C-BE32-E72D297353CC}">
                <c16:uniqueId val="{00000006-D7A9-4C09-B640-2909F1D8B2FB}"/>
              </c:ext>
            </c:extLst>
          </c:dPt>
          <c:cat>
            <c:numRef>
              <c:f>Sheet1!$A$2:$A$99</c:f>
              <c:numCache>
                <c:formatCode>mmm\-yy</c:formatCode>
                <c:ptCount val="98"/>
                <c:pt idx="0">
                  <c:v>39417</c:v>
                </c:pt>
                <c:pt idx="1">
                  <c:v>39448</c:v>
                </c:pt>
                <c:pt idx="2">
                  <c:v>39479</c:v>
                </c:pt>
                <c:pt idx="3">
                  <c:v>39508</c:v>
                </c:pt>
                <c:pt idx="4">
                  <c:v>39539</c:v>
                </c:pt>
                <c:pt idx="5">
                  <c:v>39569</c:v>
                </c:pt>
                <c:pt idx="6">
                  <c:v>39600</c:v>
                </c:pt>
                <c:pt idx="7">
                  <c:v>39630</c:v>
                </c:pt>
                <c:pt idx="8">
                  <c:v>39661</c:v>
                </c:pt>
                <c:pt idx="9">
                  <c:v>39692</c:v>
                </c:pt>
                <c:pt idx="10">
                  <c:v>39722</c:v>
                </c:pt>
                <c:pt idx="11">
                  <c:v>39753</c:v>
                </c:pt>
                <c:pt idx="12">
                  <c:v>39783</c:v>
                </c:pt>
                <c:pt idx="13">
                  <c:v>39814</c:v>
                </c:pt>
                <c:pt idx="14">
                  <c:v>39845</c:v>
                </c:pt>
                <c:pt idx="15">
                  <c:v>39873</c:v>
                </c:pt>
                <c:pt idx="16">
                  <c:v>39904</c:v>
                </c:pt>
                <c:pt idx="17">
                  <c:v>39934</c:v>
                </c:pt>
                <c:pt idx="18">
                  <c:v>39965</c:v>
                </c:pt>
                <c:pt idx="19">
                  <c:v>39995</c:v>
                </c:pt>
                <c:pt idx="20">
                  <c:v>40026</c:v>
                </c:pt>
                <c:pt idx="21">
                  <c:v>40057</c:v>
                </c:pt>
                <c:pt idx="22">
                  <c:v>40087</c:v>
                </c:pt>
                <c:pt idx="23">
                  <c:v>40118</c:v>
                </c:pt>
                <c:pt idx="24">
                  <c:v>40148</c:v>
                </c:pt>
                <c:pt idx="25">
                  <c:v>40179</c:v>
                </c:pt>
                <c:pt idx="26">
                  <c:v>40210</c:v>
                </c:pt>
                <c:pt idx="27">
                  <c:v>40238</c:v>
                </c:pt>
                <c:pt idx="28">
                  <c:v>40269</c:v>
                </c:pt>
                <c:pt idx="29">
                  <c:v>40299</c:v>
                </c:pt>
                <c:pt idx="30">
                  <c:v>40330</c:v>
                </c:pt>
                <c:pt idx="31">
                  <c:v>40360</c:v>
                </c:pt>
                <c:pt idx="32">
                  <c:v>40391</c:v>
                </c:pt>
                <c:pt idx="33">
                  <c:v>40422</c:v>
                </c:pt>
                <c:pt idx="34">
                  <c:v>40452</c:v>
                </c:pt>
                <c:pt idx="35">
                  <c:v>40483</c:v>
                </c:pt>
                <c:pt idx="36">
                  <c:v>40513</c:v>
                </c:pt>
                <c:pt idx="37">
                  <c:v>40544</c:v>
                </c:pt>
                <c:pt idx="38">
                  <c:v>40575</c:v>
                </c:pt>
                <c:pt idx="39">
                  <c:v>40603</c:v>
                </c:pt>
                <c:pt idx="40">
                  <c:v>40634</c:v>
                </c:pt>
                <c:pt idx="41">
                  <c:v>40664</c:v>
                </c:pt>
                <c:pt idx="42">
                  <c:v>40695</c:v>
                </c:pt>
                <c:pt idx="43">
                  <c:v>40725</c:v>
                </c:pt>
                <c:pt idx="44">
                  <c:v>40756</c:v>
                </c:pt>
                <c:pt idx="45">
                  <c:v>40787</c:v>
                </c:pt>
                <c:pt idx="46">
                  <c:v>40817</c:v>
                </c:pt>
                <c:pt idx="47">
                  <c:v>40848</c:v>
                </c:pt>
                <c:pt idx="48">
                  <c:v>40878</c:v>
                </c:pt>
                <c:pt idx="49">
                  <c:v>40909</c:v>
                </c:pt>
                <c:pt idx="50">
                  <c:v>40940</c:v>
                </c:pt>
                <c:pt idx="51">
                  <c:v>40969</c:v>
                </c:pt>
                <c:pt idx="52">
                  <c:v>41000</c:v>
                </c:pt>
                <c:pt idx="53">
                  <c:v>41030</c:v>
                </c:pt>
                <c:pt idx="54">
                  <c:v>41061</c:v>
                </c:pt>
                <c:pt idx="55">
                  <c:v>41091</c:v>
                </c:pt>
                <c:pt idx="56">
                  <c:v>41122</c:v>
                </c:pt>
                <c:pt idx="57">
                  <c:v>41153</c:v>
                </c:pt>
                <c:pt idx="58">
                  <c:v>41183</c:v>
                </c:pt>
                <c:pt idx="59">
                  <c:v>41214</c:v>
                </c:pt>
                <c:pt idx="60">
                  <c:v>41244</c:v>
                </c:pt>
                <c:pt idx="61">
                  <c:v>41275</c:v>
                </c:pt>
                <c:pt idx="62">
                  <c:v>41306</c:v>
                </c:pt>
                <c:pt idx="63">
                  <c:v>41334</c:v>
                </c:pt>
                <c:pt idx="64">
                  <c:v>41365</c:v>
                </c:pt>
                <c:pt idx="65">
                  <c:v>41395</c:v>
                </c:pt>
                <c:pt idx="66">
                  <c:v>41426</c:v>
                </c:pt>
                <c:pt idx="67">
                  <c:v>41456</c:v>
                </c:pt>
                <c:pt idx="68">
                  <c:v>41487</c:v>
                </c:pt>
                <c:pt idx="69">
                  <c:v>41518</c:v>
                </c:pt>
                <c:pt idx="70">
                  <c:v>41548</c:v>
                </c:pt>
                <c:pt idx="71">
                  <c:v>41579</c:v>
                </c:pt>
                <c:pt idx="72">
                  <c:v>41609</c:v>
                </c:pt>
                <c:pt idx="73">
                  <c:v>41640</c:v>
                </c:pt>
                <c:pt idx="74">
                  <c:v>41671</c:v>
                </c:pt>
                <c:pt idx="75">
                  <c:v>41699</c:v>
                </c:pt>
                <c:pt idx="76">
                  <c:v>41730</c:v>
                </c:pt>
                <c:pt idx="77">
                  <c:v>41760</c:v>
                </c:pt>
                <c:pt idx="78">
                  <c:v>41791</c:v>
                </c:pt>
                <c:pt idx="79">
                  <c:v>41821</c:v>
                </c:pt>
                <c:pt idx="80">
                  <c:v>41852</c:v>
                </c:pt>
                <c:pt idx="81">
                  <c:v>41883</c:v>
                </c:pt>
                <c:pt idx="82">
                  <c:v>41913</c:v>
                </c:pt>
                <c:pt idx="83">
                  <c:v>41944</c:v>
                </c:pt>
                <c:pt idx="84">
                  <c:v>41974</c:v>
                </c:pt>
                <c:pt idx="85">
                  <c:v>42005</c:v>
                </c:pt>
                <c:pt idx="86">
                  <c:v>42036</c:v>
                </c:pt>
                <c:pt idx="87">
                  <c:v>42064</c:v>
                </c:pt>
                <c:pt idx="88">
                  <c:v>42095</c:v>
                </c:pt>
                <c:pt idx="89">
                  <c:v>42125</c:v>
                </c:pt>
                <c:pt idx="90">
                  <c:v>42156</c:v>
                </c:pt>
                <c:pt idx="91">
                  <c:v>42186</c:v>
                </c:pt>
                <c:pt idx="92">
                  <c:v>42217</c:v>
                </c:pt>
                <c:pt idx="93">
                  <c:v>42248</c:v>
                </c:pt>
                <c:pt idx="94">
                  <c:v>42278</c:v>
                </c:pt>
                <c:pt idx="95">
                  <c:v>42309</c:v>
                </c:pt>
                <c:pt idx="96">
                  <c:v>42339</c:v>
                </c:pt>
                <c:pt idx="97">
                  <c:v>42370</c:v>
                </c:pt>
              </c:numCache>
            </c:numRef>
          </c:cat>
          <c:val>
            <c:numRef>
              <c:f>Sheet1!$D$2:$D$99</c:f>
              <c:numCache>
                <c:formatCode>General</c:formatCode>
                <c:ptCount val="98"/>
                <c:pt idx="0">
                  <c:v>0</c:v>
                </c:pt>
                <c:pt idx="1">
                  <c:v>-0.2</c:v>
                </c:pt>
                <c:pt idx="2">
                  <c:v>-0.6</c:v>
                </c:pt>
                <c:pt idx="3">
                  <c:v>-0.9</c:v>
                </c:pt>
                <c:pt idx="4">
                  <c:v>-1.1000000000000001</c:v>
                </c:pt>
                <c:pt idx="5">
                  <c:v>-1.2</c:v>
                </c:pt>
                <c:pt idx="6">
                  <c:v>-1.1000000000000001</c:v>
                </c:pt>
                <c:pt idx="7">
                  <c:v>-1.2</c:v>
                </c:pt>
                <c:pt idx="8">
                  <c:v>-1.4</c:v>
                </c:pt>
                <c:pt idx="9">
                  <c:v>-1.5</c:v>
                </c:pt>
                <c:pt idx="10">
                  <c:v>-1.9</c:v>
                </c:pt>
                <c:pt idx="11">
                  <c:v>-2.1</c:v>
                </c:pt>
                <c:pt idx="12">
                  <c:v>-2.4</c:v>
                </c:pt>
                <c:pt idx="13">
                  <c:v>-2.9</c:v>
                </c:pt>
                <c:pt idx="14">
                  <c:v>-3.3</c:v>
                </c:pt>
                <c:pt idx="15">
                  <c:v>-3.8</c:v>
                </c:pt>
                <c:pt idx="16">
                  <c:v>-4.2</c:v>
                </c:pt>
                <c:pt idx="17">
                  <c:v>-4.3</c:v>
                </c:pt>
                <c:pt idx="18">
                  <c:v>-4.4000000000000004</c:v>
                </c:pt>
                <c:pt idx="19">
                  <c:v>-4.5999999999999996</c:v>
                </c:pt>
                <c:pt idx="20">
                  <c:v>-4.7</c:v>
                </c:pt>
                <c:pt idx="21">
                  <c:v>-5.0999999999999996</c:v>
                </c:pt>
                <c:pt idx="22">
                  <c:v>-5.4</c:v>
                </c:pt>
                <c:pt idx="23">
                  <c:v>-5.6</c:v>
                </c:pt>
                <c:pt idx="24">
                  <c:v>-5.7</c:v>
                </c:pt>
                <c:pt idx="25">
                  <c:v>-5.6</c:v>
                </c:pt>
                <c:pt idx="26">
                  <c:v>-5.4</c:v>
                </c:pt>
                <c:pt idx="27">
                  <c:v>-5.0999999999999996</c:v>
                </c:pt>
                <c:pt idx="28">
                  <c:v>-4.9000000000000004</c:v>
                </c:pt>
                <c:pt idx="29">
                  <c:v>-4.9000000000000004</c:v>
                </c:pt>
                <c:pt idx="30">
                  <c:v>-5</c:v>
                </c:pt>
                <c:pt idx="31">
                  <c:v>-5.0999999999999996</c:v>
                </c:pt>
                <c:pt idx="32">
                  <c:v>-5.2</c:v>
                </c:pt>
                <c:pt idx="33">
                  <c:v>-5.4</c:v>
                </c:pt>
                <c:pt idx="34">
                  <c:v>-5.5</c:v>
                </c:pt>
                <c:pt idx="35">
                  <c:v>-5.6</c:v>
                </c:pt>
                <c:pt idx="36">
                  <c:v>-5.7</c:v>
                </c:pt>
                <c:pt idx="37">
                  <c:v>-5.7</c:v>
                </c:pt>
                <c:pt idx="38">
                  <c:v>-5.7</c:v>
                </c:pt>
                <c:pt idx="39">
                  <c:v>-5.8</c:v>
                </c:pt>
                <c:pt idx="40">
                  <c:v>-5.8</c:v>
                </c:pt>
                <c:pt idx="41">
                  <c:v>-5.9</c:v>
                </c:pt>
                <c:pt idx="42">
                  <c:v>-5.9</c:v>
                </c:pt>
                <c:pt idx="43">
                  <c:v>-6</c:v>
                </c:pt>
                <c:pt idx="44">
                  <c:v>-5.9</c:v>
                </c:pt>
                <c:pt idx="45">
                  <c:v>-5.8</c:v>
                </c:pt>
                <c:pt idx="46">
                  <c:v>-5.7</c:v>
                </c:pt>
                <c:pt idx="47">
                  <c:v>-5.7</c:v>
                </c:pt>
                <c:pt idx="48">
                  <c:v>-5.7</c:v>
                </c:pt>
                <c:pt idx="49">
                  <c:v>-5.8</c:v>
                </c:pt>
                <c:pt idx="50">
                  <c:v>-6</c:v>
                </c:pt>
                <c:pt idx="51">
                  <c:v>-6</c:v>
                </c:pt>
                <c:pt idx="52">
                  <c:v>-5.9</c:v>
                </c:pt>
                <c:pt idx="53">
                  <c:v>-5.9</c:v>
                </c:pt>
                <c:pt idx="54">
                  <c:v>-5.8</c:v>
                </c:pt>
                <c:pt idx="55">
                  <c:v>-6</c:v>
                </c:pt>
                <c:pt idx="56">
                  <c:v>-6.1</c:v>
                </c:pt>
                <c:pt idx="57">
                  <c:v>-6.1</c:v>
                </c:pt>
                <c:pt idx="58">
                  <c:v>-6.2</c:v>
                </c:pt>
                <c:pt idx="59">
                  <c:v>-6</c:v>
                </c:pt>
                <c:pt idx="60">
                  <c:v>-6.1</c:v>
                </c:pt>
                <c:pt idx="61">
                  <c:v>-6.3</c:v>
                </c:pt>
                <c:pt idx="62">
                  <c:v>-6.4</c:v>
                </c:pt>
                <c:pt idx="63">
                  <c:v>-6.5</c:v>
                </c:pt>
                <c:pt idx="64">
                  <c:v>-6.5</c:v>
                </c:pt>
                <c:pt idx="65">
                  <c:v>-6.4</c:v>
                </c:pt>
                <c:pt idx="66">
                  <c:v>-6.2</c:v>
                </c:pt>
                <c:pt idx="67">
                  <c:v>-6.1</c:v>
                </c:pt>
                <c:pt idx="68">
                  <c:v>-6</c:v>
                </c:pt>
                <c:pt idx="69">
                  <c:v>-6.1</c:v>
                </c:pt>
                <c:pt idx="70">
                  <c:v>-6.2</c:v>
                </c:pt>
                <c:pt idx="71">
                  <c:v>-6.1</c:v>
                </c:pt>
                <c:pt idx="72">
                  <c:v>-6.1</c:v>
                </c:pt>
                <c:pt idx="73">
                  <c:v>-5.8</c:v>
                </c:pt>
                <c:pt idx="74">
                  <c:v>-5.6</c:v>
                </c:pt>
                <c:pt idx="75">
                  <c:v>-5.6</c:v>
                </c:pt>
                <c:pt idx="76">
                  <c:v>-5.6</c:v>
                </c:pt>
                <c:pt idx="77">
                  <c:v>-5.7</c:v>
                </c:pt>
                <c:pt idx="78">
                  <c:v>-5.9</c:v>
                </c:pt>
                <c:pt idx="79">
                  <c:v>-5.9</c:v>
                </c:pt>
                <c:pt idx="80">
                  <c:v>-5.8</c:v>
                </c:pt>
                <c:pt idx="81">
                  <c:v>-5.6</c:v>
                </c:pt>
                <c:pt idx="82">
                  <c:v>-5.5</c:v>
                </c:pt>
                <c:pt idx="83">
                  <c:v>-5.4</c:v>
                </c:pt>
                <c:pt idx="84">
                  <c:v>-5.4</c:v>
                </c:pt>
                <c:pt idx="85">
                  <c:v>-5.4</c:v>
                </c:pt>
                <c:pt idx="86">
                  <c:v>-5.3</c:v>
                </c:pt>
                <c:pt idx="87">
                  <c:v>-5.0999999999999996</c:v>
                </c:pt>
                <c:pt idx="88">
                  <c:v>-5.0999999999999996</c:v>
                </c:pt>
                <c:pt idx="89">
                  <c:v>-5.3</c:v>
                </c:pt>
                <c:pt idx="90">
                  <c:v>-5.6</c:v>
                </c:pt>
                <c:pt idx="91">
                  <c:v>-5.8</c:v>
                </c:pt>
                <c:pt idx="92">
                  <c:v>-5.9</c:v>
                </c:pt>
                <c:pt idx="93">
                  <c:v>-5.8</c:v>
                </c:pt>
                <c:pt idx="94">
                  <c:v>-5.5</c:v>
                </c:pt>
                <c:pt idx="95">
                  <c:v>-5.6</c:v>
                </c:pt>
                <c:pt idx="96">
                  <c:v>-5.5</c:v>
                </c:pt>
                <c:pt idx="97">
                  <c:v>-5.5</c:v>
                </c:pt>
              </c:numCache>
            </c:numRef>
          </c:val>
          <c:smooth val="0"/>
          <c:extLst>
            <c:ext xmlns:c16="http://schemas.microsoft.com/office/drawing/2014/chart" uri="{C3380CC4-5D6E-409C-BE32-E72D297353CC}">
              <c16:uniqueId val="{00000007-D7A9-4C09-B640-2909F1D8B2FB}"/>
            </c:ext>
          </c:extLst>
        </c:ser>
        <c:dLbls>
          <c:showLegendKey val="0"/>
          <c:showVal val="0"/>
          <c:showCatName val="0"/>
          <c:showSerName val="0"/>
          <c:showPercent val="0"/>
          <c:showBubbleSize val="0"/>
        </c:dLbls>
        <c:smooth val="0"/>
        <c:axId val="451461896"/>
        <c:axId val="451462288"/>
      </c:lineChart>
      <c:dateAx>
        <c:axId val="451461896"/>
        <c:scaling>
          <c:orientation val="minMax"/>
        </c:scaling>
        <c:delete val="0"/>
        <c:axPos val="b"/>
        <c:numFmt formatCode="mmm\-yy" sourceLinked="1"/>
        <c:majorTickMark val="none"/>
        <c:minorTickMark val="none"/>
        <c:tickLblPos val="none"/>
        <c:spPr>
          <a:noFill/>
          <a:ln w="9525" cap="flat" cmpd="sng" algn="ctr">
            <a:solidFill>
              <a:schemeClr val="accent4"/>
            </a:solidFill>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451462288"/>
        <c:crosses val="autoZero"/>
        <c:auto val="1"/>
        <c:lblOffset val="100"/>
        <c:baseTimeUnit val="months"/>
        <c:majorUnit val="1"/>
        <c:majorTimeUnit val="months"/>
      </c:dateAx>
      <c:valAx>
        <c:axId val="451462288"/>
        <c:scaling>
          <c:orientation val="minMax"/>
          <c:max val="9"/>
          <c:min val="-6.6"/>
        </c:scaling>
        <c:delete val="0"/>
        <c:axPos val="l"/>
        <c:numFmt formatCode="General" sourceLinked="1"/>
        <c:majorTickMark val="none"/>
        <c:minorTickMark val="none"/>
        <c:tickLblPos val="nextTo"/>
        <c:spPr>
          <a:noFill/>
          <a:ln>
            <a:solidFill>
              <a:schemeClr val="accent4"/>
            </a:solidFill>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451461896"/>
        <c:crosses val="autoZero"/>
        <c:crossBetween val="between"/>
      </c:valAx>
      <c:spPr>
        <a:noFill/>
        <a:ln>
          <a:noFill/>
        </a:ln>
        <a:effectLst/>
      </c:spPr>
    </c:plotArea>
    <c:legend>
      <c:legendPos val="b"/>
      <c:layout>
        <c:manualLayout>
          <c:xMode val="edge"/>
          <c:yMode val="edge"/>
          <c:x val="0.10635303441627833"/>
          <c:y val="0.93957980887244397"/>
          <c:w val="0.8419675665541807"/>
          <c:h val="5.1909448818897641E-2"/>
        </c:manualLayout>
      </c:layout>
      <c:overlay val="0"/>
      <c:spPr>
        <a:noFill/>
        <a:ln>
          <a:noFill/>
          <a:miter lim="800000"/>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273809523809524E-2"/>
          <c:y val="4.9107142857142856E-2"/>
          <c:w val="0.93452380952380953"/>
          <c:h val="0.83540711197832485"/>
        </c:manualLayout>
      </c:layout>
      <c:barChart>
        <c:barDir val="col"/>
        <c:grouping val="clustered"/>
        <c:varyColors val="0"/>
        <c:ser>
          <c:idx val="0"/>
          <c:order val="0"/>
          <c:tx>
            <c:strRef>
              <c:f>Sheet1!$B$1</c:f>
              <c:strCache>
                <c:ptCount val="1"/>
                <c:pt idx="0">
                  <c:v>2013</c:v>
                </c:pt>
              </c:strCache>
            </c:strRef>
          </c:tx>
          <c:spPr>
            <a:solidFill>
              <a:schemeClr val="accent1"/>
            </a:solidFill>
            <a:ln w="12700">
              <a:solidFill>
                <a:schemeClr val="bg1"/>
              </a:solidFill>
              <a:miter lim="800000"/>
            </a:ln>
          </c:spPr>
          <c:invertIfNegative val="0"/>
          <c:dPt>
            <c:idx val="1"/>
            <c:invertIfNegative val="0"/>
            <c:bubble3D val="0"/>
            <c:spPr>
              <a:solidFill>
                <a:srgbClr val="004A88"/>
              </a:solidFill>
              <a:ln w="12700">
                <a:solidFill>
                  <a:schemeClr val="bg1"/>
                </a:solidFill>
                <a:miter lim="800000"/>
              </a:ln>
            </c:spPr>
            <c:extLst>
              <c:ext xmlns:c16="http://schemas.microsoft.com/office/drawing/2014/chart" uri="{C3380CC4-5D6E-409C-BE32-E72D297353CC}">
                <c16:uniqueId val="{00000001-B86F-42E8-BF1E-C1457519DFF9}"/>
              </c:ext>
            </c:extLst>
          </c:dPt>
          <c:dLbls>
            <c:spPr>
              <a:no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Sheet1!$A$2:$A$3</c:f>
              <c:numCache>
                <c:formatCode>General</c:formatCode>
                <c:ptCount val="2"/>
                <c:pt idx="0">
                  <c:v>2013</c:v>
                </c:pt>
                <c:pt idx="1">
                  <c:v>2017</c:v>
                </c:pt>
              </c:numCache>
            </c:numRef>
          </c:cat>
          <c:val>
            <c:numRef>
              <c:f>Sheet1!$B$2:$B$3</c:f>
              <c:numCache>
                <c:formatCode>0</c:formatCode>
                <c:ptCount val="2"/>
                <c:pt idx="0">
                  <c:v>15</c:v>
                </c:pt>
                <c:pt idx="1">
                  <c:v>48</c:v>
                </c:pt>
              </c:numCache>
            </c:numRef>
          </c:val>
          <c:extLst>
            <c:ext xmlns:c16="http://schemas.microsoft.com/office/drawing/2014/chart" uri="{C3380CC4-5D6E-409C-BE32-E72D297353CC}">
              <c16:uniqueId val="{00000002-B86F-42E8-BF1E-C1457519DFF9}"/>
            </c:ext>
          </c:extLst>
        </c:ser>
        <c:dLbls>
          <c:showLegendKey val="0"/>
          <c:showVal val="0"/>
          <c:showCatName val="0"/>
          <c:showSerName val="0"/>
          <c:showPercent val="0"/>
          <c:showBubbleSize val="0"/>
        </c:dLbls>
        <c:gapWidth val="50"/>
        <c:axId val="1013750824"/>
        <c:axId val="1013742592"/>
      </c:barChart>
      <c:catAx>
        <c:axId val="1013750824"/>
        <c:scaling>
          <c:orientation val="minMax"/>
        </c:scaling>
        <c:delete val="0"/>
        <c:axPos val="b"/>
        <c:numFmt formatCode="General" sourceLinked="0"/>
        <c:majorTickMark val="none"/>
        <c:minorTickMark val="none"/>
        <c:tickLblPos val="none"/>
        <c:spPr>
          <a:ln>
            <a:solidFill>
              <a:schemeClr val="accent4"/>
            </a:solidFill>
            <a:miter lim="800000"/>
          </a:ln>
        </c:spPr>
        <c:txPr>
          <a:bodyPr/>
          <a:lstStyle/>
          <a:p>
            <a:pPr>
              <a:defRPr sz="800" i="0">
                <a:solidFill>
                  <a:schemeClr val="tx1"/>
                </a:solidFill>
              </a:defRPr>
            </a:pPr>
            <a:endParaRPr lang="en-US"/>
          </a:p>
        </c:txPr>
        <c:crossAx val="1013742592"/>
        <c:crosses val="autoZero"/>
        <c:auto val="1"/>
        <c:lblAlgn val="ctr"/>
        <c:lblOffset val="100"/>
        <c:noMultiLvlLbl val="0"/>
      </c:catAx>
      <c:valAx>
        <c:axId val="1013742592"/>
        <c:scaling>
          <c:orientation val="minMax"/>
        </c:scaling>
        <c:delete val="1"/>
        <c:axPos val="l"/>
        <c:numFmt formatCode="0" sourceLinked="1"/>
        <c:majorTickMark val="none"/>
        <c:minorTickMark val="none"/>
        <c:tickLblPos val="nextTo"/>
        <c:crossAx val="1013750824"/>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064726737701847"/>
          <c:y val="2.4289096533644272E-3"/>
          <c:w val="0.54769566536633552"/>
          <c:h val="0.84838754762613711"/>
        </c:manualLayout>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1-3C91-4DD4-8DEA-B52CD7791050}"/>
              </c:ext>
            </c:extLst>
          </c:dPt>
          <c:dLbls>
            <c:dLbl>
              <c:idx val="2"/>
              <c:tx>
                <c:rich>
                  <a:bodyPr/>
                  <a:lstStyle/>
                  <a:p>
                    <a:fld id="{3A1CCC79-439D-4697-8A71-44E049A5B39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C91-4DD4-8DEA-B52CD7791050}"/>
                </c:ext>
              </c:extLst>
            </c:dLbl>
            <c:dLbl>
              <c:idx val="3"/>
              <c:tx>
                <c:rich>
                  <a:bodyPr/>
                  <a:lstStyle/>
                  <a:p>
                    <a:fld id="{0998029A-AF8D-41F1-BC37-1891CBF46188}"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C91-4DD4-8DEA-B52CD7791050}"/>
                </c:ext>
              </c:extLst>
            </c:dLbl>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Depression</c:v>
                </c:pt>
                <c:pt idx="1">
                  <c:v>Anxiety</c:v>
                </c:pt>
                <c:pt idx="2">
                  <c:v>Behavioral or conduct problems</c:v>
                </c:pt>
                <c:pt idx="3">
                  <c:v>ADHD</c:v>
                </c:pt>
              </c:strCache>
            </c:strRef>
          </c:cat>
          <c:val>
            <c:numRef>
              <c:f>Sheet1!$B$2:$B$5</c:f>
              <c:numCache>
                <c:formatCode>0.0%</c:formatCode>
                <c:ptCount val="4"/>
                <c:pt idx="0">
                  <c:v>2.1000000000000001E-2</c:v>
                </c:pt>
                <c:pt idx="1">
                  <c:v>0.03</c:v>
                </c:pt>
                <c:pt idx="2">
                  <c:v>3.5000000000000003E-2</c:v>
                </c:pt>
                <c:pt idx="3">
                  <c:v>6.8000000000000005E-2</c:v>
                </c:pt>
              </c:numCache>
            </c:numRef>
          </c:val>
          <c:extLst>
            <c:ext xmlns:c16="http://schemas.microsoft.com/office/drawing/2014/chart" uri="{C3380CC4-5D6E-409C-BE32-E72D297353CC}">
              <c16:uniqueId val="{00000003-0E7C-4A87-8205-5E8D63828B96}"/>
            </c:ext>
          </c:extLst>
        </c:ser>
        <c:dLbls>
          <c:showLegendKey val="0"/>
          <c:showVal val="0"/>
          <c:showCatName val="0"/>
          <c:showSerName val="0"/>
          <c:showPercent val="0"/>
          <c:showBubbleSize val="0"/>
        </c:dLbls>
        <c:gapWidth val="182"/>
        <c:axId val="854783344"/>
        <c:axId val="854784328"/>
      </c:barChart>
      <c:catAx>
        <c:axId val="854783344"/>
        <c:scaling>
          <c:orientation val="minMax"/>
        </c:scaling>
        <c:delete val="0"/>
        <c:axPos val="l"/>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1" u="none" strike="noStrike" kern="1200" baseline="0">
                <a:solidFill>
                  <a:schemeClr val="tx1"/>
                </a:solidFill>
                <a:latin typeface="+mn-lt"/>
                <a:ea typeface="+mn-ea"/>
                <a:cs typeface="+mn-cs"/>
              </a:defRPr>
            </a:pPr>
            <a:endParaRPr lang="en-US"/>
          </a:p>
        </c:txPr>
        <c:crossAx val="854784328"/>
        <c:crosses val="autoZero"/>
        <c:auto val="1"/>
        <c:lblAlgn val="l"/>
        <c:lblOffset val="100"/>
        <c:noMultiLvlLbl val="0"/>
      </c:catAx>
      <c:valAx>
        <c:axId val="854784328"/>
        <c:scaling>
          <c:orientation val="minMax"/>
        </c:scaling>
        <c:delete val="1"/>
        <c:axPos val="b"/>
        <c:numFmt formatCode="0.0%" sourceLinked="1"/>
        <c:majorTickMark val="none"/>
        <c:minorTickMark val="none"/>
        <c:tickLblPos val="nextTo"/>
        <c:crossAx val="8547833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689733001129967"/>
          <c:y val="4.0777308318191437E-2"/>
          <c:w val="0.48024708066251121"/>
          <c:h val="0.91844538336361714"/>
        </c:manualLayout>
      </c:layout>
      <c:barChart>
        <c:barDir val="bar"/>
        <c:grouping val="clustered"/>
        <c:varyColors val="0"/>
        <c:ser>
          <c:idx val="0"/>
          <c:order val="0"/>
          <c:tx>
            <c:strRef>
              <c:f>Sheet1!$B$1</c:f>
              <c:strCache>
                <c:ptCount val="1"/>
                <c:pt idx="0">
                  <c:v>Absolute Change 2007-2015</c:v>
                </c:pt>
              </c:strCache>
            </c:strRef>
          </c:tx>
          <c:spPr>
            <a:solidFill>
              <a:srgbClr val="0070CD"/>
            </a:solidFill>
            <a:ln>
              <a:solidFill>
                <a:schemeClr val="bg1"/>
              </a:solidFill>
              <a:miter lim="800000"/>
            </a:ln>
            <a:effectLst/>
          </c:spPr>
          <c:invertIfNegative val="0"/>
          <c:dPt>
            <c:idx val="0"/>
            <c:invertIfNegative val="0"/>
            <c:bubble3D val="0"/>
            <c:spPr>
              <a:solidFill>
                <a:srgbClr val="F28B00"/>
              </a:solidFill>
              <a:ln>
                <a:solidFill>
                  <a:schemeClr val="bg1"/>
                </a:solidFill>
                <a:miter lim="800000"/>
              </a:ln>
              <a:effectLst/>
            </c:spPr>
            <c:extLst>
              <c:ext xmlns:c16="http://schemas.microsoft.com/office/drawing/2014/chart" uri="{C3380CC4-5D6E-409C-BE32-E72D297353CC}">
                <c16:uniqueId val="{00000001-60E8-40ED-A975-85993466A669}"/>
              </c:ext>
            </c:extLst>
          </c:dPt>
          <c:dPt>
            <c:idx val="1"/>
            <c:invertIfNegative val="0"/>
            <c:bubble3D val="0"/>
            <c:spPr>
              <a:solidFill>
                <a:srgbClr val="F28B00"/>
              </a:solidFill>
              <a:ln>
                <a:solidFill>
                  <a:schemeClr val="bg1"/>
                </a:solidFill>
                <a:miter lim="800000"/>
              </a:ln>
              <a:effectLst/>
            </c:spPr>
            <c:extLst>
              <c:ext xmlns:c16="http://schemas.microsoft.com/office/drawing/2014/chart" uri="{C3380CC4-5D6E-409C-BE32-E72D297353CC}">
                <c16:uniqueId val="{00000003-60E8-40ED-A975-85993466A669}"/>
              </c:ext>
            </c:extLst>
          </c:dPt>
          <c:dPt>
            <c:idx val="3"/>
            <c:invertIfNegative val="0"/>
            <c:bubble3D val="0"/>
            <c:extLst>
              <c:ext xmlns:c16="http://schemas.microsoft.com/office/drawing/2014/chart" uri="{C3380CC4-5D6E-409C-BE32-E72D297353CC}">
                <c16:uniqueId val="{00000004-60E8-40ED-A975-85993466A669}"/>
              </c:ext>
            </c:extLst>
          </c:dPt>
          <c:dPt>
            <c:idx val="11"/>
            <c:invertIfNegative val="0"/>
            <c:bubble3D val="0"/>
            <c:extLst>
              <c:ext xmlns:c16="http://schemas.microsoft.com/office/drawing/2014/chart" uri="{C3380CC4-5D6E-409C-BE32-E72D297353CC}">
                <c16:uniqueId val="{00000005-60E8-40ED-A975-85993466A669}"/>
              </c:ext>
            </c:extLst>
          </c:dPt>
          <c:dPt>
            <c:idx val="14"/>
            <c:invertIfNegative val="0"/>
            <c:bubble3D val="0"/>
            <c:extLst>
              <c:ext xmlns:c16="http://schemas.microsoft.com/office/drawing/2014/chart" uri="{C3380CC4-5D6E-409C-BE32-E72D297353CC}">
                <c16:uniqueId val="{00000006-60E8-40ED-A975-85993466A669}"/>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Sheet1!$A$2:$A$16</c:f>
              <c:strCache>
                <c:ptCount val="15"/>
                <c:pt idx="0">
                  <c:v>Education</c:v>
                </c:pt>
                <c:pt idx="1">
                  <c:v>Humanities and liberal arts</c:v>
                </c:pt>
                <c:pt idx="2">
                  <c:v>Arts</c:v>
                </c:pt>
                <c:pt idx="3">
                  <c:v>Social sciences</c:v>
                </c:pt>
                <c:pt idx="4">
                  <c:v>Physical sciences</c:v>
                </c:pt>
                <c:pt idx="5">
                  <c:v>Business</c:v>
                </c:pt>
                <c:pt idx="6">
                  <c:v>Agriculture and natural resources</c:v>
                </c:pt>
                <c:pt idx="7">
                  <c:v>Communications and journalism</c:v>
                </c:pt>
                <c:pt idx="8">
                  <c:v>Computers, statistics, and mathematics</c:v>
                </c:pt>
                <c:pt idx="9">
                  <c:v>Industrial arts, consumer services, and recreation</c:v>
                </c:pt>
                <c:pt idx="10">
                  <c:v>Psychology and social work</c:v>
                </c:pt>
                <c:pt idx="11">
                  <c:v>Law and public policy</c:v>
                </c:pt>
                <c:pt idx="12">
                  <c:v>Architecture and engineering</c:v>
                </c:pt>
                <c:pt idx="13">
                  <c:v>Biology and life sciences</c:v>
                </c:pt>
                <c:pt idx="14">
                  <c:v>Health</c:v>
                </c:pt>
              </c:strCache>
            </c:strRef>
          </c:cat>
          <c:val>
            <c:numRef>
              <c:f>Sheet1!$B$2:$B$16</c:f>
              <c:numCache>
                <c:formatCode>#,##0</c:formatCode>
                <c:ptCount val="15"/>
                <c:pt idx="0">
                  <c:v>-19388</c:v>
                </c:pt>
                <c:pt idx="1">
                  <c:v>-11337</c:v>
                </c:pt>
                <c:pt idx="2">
                  <c:v>6528</c:v>
                </c:pt>
                <c:pt idx="3">
                  <c:v>7434</c:v>
                </c:pt>
                <c:pt idx="4">
                  <c:v>8369</c:v>
                </c:pt>
                <c:pt idx="5">
                  <c:v>8940</c:v>
                </c:pt>
                <c:pt idx="6">
                  <c:v>12294</c:v>
                </c:pt>
                <c:pt idx="7">
                  <c:v>14568</c:v>
                </c:pt>
                <c:pt idx="8">
                  <c:v>18031</c:v>
                </c:pt>
                <c:pt idx="9">
                  <c:v>23631</c:v>
                </c:pt>
                <c:pt idx="10">
                  <c:v>24746</c:v>
                </c:pt>
                <c:pt idx="11">
                  <c:v>25249</c:v>
                </c:pt>
                <c:pt idx="12">
                  <c:v>30344</c:v>
                </c:pt>
                <c:pt idx="13">
                  <c:v>33014</c:v>
                </c:pt>
                <c:pt idx="14">
                  <c:v>89926</c:v>
                </c:pt>
              </c:numCache>
            </c:numRef>
          </c:val>
          <c:extLst>
            <c:ext xmlns:c16="http://schemas.microsoft.com/office/drawing/2014/chart" uri="{C3380CC4-5D6E-409C-BE32-E72D297353CC}">
              <c16:uniqueId val="{00000007-60E8-40ED-A975-85993466A669}"/>
            </c:ext>
          </c:extLst>
        </c:ser>
        <c:dLbls>
          <c:dLblPos val="outEnd"/>
          <c:showLegendKey val="0"/>
          <c:showVal val="1"/>
          <c:showCatName val="0"/>
          <c:showSerName val="0"/>
          <c:showPercent val="0"/>
          <c:showBubbleSize val="0"/>
        </c:dLbls>
        <c:gapWidth val="50"/>
        <c:axId val="790480344"/>
        <c:axId val="790480736"/>
      </c:barChart>
      <c:catAx>
        <c:axId val="790480344"/>
        <c:scaling>
          <c:orientation val="minMax"/>
        </c:scaling>
        <c:delete val="0"/>
        <c:axPos val="l"/>
        <c:numFmt formatCode="General" sourceLinked="1"/>
        <c:majorTickMark val="none"/>
        <c:minorTickMark val="none"/>
        <c:tickLblPos val="low"/>
        <c:spPr>
          <a:noFill/>
          <a:ln w="9525" cap="flat" cmpd="sng" algn="ctr">
            <a:solidFill>
              <a:schemeClr val="tx1"/>
            </a:solidFill>
            <a:miter lim="800000"/>
          </a:ln>
          <a:effectLst/>
        </c:spPr>
        <c:txPr>
          <a:bodyPr rot="-60000000" spcFirstLastPara="1" vertOverflow="ellipsis" vert="horz" wrap="square" anchor="ctr" anchorCtr="1"/>
          <a:lstStyle/>
          <a:p>
            <a:pPr>
              <a:defRPr sz="900" b="0" i="1" u="none" strike="noStrike" kern="1200" baseline="0">
                <a:solidFill>
                  <a:schemeClr val="tx1"/>
                </a:solidFill>
                <a:latin typeface="+mn-lt"/>
                <a:ea typeface="+mn-ea"/>
                <a:cs typeface="+mn-cs"/>
              </a:defRPr>
            </a:pPr>
            <a:endParaRPr lang="en-US"/>
          </a:p>
        </c:txPr>
        <c:crossAx val="790480736"/>
        <c:crosses val="autoZero"/>
        <c:auto val="1"/>
        <c:lblAlgn val="ctr"/>
        <c:lblOffset val="100"/>
        <c:noMultiLvlLbl val="0"/>
      </c:catAx>
      <c:valAx>
        <c:axId val="790480736"/>
        <c:scaling>
          <c:orientation val="minMax"/>
        </c:scaling>
        <c:delete val="1"/>
        <c:axPos val="b"/>
        <c:numFmt formatCode="#,##0" sourceLinked="1"/>
        <c:majorTickMark val="none"/>
        <c:minorTickMark val="none"/>
        <c:tickLblPos val="nextTo"/>
        <c:crossAx val="790480344"/>
        <c:crosses val="autoZero"/>
        <c:crossBetween val="between"/>
      </c:valAx>
      <c:spPr>
        <a:noFill/>
        <a:ln>
          <a:noFill/>
        </a:ln>
        <a:effectLst/>
      </c:spPr>
    </c:plotArea>
    <c:plotVisOnly val="1"/>
    <c:dispBlanksAs val="gap"/>
    <c:showDLblsOverMax val="0"/>
  </c:chart>
  <c:spPr>
    <a:noFill/>
    <a:ln>
      <a:noFill/>
    </a:ln>
    <a:effectLst/>
  </c:spPr>
  <c:txPr>
    <a:bodyPr/>
    <a:lstStyle/>
    <a:p>
      <a:pPr>
        <a:defRPr sz="900" b="1">
          <a:solidFill>
            <a:schemeClr val="tx1"/>
          </a:solidFil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All</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Seeking to Increase Overall Enrollment</c:v>
                </c:pt>
                <c:pt idx="1">
                  <c:v>Planning to Launch New Revenue-Generating Academic Programs</c:v>
                </c:pt>
              </c:strCache>
            </c:strRef>
          </c:cat>
          <c:val>
            <c:numRef>
              <c:f>Sheet1!$B$2:$B$3</c:f>
              <c:numCache>
                <c:formatCode>0%</c:formatCode>
                <c:ptCount val="2"/>
                <c:pt idx="0">
                  <c:v>0.87</c:v>
                </c:pt>
                <c:pt idx="1">
                  <c:v>0.71</c:v>
                </c:pt>
              </c:numCache>
            </c:numRef>
          </c:val>
          <c:extLst>
            <c:ext xmlns:c16="http://schemas.microsoft.com/office/drawing/2014/chart" uri="{C3380CC4-5D6E-409C-BE32-E72D297353CC}">
              <c16:uniqueId val="{00000000-3C9F-4E64-8C7F-A8BBC39D764A}"/>
            </c:ext>
          </c:extLst>
        </c:ser>
        <c:ser>
          <c:idx val="1"/>
          <c:order val="1"/>
          <c:tx>
            <c:strRef>
              <c:f>Sheet1!$C$1</c:f>
              <c:strCache>
                <c:ptCount val="1"/>
                <c:pt idx="0">
                  <c:v>Public Doctoral</c:v>
                </c:pt>
              </c:strCache>
            </c:strRef>
          </c:tx>
          <c:spPr>
            <a:solidFill>
              <a:schemeClr val="accent2"/>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Seeking to Increase Overall Enrollment</c:v>
                </c:pt>
                <c:pt idx="1">
                  <c:v>Planning to Launch New Revenue-Generating Academic Programs</c:v>
                </c:pt>
              </c:strCache>
            </c:strRef>
          </c:cat>
          <c:val>
            <c:numRef>
              <c:f>Sheet1!$C$2:$C$3</c:f>
              <c:numCache>
                <c:formatCode>0%</c:formatCode>
                <c:ptCount val="2"/>
                <c:pt idx="0">
                  <c:v>0.82</c:v>
                </c:pt>
                <c:pt idx="1">
                  <c:v>0.79</c:v>
                </c:pt>
              </c:numCache>
            </c:numRef>
          </c:val>
          <c:extLst>
            <c:ext xmlns:c16="http://schemas.microsoft.com/office/drawing/2014/chart" uri="{C3380CC4-5D6E-409C-BE32-E72D297353CC}">
              <c16:uniqueId val="{00000001-3C9F-4E64-8C7F-A8BBC39D764A}"/>
            </c:ext>
          </c:extLst>
        </c:ser>
        <c:ser>
          <c:idx val="2"/>
          <c:order val="2"/>
          <c:tx>
            <c:strRef>
              <c:f>Sheet1!$D$1</c:f>
              <c:strCache>
                <c:ptCount val="1"/>
                <c:pt idx="0">
                  <c:v>Public Master's/Baccalaureate</c:v>
                </c:pt>
              </c:strCache>
            </c:strRef>
          </c:tx>
          <c:spPr>
            <a:solidFill>
              <a:schemeClr val="accent3"/>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Seeking to Increase Overall Enrollment</c:v>
                </c:pt>
                <c:pt idx="1">
                  <c:v>Planning to Launch New Revenue-Generating Academic Programs</c:v>
                </c:pt>
              </c:strCache>
            </c:strRef>
          </c:cat>
          <c:val>
            <c:numRef>
              <c:f>Sheet1!$D$2:$D$3</c:f>
              <c:numCache>
                <c:formatCode>0%</c:formatCode>
                <c:ptCount val="2"/>
                <c:pt idx="0">
                  <c:v>0.77</c:v>
                </c:pt>
                <c:pt idx="1">
                  <c:v>0.66</c:v>
                </c:pt>
              </c:numCache>
            </c:numRef>
          </c:val>
          <c:extLst>
            <c:ext xmlns:c16="http://schemas.microsoft.com/office/drawing/2014/chart" uri="{C3380CC4-5D6E-409C-BE32-E72D297353CC}">
              <c16:uniqueId val="{00000002-3C9F-4E64-8C7F-A8BBC39D764A}"/>
            </c:ext>
          </c:extLst>
        </c:ser>
        <c:ser>
          <c:idx val="3"/>
          <c:order val="3"/>
          <c:tx>
            <c:strRef>
              <c:f>Sheet1!$E$1</c:f>
              <c:strCache>
                <c:ptCount val="1"/>
                <c:pt idx="0">
                  <c:v>Private Doctoral/Master's  </c:v>
                </c:pt>
              </c:strCache>
            </c:strRef>
          </c:tx>
          <c:spPr>
            <a:solidFill>
              <a:schemeClr val="accent4"/>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Seeking to Increase Overall Enrollment</c:v>
                </c:pt>
                <c:pt idx="1">
                  <c:v>Planning to Launch New Revenue-Generating Academic Programs</c:v>
                </c:pt>
              </c:strCache>
            </c:strRef>
          </c:cat>
          <c:val>
            <c:numRef>
              <c:f>Sheet1!$E$2:$E$3</c:f>
              <c:numCache>
                <c:formatCode>0%</c:formatCode>
                <c:ptCount val="2"/>
                <c:pt idx="0">
                  <c:v>0.83</c:v>
                </c:pt>
                <c:pt idx="1">
                  <c:v>0.83</c:v>
                </c:pt>
              </c:numCache>
            </c:numRef>
          </c:val>
          <c:extLst>
            <c:ext xmlns:c16="http://schemas.microsoft.com/office/drawing/2014/chart" uri="{C3380CC4-5D6E-409C-BE32-E72D297353CC}">
              <c16:uniqueId val="{00000003-3C9F-4E64-8C7F-A8BBC39D764A}"/>
            </c:ext>
          </c:extLst>
        </c:ser>
        <c:ser>
          <c:idx val="4"/>
          <c:order val="4"/>
          <c:tx>
            <c:strRef>
              <c:f>Sheet1!$F$1</c:f>
              <c:strCache>
                <c:ptCount val="1"/>
                <c:pt idx="0">
                  <c:v>Private Baccalaureate</c:v>
                </c:pt>
              </c:strCache>
            </c:strRef>
          </c:tx>
          <c:spPr>
            <a:solidFill>
              <a:schemeClr val="accent5"/>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Seeking to Increase Overall Enrollment</c:v>
                </c:pt>
                <c:pt idx="1">
                  <c:v>Planning to Launch New Revenue-Generating Academic Programs</c:v>
                </c:pt>
              </c:strCache>
            </c:strRef>
          </c:cat>
          <c:val>
            <c:numRef>
              <c:f>Sheet1!$F$2:$F$3</c:f>
              <c:numCache>
                <c:formatCode>0%</c:formatCode>
                <c:ptCount val="2"/>
                <c:pt idx="0">
                  <c:v>0.69</c:v>
                </c:pt>
                <c:pt idx="1">
                  <c:v>0.69</c:v>
                </c:pt>
              </c:numCache>
            </c:numRef>
          </c:val>
          <c:extLst>
            <c:ext xmlns:c16="http://schemas.microsoft.com/office/drawing/2014/chart" uri="{C3380CC4-5D6E-409C-BE32-E72D297353CC}">
              <c16:uniqueId val="{00000004-3C9F-4E64-8C7F-A8BBC39D764A}"/>
            </c:ext>
          </c:extLst>
        </c:ser>
        <c:dLbls>
          <c:dLblPos val="outEnd"/>
          <c:showLegendKey val="0"/>
          <c:showVal val="1"/>
          <c:showCatName val="0"/>
          <c:showSerName val="0"/>
          <c:showPercent val="0"/>
          <c:showBubbleSize val="0"/>
        </c:dLbls>
        <c:gapWidth val="50"/>
        <c:axId val="251307104"/>
        <c:axId val="251307496"/>
      </c:barChart>
      <c:catAx>
        <c:axId val="251307104"/>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251307496"/>
        <c:crosses val="autoZero"/>
        <c:auto val="1"/>
        <c:lblAlgn val="ctr"/>
        <c:lblOffset val="100"/>
        <c:noMultiLvlLbl val="0"/>
      </c:catAx>
      <c:valAx>
        <c:axId val="251307496"/>
        <c:scaling>
          <c:orientation val="minMax"/>
        </c:scaling>
        <c:delete val="1"/>
        <c:axPos val="l"/>
        <c:numFmt formatCode="0%" sourceLinked="1"/>
        <c:majorTickMark val="none"/>
        <c:minorTickMark val="none"/>
        <c:tickLblPos val="nextTo"/>
        <c:crossAx val="251307104"/>
        <c:crosses val="autoZero"/>
        <c:crossBetween val="between"/>
      </c:valAx>
      <c:spPr>
        <a:noFill/>
        <a:ln>
          <a:noFill/>
        </a:ln>
        <a:effectLst/>
      </c:spPr>
    </c:plotArea>
    <c:legend>
      <c:legendPos val="b"/>
      <c:layout>
        <c:manualLayout>
          <c:xMode val="edge"/>
          <c:yMode val="edge"/>
          <c:x val="0.22280490470162914"/>
          <c:y val="0.63632579266480238"/>
          <c:w val="0.53993379654503559"/>
          <c:h val="0.33160544382591534"/>
        </c:manualLayout>
      </c:layout>
      <c:overlay val="0"/>
      <c:spPr>
        <a:noFill/>
        <a:ln>
          <a:solidFill>
            <a:schemeClr val="accent4"/>
          </a:solidFill>
          <a:miter lim="800000"/>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Sales</c:v>
                </c:pt>
              </c:strCache>
            </c:strRef>
          </c:tx>
          <c:spPr>
            <a:solidFill>
              <a:schemeClr val="tx1"/>
            </a:solidFill>
            <a:ln w="9525">
              <a:miter lim="800000"/>
            </a:ln>
          </c:spPr>
          <c:dPt>
            <c:idx val="0"/>
            <c:bubble3D val="0"/>
            <c:spPr>
              <a:solidFill>
                <a:schemeClr val="accent1"/>
              </a:solidFill>
              <a:ln w="9525">
                <a:solidFill>
                  <a:schemeClr val="lt1"/>
                </a:solidFill>
                <a:miter lim="800000"/>
              </a:ln>
              <a:effectLst/>
            </c:spPr>
            <c:extLst>
              <c:ext xmlns:c16="http://schemas.microsoft.com/office/drawing/2014/chart" uri="{C3380CC4-5D6E-409C-BE32-E72D297353CC}">
                <c16:uniqueId val="{00000001-1F3E-4387-8A37-D4C5AE75FB45}"/>
              </c:ext>
            </c:extLst>
          </c:dPt>
          <c:dPt>
            <c:idx val="1"/>
            <c:bubble3D val="0"/>
            <c:spPr>
              <a:noFill/>
              <a:ln w="9525">
                <a:noFill/>
                <a:miter lim="800000"/>
              </a:ln>
              <a:effectLst/>
            </c:spPr>
            <c:extLst>
              <c:ext xmlns:c16="http://schemas.microsoft.com/office/drawing/2014/chart" uri="{C3380CC4-5D6E-409C-BE32-E72D297353CC}">
                <c16:uniqueId val="{00000003-1F3E-4387-8A37-D4C5AE75FB45}"/>
              </c:ext>
            </c:extLst>
          </c:dPt>
          <c:dPt>
            <c:idx val="2"/>
            <c:bubble3D val="0"/>
            <c:spPr>
              <a:solidFill>
                <a:schemeClr val="accent3"/>
              </a:solidFill>
              <a:ln w="9525">
                <a:solidFill>
                  <a:schemeClr val="lt1"/>
                </a:solidFill>
                <a:miter lim="800000"/>
              </a:ln>
              <a:effectLst/>
            </c:spPr>
            <c:extLst>
              <c:ext xmlns:c16="http://schemas.microsoft.com/office/drawing/2014/chart" uri="{C3380CC4-5D6E-409C-BE32-E72D297353CC}">
                <c16:uniqueId val="{00000005-1F3E-4387-8A37-D4C5AE75FB45}"/>
              </c:ext>
            </c:extLst>
          </c:dPt>
          <c:dPt>
            <c:idx val="3"/>
            <c:bubble3D val="0"/>
            <c:spPr>
              <a:solidFill>
                <a:schemeClr val="accent4"/>
              </a:solidFill>
              <a:ln w="9525">
                <a:solidFill>
                  <a:schemeClr val="lt1"/>
                </a:solidFill>
                <a:miter lim="800000"/>
              </a:ln>
              <a:effectLst/>
            </c:spPr>
            <c:extLst>
              <c:ext xmlns:c16="http://schemas.microsoft.com/office/drawing/2014/chart" uri="{C3380CC4-5D6E-409C-BE32-E72D297353CC}">
                <c16:uniqueId val="{00000007-1F3E-4387-8A37-D4C5AE75FB45}"/>
              </c:ext>
            </c:extLst>
          </c:dPt>
          <c:dPt>
            <c:idx val="4"/>
            <c:bubble3D val="0"/>
            <c:spPr>
              <a:solidFill>
                <a:schemeClr val="accent5"/>
              </a:solidFill>
              <a:ln w="9525">
                <a:solidFill>
                  <a:schemeClr val="lt1"/>
                </a:solidFill>
                <a:miter lim="800000"/>
              </a:ln>
              <a:effectLst/>
            </c:spPr>
            <c:extLst>
              <c:ext xmlns:c16="http://schemas.microsoft.com/office/drawing/2014/chart" uri="{C3380CC4-5D6E-409C-BE32-E72D297353CC}">
                <c16:uniqueId val="{00000009-1F3E-4387-8A37-D4C5AE75FB45}"/>
              </c:ext>
            </c:extLst>
          </c:dPt>
          <c:cat>
            <c:strRef>
              <c:f>Sheet1!$A$2:$A$3</c:f>
              <c:strCache>
                <c:ptCount val="1"/>
                <c:pt idx="0">
                  <c:v>Chief Academic Officers</c:v>
                </c:pt>
              </c:strCache>
            </c:strRef>
          </c:cat>
          <c:val>
            <c:numRef>
              <c:f>Sheet1!$B$2:$B$3</c:f>
              <c:numCache>
                <c:formatCode>General</c:formatCode>
                <c:ptCount val="2"/>
                <c:pt idx="0">
                  <c:v>0.88</c:v>
                </c:pt>
                <c:pt idx="1">
                  <c:v>0.22</c:v>
                </c:pt>
              </c:numCache>
            </c:numRef>
          </c:val>
          <c:extLst>
            <c:ext xmlns:c16="http://schemas.microsoft.com/office/drawing/2014/chart" uri="{C3380CC4-5D6E-409C-BE32-E72D297353CC}">
              <c16:uniqueId val="{0000000A-1F3E-4387-8A37-D4C5AE75FB45}"/>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spPr>
            <a:solidFill>
              <a:schemeClr val="tx1"/>
            </a:solidFill>
            <a:ln w="9525">
              <a:miter lim="800000"/>
            </a:ln>
          </c:spPr>
          <c:dPt>
            <c:idx val="0"/>
            <c:bubble3D val="0"/>
            <c:spPr>
              <a:solidFill>
                <a:schemeClr val="accent1"/>
              </a:solidFill>
              <a:ln w="9525">
                <a:solidFill>
                  <a:schemeClr val="lt1"/>
                </a:solidFill>
                <a:miter lim="800000"/>
              </a:ln>
              <a:effectLst/>
            </c:spPr>
            <c:extLst>
              <c:ext xmlns:c16="http://schemas.microsoft.com/office/drawing/2014/chart" uri="{C3380CC4-5D6E-409C-BE32-E72D297353CC}">
                <c16:uniqueId val="{00000001-B468-47F0-B5EE-11BBF3F9AFEC}"/>
              </c:ext>
            </c:extLst>
          </c:dPt>
          <c:dPt>
            <c:idx val="1"/>
            <c:bubble3D val="0"/>
            <c:spPr>
              <a:noFill/>
              <a:ln w="9525">
                <a:noFill/>
                <a:miter lim="800000"/>
              </a:ln>
              <a:effectLst/>
            </c:spPr>
            <c:extLst>
              <c:ext xmlns:c16="http://schemas.microsoft.com/office/drawing/2014/chart" uri="{C3380CC4-5D6E-409C-BE32-E72D297353CC}">
                <c16:uniqueId val="{00000003-B468-47F0-B5EE-11BBF3F9AFEC}"/>
              </c:ext>
            </c:extLst>
          </c:dPt>
          <c:dPt>
            <c:idx val="2"/>
            <c:bubble3D val="0"/>
            <c:spPr>
              <a:solidFill>
                <a:schemeClr val="accent3"/>
              </a:solidFill>
              <a:ln w="9525">
                <a:solidFill>
                  <a:schemeClr val="lt1"/>
                </a:solidFill>
                <a:miter lim="800000"/>
              </a:ln>
              <a:effectLst/>
            </c:spPr>
            <c:extLst>
              <c:ext xmlns:c16="http://schemas.microsoft.com/office/drawing/2014/chart" uri="{C3380CC4-5D6E-409C-BE32-E72D297353CC}">
                <c16:uniqueId val="{00000005-B468-47F0-B5EE-11BBF3F9AFEC}"/>
              </c:ext>
            </c:extLst>
          </c:dPt>
          <c:dPt>
            <c:idx val="3"/>
            <c:bubble3D val="0"/>
            <c:spPr>
              <a:solidFill>
                <a:schemeClr val="accent4"/>
              </a:solidFill>
              <a:ln w="9525">
                <a:solidFill>
                  <a:schemeClr val="lt1"/>
                </a:solidFill>
                <a:miter lim="800000"/>
              </a:ln>
              <a:effectLst/>
            </c:spPr>
            <c:extLst>
              <c:ext xmlns:c16="http://schemas.microsoft.com/office/drawing/2014/chart" uri="{C3380CC4-5D6E-409C-BE32-E72D297353CC}">
                <c16:uniqueId val="{00000007-B468-47F0-B5EE-11BBF3F9AFEC}"/>
              </c:ext>
            </c:extLst>
          </c:dPt>
          <c:dPt>
            <c:idx val="4"/>
            <c:bubble3D val="0"/>
            <c:spPr>
              <a:solidFill>
                <a:schemeClr val="accent5"/>
              </a:solidFill>
              <a:ln w="9525">
                <a:solidFill>
                  <a:schemeClr val="lt1"/>
                </a:solidFill>
                <a:miter lim="800000"/>
              </a:ln>
              <a:effectLst/>
            </c:spPr>
            <c:extLst>
              <c:ext xmlns:c16="http://schemas.microsoft.com/office/drawing/2014/chart" uri="{C3380CC4-5D6E-409C-BE32-E72D297353CC}">
                <c16:uniqueId val="{00000009-B468-47F0-B5EE-11BBF3F9AFEC}"/>
              </c:ext>
            </c:extLst>
          </c:dPt>
          <c:cat>
            <c:strRef>
              <c:f>Sheet1!$A$2:$A$3</c:f>
              <c:strCache>
                <c:ptCount val="2"/>
                <c:pt idx="0">
                  <c:v>Category 1</c:v>
                </c:pt>
                <c:pt idx="1">
                  <c:v>COE Deans</c:v>
                </c:pt>
              </c:strCache>
            </c:strRef>
          </c:cat>
          <c:val>
            <c:numRef>
              <c:f>Sheet1!$B$2:$B$3</c:f>
              <c:numCache>
                <c:formatCode>General</c:formatCode>
                <c:ptCount val="2"/>
                <c:pt idx="0">
                  <c:v>0.95</c:v>
                </c:pt>
                <c:pt idx="1">
                  <c:v>0.05</c:v>
                </c:pt>
              </c:numCache>
            </c:numRef>
          </c:val>
          <c:extLst>
            <c:ext xmlns:c16="http://schemas.microsoft.com/office/drawing/2014/chart" uri="{C3380CC4-5D6E-409C-BE32-E72D297353CC}">
              <c16:uniqueId val="{0000000A-B468-47F0-B5EE-11BBF3F9AFEC}"/>
            </c:ext>
          </c:extLst>
        </c:ser>
        <c:dLbls>
          <c:showLegendKey val="0"/>
          <c:showVal val="0"/>
          <c:showCatName val="0"/>
          <c:showSerName val="0"/>
          <c:showPercent val="0"/>
          <c:showBubbleSize val="0"/>
          <c:showLeaderLines val="0"/>
        </c:dLbls>
        <c:firstSliceAng val="0"/>
        <c:holeSize val="6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Undergraduate</c:v>
                </c:pt>
              </c:strCache>
            </c:strRef>
          </c:tx>
          <c:spPr>
            <a:solidFill>
              <a:srgbClr val="C4C7CA"/>
            </a:solidFill>
            <a:ln>
              <a:solidFill>
                <a:schemeClr val="bg1"/>
              </a:solidFill>
              <a:miter lim="800000"/>
            </a:ln>
            <a:effectLst/>
          </c:spPr>
          <c:invertIfNegative val="0"/>
          <c:dPt>
            <c:idx val="2"/>
            <c:invertIfNegative val="0"/>
            <c:bubble3D val="0"/>
            <c:extLst>
              <c:ext xmlns:c16="http://schemas.microsoft.com/office/drawing/2014/chart" uri="{C3380CC4-5D6E-409C-BE32-E72D297353CC}">
                <c16:uniqueId val="{00000000-B8D2-4FCE-BA29-8B671B7389B3}"/>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Exclusively Online</c:v>
                </c:pt>
                <c:pt idx="2">
                  <c:v>Some Online</c:v>
                </c:pt>
                <c:pt idx="3">
                  <c:v>Exclusively Face-to-Face</c:v>
                </c:pt>
              </c:strCache>
            </c:strRef>
          </c:cat>
          <c:val>
            <c:numRef>
              <c:f>Sheet1!$B$2:$B$5</c:f>
              <c:numCache>
                <c:formatCode>0.0%</c:formatCode>
                <c:ptCount val="4"/>
                <c:pt idx="0">
                  <c:v>2.8230214545563698E-2</c:v>
                </c:pt>
                <c:pt idx="1">
                  <c:v>0.3287450312322544</c:v>
                </c:pt>
                <c:pt idx="2">
                  <c:v>0.38394991428961212</c:v>
                </c:pt>
                <c:pt idx="3">
                  <c:v>-7.1776222023837488E-2</c:v>
                </c:pt>
              </c:numCache>
            </c:numRef>
          </c:val>
          <c:extLst>
            <c:ext xmlns:c16="http://schemas.microsoft.com/office/drawing/2014/chart" uri="{C3380CC4-5D6E-409C-BE32-E72D297353CC}">
              <c16:uniqueId val="{00000001-B8D2-4FCE-BA29-8B671B7389B3}"/>
            </c:ext>
          </c:extLst>
        </c:ser>
        <c:ser>
          <c:idx val="1"/>
          <c:order val="1"/>
          <c:tx>
            <c:strRef>
              <c:f>Sheet1!$C$1</c:f>
              <c:strCache>
                <c:ptCount val="1"/>
                <c:pt idx="0">
                  <c:v>Graduate</c:v>
                </c:pt>
              </c:strCache>
            </c:strRef>
          </c:tx>
          <c:spPr>
            <a:solidFill>
              <a:schemeClr val="accent2"/>
            </a:solidFill>
            <a:ln>
              <a:solidFill>
                <a:schemeClr val="bg1"/>
              </a:solidFill>
              <a:miter lim="800000"/>
            </a:ln>
            <a:effectLst/>
          </c:spPr>
          <c:invertIfNegative val="0"/>
          <c:dPt>
            <c:idx val="1"/>
            <c:invertIfNegative val="0"/>
            <c:bubble3D val="0"/>
            <c:spPr>
              <a:solidFill>
                <a:srgbClr val="A0A4A9"/>
              </a:solidFill>
              <a:ln>
                <a:solidFill>
                  <a:schemeClr val="bg1"/>
                </a:solidFill>
                <a:miter lim="800000"/>
              </a:ln>
              <a:effectLst/>
            </c:spPr>
            <c:extLst>
              <c:ext xmlns:c16="http://schemas.microsoft.com/office/drawing/2014/chart" uri="{C3380CC4-5D6E-409C-BE32-E72D297353CC}">
                <c16:uniqueId val="{00000003-B8D2-4FCE-BA29-8B671B7389B3}"/>
              </c:ext>
            </c:extLst>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Overall</c:v>
                </c:pt>
                <c:pt idx="1">
                  <c:v>Exclusively Online</c:v>
                </c:pt>
                <c:pt idx="2">
                  <c:v>Some Online</c:v>
                </c:pt>
                <c:pt idx="3">
                  <c:v>Exclusively Face-to-Face</c:v>
                </c:pt>
              </c:strCache>
            </c:strRef>
          </c:cat>
          <c:val>
            <c:numRef>
              <c:f>Sheet1!$C$2:$C$5</c:f>
              <c:numCache>
                <c:formatCode>0.0%</c:formatCode>
                <c:ptCount val="4"/>
                <c:pt idx="0">
                  <c:v>2.6783168239831557E-2</c:v>
                </c:pt>
                <c:pt idx="1">
                  <c:v>0.337591364604098</c:v>
                </c:pt>
                <c:pt idx="2">
                  <c:v>8.9518645455010482E-2</c:v>
                </c:pt>
                <c:pt idx="3">
                  <c:v>-8.1491960262187635E-2</c:v>
                </c:pt>
              </c:numCache>
            </c:numRef>
          </c:val>
          <c:extLst>
            <c:ext xmlns:c16="http://schemas.microsoft.com/office/drawing/2014/chart" uri="{C3380CC4-5D6E-409C-BE32-E72D297353CC}">
              <c16:uniqueId val="{00000004-B8D2-4FCE-BA29-8B671B7389B3}"/>
            </c:ext>
          </c:extLst>
        </c:ser>
        <c:dLbls>
          <c:dLblPos val="outEnd"/>
          <c:showLegendKey val="0"/>
          <c:showVal val="1"/>
          <c:showCatName val="0"/>
          <c:showSerName val="0"/>
          <c:showPercent val="0"/>
          <c:showBubbleSize val="0"/>
        </c:dLbls>
        <c:gapWidth val="50"/>
        <c:axId val="454302328"/>
        <c:axId val="458297512"/>
      </c:barChart>
      <c:catAx>
        <c:axId val="454302328"/>
        <c:scaling>
          <c:orientation val="minMax"/>
        </c:scaling>
        <c:delete val="0"/>
        <c:axPos val="b"/>
        <c:numFmt formatCode="General" sourceLinked="1"/>
        <c:majorTickMark val="none"/>
        <c:minorTickMark val="none"/>
        <c:tickLblPos val="low"/>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58297512"/>
        <c:crosses val="autoZero"/>
        <c:auto val="1"/>
        <c:lblAlgn val="ctr"/>
        <c:lblOffset val="100"/>
        <c:noMultiLvlLbl val="0"/>
      </c:catAx>
      <c:valAx>
        <c:axId val="458297512"/>
        <c:scaling>
          <c:orientation val="minMax"/>
        </c:scaling>
        <c:delete val="1"/>
        <c:axPos val="l"/>
        <c:numFmt formatCode="0.0%" sourceLinked="1"/>
        <c:majorTickMark val="none"/>
        <c:minorTickMark val="none"/>
        <c:tickLblPos val="nextTo"/>
        <c:crossAx val="454302328"/>
        <c:crosses val="autoZero"/>
        <c:crossBetween val="between"/>
      </c:valAx>
      <c:spPr>
        <a:noFill/>
        <a:ln>
          <a:noFill/>
        </a:ln>
        <a:effectLst/>
      </c:spPr>
    </c:plotArea>
    <c:legend>
      <c:legendPos val="b"/>
      <c:overlay val="0"/>
      <c:spPr>
        <a:noFill/>
        <a:ln>
          <a:solidFill>
            <a:schemeClr val="accent4"/>
          </a:solidFill>
          <a:miter lim="800000"/>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Hybrid Courses</c:v>
                </c:pt>
              </c:strCache>
            </c:strRef>
          </c:tx>
          <c:spPr>
            <a:solidFill>
              <a:schemeClr val="accent1"/>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Fall 2010</c:v>
                </c:pt>
                <c:pt idx="1">
                  <c:v>Fall 2016</c:v>
                </c:pt>
              </c:strCache>
            </c:strRef>
          </c:cat>
          <c:val>
            <c:numRef>
              <c:f>Sheet1!$B$2:$B$3</c:f>
              <c:numCache>
                <c:formatCode>0%</c:formatCode>
                <c:ptCount val="2"/>
                <c:pt idx="0">
                  <c:v>0.23</c:v>
                </c:pt>
                <c:pt idx="1">
                  <c:v>0.42</c:v>
                </c:pt>
              </c:numCache>
            </c:numRef>
          </c:val>
          <c:extLst>
            <c:ext xmlns:c16="http://schemas.microsoft.com/office/drawing/2014/chart" uri="{C3380CC4-5D6E-409C-BE32-E72D297353CC}">
              <c16:uniqueId val="{00000000-36AD-4E1B-A06D-AA4EF766B72F}"/>
            </c:ext>
          </c:extLst>
        </c:ser>
        <c:dLbls>
          <c:dLblPos val="outEnd"/>
          <c:showLegendKey val="0"/>
          <c:showVal val="1"/>
          <c:showCatName val="0"/>
          <c:showSerName val="0"/>
          <c:showPercent val="0"/>
          <c:showBubbleSize val="0"/>
        </c:dLbls>
        <c:gapWidth val="50"/>
        <c:axId val="455662328"/>
        <c:axId val="455662720"/>
      </c:barChart>
      <c:catAx>
        <c:axId val="455662328"/>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55662720"/>
        <c:crosses val="autoZero"/>
        <c:auto val="1"/>
        <c:lblAlgn val="ctr"/>
        <c:lblOffset val="100"/>
        <c:noMultiLvlLbl val="0"/>
      </c:catAx>
      <c:valAx>
        <c:axId val="455662720"/>
        <c:scaling>
          <c:orientation val="minMax"/>
        </c:scaling>
        <c:delete val="1"/>
        <c:axPos val="l"/>
        <c:numFmt formatCode="0%" sourceLinked="1"/>
        <c:majorTickMark val="none"/>
        <c:minorTickMark val="none"/>
        <c:tickLblPos val="nextTo"/>
        <c:crossAx val="455662328"/>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4468503978852"/>
          <c:y val="0.27842399695121556"/>
          <c:w val="0.62617431799553547"/>
          <c:h val="0.45267360447224425"/>
        </c:manualLayout>
      </c:layout>
      <c:barChart>
        <c:barDir val="col"/>
        <c:grouping val="clustered"/>
        <c:varyColors val="0"/>
        <c:ser>
          <c:idx val="0"/>
          <c:order val="0"/>
          <c:tx>
            <c:strRef>
              <c:f>Sheet1!$B$1</c:f>
              <c:strCache>
                <c:ptCount val="1"/>
                <c:pt idx="0">
                  <c:v>MBA</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E72-4E59-9F72-DA92F35DA3C4}"/>
              </c:ext>
            </c:extLst>
          </c:dPt>
          <c:dPt>
            <c:idx val="1"/>
            <c:invertIfNegative val="0"/>
            <c:bubble3D val="0"/>
            <c:spPr>
              <a:solidFill>
                <a:schemeClr val="tx2"/>
              </a:solidFill>
              <a:ln>
                <a:solidFill>
                  <a:schemeClr val="tx2"/>
                </a:solidFill>
              </a:ln>
              <a:effectLst/>
            </c:spPr>
            <c:extLst>
              <c:ext xmlns:c16="http://schemas.microsoft.com/office/drawing/2014/chart" uri="{C3380CC4-5D6E-409C-BE32-E72D297353CC}">
                <c16:uniqueId val="{00000005-3E72-4E59-9F72-DA92F35DA3C4}"/>
              </c:ext>
            </c:extLst>
          </c:dPt>
          <c:dLbls>
            <c:dLbl>
              <c:idx val="0"/>
              <c:spPr>
                <a:noFill/>
                <a:ln>
                  <a:noFill/>
                </a:ln>
                <a:effectLst/>
              </c:spPr>
              <c:txPr>
                <a:bodyPr rot="0" spcFirstLastPara="1" vertOverflow="overflow" horzOverflow="overflow" vert="horz" wrap="none"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E72-4E59-9F72-DA92F35DA3C4}"/>
                </c:ext>
              </c:extLst>
            </c:dLbl>
            <c:dLbl>
              <c:idx val="1"/>
              <c:spPr>
                <a:noFill/>
                <a:ln>
                  <a:noFill/>
                </a:ln>
                <a:effectLst/>
              </c:spPr>
              <c:txPr>
                <a:bodyPr rot="0" spcFirstLastPara="1" vertOverflow="overflow" horzOverflow="overflow" vert="horz" wrap="none" anchor="ctr" anchorCtr="1">
                  <a:spAutoFit/>
                </a:bodyPr>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E72-4E59-9F72-DA92F35DA3C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2013</c:v>
                </c:pt>
                <c:pt idx="1">
                  <c:v>2017</c:v>
                </c:pt>
              </c:numCache>
            </c:numRef>
          </c:cat>
          <c:val>
            <c:numRef>
              <c:f>Sheet1!$B$2:$B$3</c:f>
              <c:numCache>
                <c:formatCode>#,##0</c:formatCode>
                <c:ptCount val="2"/>
                <c:pt idx="0">
                  <c:v>123900</c:v>
                </c:pt>
                <c:pt idx="1">
                  <c:v>114165</c:v>
                </c:pt>
              </c:numCache>
            </c:numRef>
          </c:val>
          <c:extLst>
            <c:ext xmlns:c16="http://schemas.microsoft.com/office/drawing/2014/chart" uri="{C3380CC4-5D6E-409C-BE32-E72D297353CC}">
              <c16:uniqueId val="{00000002-3E72-4E59-9F72-DA92F35DA3C4}"/>
            </c:ext>
          </c:extLst>
        </c:ser>
        <c:dLbls>
          <c:showLegendKey val="0"/>
          <c:showVal val="0"/>
          <c:showCatName val="0"/>
          <c:showSerName val="0"/>
          <c:showPercent val="0"/>
          <c:showBubbleSize val="0"/>
        </c:dLbls>
        <c:gapWidth val="130"/>
        <c:overlap val="-30"/>
        <c:axId val="1156750928"/>
        <c:axId val="1156752896"/>
      </c:barChart>
      <c:catAx>
        <c:axId val="11567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6752896"/>
        <c:crosses val="autoZero"/>
        <c:auto val="1"/>
        <c:lblAlgn val="ctr"/>
        <c:lblOffset val="100"/>
        <c:noMultiLvlLbl val="0"/>
      </c:catAx>
      <c:valAx>
        <c:axId val="1156752896"/>
        <c:scaling>
          <c:orientation val="minMax"/>
          <c:min val="0"/>
        </c:scaling>
        <c:delete val="1"/>
        <c:axPos val="l"/>
        <c:numFmt formatCode="#,##0" sourceLinked="1"/>
        <c:majorTickMark val="out"/>
        <c:minorTickMark val="none"/>
        <c:tickLblPos val="nextTo"/>
        <c:crossAx val="115675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4468503978852"/>
          <c:y val="0.27842399695121556"/>
          <c:w val="0.62617431799553547"/>
          <c:h val="0.45267360447224425"/>
        </c:manualLayout>
      </c:layout>
      <c:barChart>
        <c:barDir val="col"/>
        <c:grouping val="clustered"/>
        <c:varyColors val="0"/>
        <c:ser>
          <c:idx val="0"/>
          <c:order val="0"/>
          <c:tx>
            <c:strRef>
              <c:f>Sheet1!$B$1</c:f>
              <c:strCache>
                <c:ptCount val="1"/>
                <c:pt idx="0">
                  <c:v>Education</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114-4C74-B998-567BDEA3D742}"/>
              </c:ext>
            </c:extLst>
          </c:dPt>
          <c:dPt>
            <c:idx val="1"/>
            <c:invertIfNegative val="0"/>
            <c:bubble3D val="0"/>
            <c:spPr>
              <a:solidFill>
                <a:schemeClr val="tx2"/>
              </a:solidFill>
              <a:ln>
                <a:solidFill>
                  <a:schemeClr val="tx2"/>
                </a:solidFill>
              </a:ln>
              <a:effectLst/>
            </c:spPr>
            <c:extLst>
              <c:ext xmlns:c16="http://schemas.microsoft.com/office/drawing/2014/chart" uri="{C3380CC4-5D6E-409C-BE32-E72D297353CC}">
                <c16:uniqueId val="{00000003-D114-4C74-B998-567BDEA3D742}"/>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14-4C74-B998-567BDEA3D742}"/>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14-4C74-B998-567BDEA3D742}"/>
                </c:ext>
              </c:extLst>
            </c:dLbl>
            <c:spPr>
              <a:noFill/>
              <a:ln>
                <a:noFill/>
              </a:ln>
              <a:effectLst/>
            </c:spPr>
            <c:txPr>
              <a:bodyPr rot="0" spcFirstLastPara="1" vertOverflow="ellipsis" vert="horz" wrap="non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2013</c:v>
                </c:pt>
                <c:pt idx="1">
                  <c:v>2017</c:v>
                </c:pt>
              </c:numCache>
            </c:numRef>
          </c:cat>
          <c:val>
            <c:numRef>
              <c:f>Sheet1!$B$2:$B$3</c:f>
              <c:numCache>
                <c:formatCode>#,##0</c:formatCode>
                <c:ptCount val="2"/>
                <c:pt idx="0">
                  <c:v>166921</c:v>
                </c:pt>
                <c:pt idx="1">
                  <c:v>147792</c:v>
                </c:pt>
              </c:numCache>
            </c:numRef>
          </c:val>
          <c:extLst>
            <c:ext xmlns:c16="http://schemas.microsoft.com/office/drawing/2014/chart" uri="{C3380CC4-5D6E-409C-BE32-E72D297353CC}">
              <c16:uniqueId val="{00000002-D114-4C74-B998-567BDEA3D742}"/>
            </c:ext>
          </c:extLst>
        </c:ser>
        <c:dLbls>
          <c:showLegendKey val="0"/>
          <c:showVal val="0"/>
          <c:showCatName val="0"/>
          <c:showSerName val="0"/>
          <c:showPercent val="0"/>
          <c:showBubbleSize val="0"/>
        </c:dLbls>
        <c:gapWidth val="130"/>
        <c:overlap val="-30"/>
        <c:axId val="1156750928"/>
        <c:axId val="1156752896"/>
      </c:barChart>
      <c:catAx>
        <c:axId val="11567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6752896"/>
        <c:crosses val="autoZero"/>
        <c:auto val="1"/>
        <c:lblAlgn val="ctr"/>
        <c:lblOffset val="100"/>
        <c:noMultiLvlLbl val="0"/>
      </c:catAx>
      <c:valAx>
        <c:axId val="1156752896"/>
        <c:scaling>
          <c:orientation val="minMax"/>
          <c:min val="0"/>
        </c:scaling>
        <c:delete val="1"/>
        <c:axPos val="l"/>
        <c:numFmt formatCode="#,##0" sourceLinked="1"/>
        <c:majorTickMark val="out"/>
        <c:minorTickMark val="none"/>
        <c:tickLblPos val="nextTo"/>
        <c:crossAx val="115675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851937290528739"/>
          <c:y val="0.11796787120359953"/>
          <c:w val="0.56698378213570022"/>
          <c:h val="0.45652594206974129"/>
        </c:manualLayout>
      </c:layout>
      <c:lineChart>
        <c:grouping val="standard"/>
        <c:varyColors val="0"/>
        <c:ser>
          <c:idx val="0"/>
          <c:order val="0"/>
          <c:tx>
            <c:strRef>
              <c:f>Sheet1!$B$1</c:f>
              <c:strCache>
                <c:ptCount val="1"/>
                <c:pt idx="0">
                  <c:v>Bachelor's degree or more</c:v>
                </c:pt>
              </c:strCache>
            </c:strRef>
          </c:tx>
          <c:spPr>
            <a:ln w="28575" cap="flat">
              <a:solidFill>
                <a:srgbClr val="F28B00"/>
              </a:solidFill>
              <a:miter lim="800000"/>
            </a:ln>
            <a:effectLst/>
          </c:spPr>
          <c:marker>
            <c:symbol val="circle"/>
            <c:size val="5"/>
            <c:spPr>
              <a:solidFill>
                <a:srgbClr val="F28B00"/>
              </a:solidFill>
              <a:ln w="9525">
                <a:solidFill>
                  <a:srgbClr val="F28B00"/>
                </a:solid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Silents (1965)</c:v>
                </c:pt>
                <c:pt idx="1">
                  <c:v>Early Boomers (1979)</c:v>
                </c:pt>
                <c:pt idx="2">
                  <c:v>Late Boomers (1986)</c:v>
                </c:pt>
                <c:pt idx="3">
                  <c:v>Gen Xers (1995)</c:v>
                </c:pt>
                <c:pt idx="4">
                  <c:v>Millenials (2013)</c:v>
                </c:pt>
              </c:strCache>
            </c:strRef>
          </c:cat>
          <c:val>
            <c:numRef>
              <c:f>Sheet1!$B$2:$B$6</c:f>
              <c:numCache>
                <c:formatCode>"$"#,##0_);[Red]\("$"#,##0\)</c:formatCode>
                <c:ptCount val="5"/>
                <c:pt idx="0">
                  <c:v>38833</c:v>
                </c:pt>
                <c:pt idx="1">
                  <c:v>41989</c:v>
                </c:pt>
                <c:pt idx="2">
                  <c:v>44770</c:v>
                </c:pt>
                <c:pt idx="3">
                  <c:v>43663</c:v>
                </c:pt>
                <c:pt idx="4">
                  <c:v>45500</c:v>
                </c:pt>
              </c:numCache>
            </c:numRef>
          </c:val>
          <c:smooth val="0"/>
          <c:extLst>
            <c:ext xmlns:c16="http://schemas.microsoft.com/office/drawing/2014/chart" uri="{C3380CC4-5D6E-409C-BE32-E72D297353CC}">
              <c16:uniqueId val="{00000000-9493-4160-8C4A-965437CC3D56}"/>
            </c:ext>
          </c:extLst>
        </c:ser>
        <c:ser>
          <c:idx val="1"/>
          <c:order val="1"/>
          <c:tx>
            <c:strRef>
              <c:f>Sheet1!$C$1</c:f>
              <c:strCache>
                <c:ptCount val="1"/>
                <c:pt idx="0">
                  <c:v>Two-year degree/some college</c:v>
                </c:pt>
              </c:strCache>
            </c:strRef>
          </c:tx>
          <c:spPr>
            <a:ln w="28575" cap="flat">
              <a:solidFill>
                <a:schemeClr val="accent2"/>
              </a:solidFill>
              <a:miter lim="800000"/>
            </a:ln>
            <a:effectLst/>
          </c:spPr>
          <c:marker>
            <c:symbol val="diamond"/>
            <c:size val="7"/>
            <c:spPr>
              <a:solidFill>
                <a:schemeClr val="accent2"/>
              </a:solidFill>
              <a:ln w="9525">
                <a:noFill/>
              </a:ln>
              <a:effectLst/>
            </c:spPr>
          </c:marker>
          <c:dLbls>
            <c:dLbl>
              <c:idx val="0"/>
              <c:layout>
                <c:manualLayout>
                  <c:x val="-6.101997094925006E-2"/>
                  <c:y val="-3.956482002249722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93-4160-8C4A-965437CC3D56}"/>
                </c:ext>
              </c:extLst>
            </c:dLbl>
            <c:dLbl>
              <c:idx val="1"/>
              <c:layout>
                <c:manualLayout>
                  <c:x val="-8.0401902887139109E-2"/>
                  <c:y val="-3.510053430821145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493-4160-8C4A-965437CC3D56}"/>
                </c:ext>
              </c:extLst>
            </c:dLbl>
            <c:dLbl>
              <c:idx val="2"/>
              <c:layout>
                <c:manualLayout>
                  <c:x val="-7.742571241094863E-2"/>
                  <c:y val="-3.95648200224971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93-4160-8C4A-965437CC3D56}"/>
                </c:ext>
              </c:extLst>
            </c:dLbl>
            <c:dLbl>
              <c:idx val="3"/>
              <c:layout>
                <c:manualLayout>
                  <c:x val="-8.0401902887139221E-2"/>
                  <c:y val="-4.40291057367829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493-4160-8C4A-965437CC3D56}"/>
                </c:ext>
              </c:extLst>
            </c:dLbl>
            <c:dLbl>
              <c:idx val="4"/>
              <c:layout>
                <c:manualLayout>
                  <c:x val="-5.0467519685039368E-2"/>
                  <c:y val="-4.402910573678290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93-4160-8C4A-965437CC3D56}"/>
                </c:ext>
              </c:extLst>
            </c:dLbl>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Silents (1965)</c:v>
                </c:pt>
                <c:pt idx="1">
                  <c:v>Early Boomers (1979)</c:v>
                </c:pt>
                <c:pt idx="2">
                  <c:v>Late Boomers (1986)</c:v>
                </c:pt>
                <c:pt idx="3">
                  <c:v>Gen Xers (1995)</c:v>
                </c:pt>
                <c:pt idx="4">
                  <c:v>Millenials (2013)</c:v>
                </c:pt>
              </c:strCache>
            </c:strRef>
          </c:cat>
          <c:val>
            <c:numRef>
              <c:f>Sheet1!$C$2:$C$6</c:f>
              <c:numCache>
                <c:formatCode>"$"#,##0_);[Red]\("$"#,##0\)</c:formatCode>
                <c:ptCount val="5"/>
                <c:pt idx="0">
                  <c:v>33655</c:v>
                </c:pt>
                <c:pt idx="1">
                  <c:v>36498</c:v>
                </c:pt>
                <c:pt idx="2">
                  <c:v>34595</c:v>
                </c:pt>
                <c:pt idx="3">
                  <c:v>32173</c:v>
                </c:pt>
                <c:pt idx="4">
                  <c:v>30000</c:v>
                </c:pt>
              </c:numCache>
            </c:numRef>
          </c:val>
          <c:smooth val="0"/>
          <c:extLst>
            <c:ext xmlns:c16="http://schemas.microsoft.com/office/drawing/2014/chart" uri="{C3380CC4-5D6E-409C-BE32-E72D297353CC}">
              <c16:uniqueId val="{00000006-9493-4160-8C4A-965437CC3D56}"/>
            </c:ext>
          </c:extLst>
        </c:ser>
        <c:ser>
          <c:idx val="2"/>
          <c:order val="2"/>
          <c:tx>
            <c:strRef>
              <c:f>Sheet1!$D$1</c:f>
              <c:strCache>
                <c:ptCount val="1"/>
                <c:pt idx="0">
                  <c:v>High School Graduate</c:v>
                </c:pt>
              </c:strCache>
            </c:strRef>
          </c:tx>
          <c:spPr>
            <a:ln w="28575" cap="flat">
              <a:solidFill>
                <a:srgbClr val="333E48"/>
              </a:solidFill>
              <a:miter lim="800000"/>
            </a:ln>
            <a:effectLst/>
          </c:spPr>
          <c:marker>
            <c:symbol val="square"/>
            <c:size val="5"/>
            <c:spPr>
              <a:solidFill>
                <a:srgbClr val="333E48"/>
              </a:solidFill>
              <a:ln w="9525">
                <a:solidFill>
                  <a:srgbClr val="333E48"/>
                </a:solidFill>
              </a:ln>
              <a:effectLst/>
            </c:spPr>
          </c:marker>
          <c:dLbls>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Silents (1965)</c:v>
                </c:pt>
                <c:pt idx="1">
                  <c:v>Early Boomers (1979)</c:v>
                </c:pt>
                <c:pt idx="2">
                  <c:v>Late Boomers (1986)</c:v>
                </c:pt>
                <c:pt idx="3">
                  <c:v>Gen Xers (1995)</c:v>
                </c:pt>
                <c:pt idx="4">
                  <c:v>Millenials (2013)</c:v>
                </c:pt>
              </c:strCache>
            </c:strRef>
          </c:cat>
          <c:val>
            <c:numRef>
              <c:f>Sheet1!$D$2:$D$6</c:f>
              <c:numCache>
                <c:formatCode>"$"#,##0_);[Red]\("$"#,##0\)</c:formatCode>
                <c:ptCount val="5"/>
                <c:pt idx="0">
                  <c:v>31384</c:v>
                </c:pt>
                <c:pt idx="1">
                  <c:v>32299</c:v>
                </c:pt>
                <c:pt idx="2">
                  <c:v>30525</c:v>
                </c:pt>
                <c:pt idx="3">
                  <c:v>27883</c:v>
                </c:pt>
                <c:pt idx="4">
                  <c:v>28000</c:v>
                </c:pt>
              </c:numCache>
            </c:numRef>
          </c:val>
          <c:smooth val="0"/>
          <c:extLst>
            <c:ext xmlns:c16="http://schemas.microsoft.com/office/drawing/2014/chart" uri="{C3380CC4-5D6E-409C-BE32-E72D297353CC}">
              <c16:uniqueId val="{00000007-9493-4160-8C4A-965437CC3D56}"/>
            </c:ext>
          </c:extLst>
        </c:ser>
        <c:dLbls>
          <c:dLblPos val="t"/>
          <c:showLegendKey val="0"/>
          <c:showVal val="1"/>
          <c:showCatName val="0"/>
          <c:showSerName val="0"/>
          <c:showPercent val="0"/>
          <c:showBubbleSize val="0"/>
        </c:dLbls>
        <c:marker val="1"/>
        <c:smooth val="0"/>
        <c:axId val="390822512"/>
        <c:axId val="390822120"/>
      </c:lineChart>
      <c:catAx>
        <c:axId val="390822512"/>
        <c:scaling>
          <c:orientation val="minMax"/>
        </c:scaling>
        <c:delete val="0"/>
        <c:axPos val="b"/>
        <c:numFmt formatCode="General" sourceLinked="1"/>
        <c:majorTickMark val="none"/>
        <c:minorTickMark val="none"/>
        <c:tickLblPos val="none"/>
        <c:spPr>
          <a:noFill/>
          <a:ln w="9525" cap="flat" cmpd="sng" algn="ctr">
            <a:solidFill>
              <a:schemeClr val="accent4"/>
            </a:solidFill>
            <a:miter lim="800000"/>
          </a:ln>
          <a:effectLst/>
        </c:spPr>
        <c:txPr>
          <a:bodyPr rot="-6000000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crossAx val="390822120"/>
        <c:crosses val="autoZero"/>
        <c:auto val="1"/>
        <c:lblAlgn val="ctr"/>
        <c:lblOffset val="100"/>
        <c:noMultiLvlLbl val="0"/>
      </c:catAx>
      <c:valAx>
        <c:axId val="390822120"/>
        <c:scaling>
          <c:orientation val="minMax"/>
          <c:min val="20000"/>
        </c:scaling>
        <c:delete val="0"/>
        <c:axPos val="l"/>
        <c:numFmt formatCode="&quot;$&quot;#,##0_);[Red]\(&quot;$&quot;#,##0\)" sourceLinked="1"/>
        <c:majorTickMark val="none"/>
        <c:minorTickMark val="none"/>
        <c:tickLblPos val="nextTo"/>
        <c:spPr>
          <a:noFill/>
          <a:ln>
            <a:solidFill>
              <a:schemeClr val="accent4"/>
            </a:solidFill>
            <a:miter lim="800000"/>
          </a:ln>
          <a:effectLst/>
        </c:spPr>
        <c:txPr>
          <a:bodyPr rot="-60000000" spcFirstLastPara="1" vertOverflow="ellipsis" vert="horz" wrap="square" anchor="ctr" anchorCtr="1"/>
          <a:lstStyle/>
          <a:p>
            <a:pPr>
              <a:defRPr sz="800" b="0" i="1" u="none" strike="noStrike" kern="1200" baseline="0">
                <a:solidFill>
                  <a:schemeClr val="tx1"/>
                </a:solidFill>
                <a:latin typeface="+mn-lt"/>
                <a:ea typeface="+mn-ea"/>
                <a:cs typeface="+mn-cs"/>
              </a:defRPr>
            </a:pPr>
            <a:endParaRPr lang="en-US"/>
          </a:p>
        </c:txPr>
        <c:crossAx val="390822512"/>
        <c:crosses val="autoZero"/>
        <c:crossBetween val="between"/>
        <c:majorUnit val="10000"/>
      </c:valAx>
      <c:spPr>
        <a:noFill/>
        <a:ln>
          <a:noFill/>
        </a:ln>
        <a:effectLst/>
      </c:spPr>
    </c:plotArea>
    <c:legend>
      <c:legendPos val="t"/>
      <c:layout>
        <c:manualLayout>
          <c:xMode val="edge"/>
          <c:yMode val="edge"/>
          <c:x val="0.70444659000503851"/>
          <c:y val="0.10267857142857142"/>
          <c:w val="0.29310880181036625"/>
          <c:h val="0.10457501406074241"/>
        </c:manualLayout>
      </c:layout>
      <c:overlay val="0"/>
      <c:spPr>
        <a:noFill/>
        <a:ln>
          <a:noFill/>
          <a:miter lim="800000"/>
        </a:ln>
        <a:effectLst/>
      </c:spPr>
      <c:txPr>
        <a:bodyPr rot="0" spcFirstLastPara="1" vertOverflow="ellipsis" vert="horz" wrap="square" anchor="ctr" anchorCtr="1"/>
        <a:lstStyle/>
        <a:p>
          <a:pPr>
            <a:defRPr sz="7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4468503978852"/>
          <c:y val="0.27842399695121556"/>
          <c:w val="0.62617431799553547"/>
          <c:h val="0.45267360447224425"/>
        </c:manualLayout>
      </c:layout>
      <c:barChart>
        <c:barDir val="col"/>
        <c:grouping val="clustered"/>
        <c:varyColors val="0"/>
        <c:ser>
          <c:idx val="0"/>
          <c:order val="0"/>
          <c:tx>
            <c:strRef>
              <c:f>Sheet1!$B$1</c:f>
              <c:strCache>
                <c:ptCount val="1"/>
                <c:pt idx="0">
                  <c:v>JD</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F6B-43DA-B934-49EB5A057C0A}"/>
              </c:ext>
            </c:extLst>
          </c:dPt>
          <c:dPt>
            <c:idx val="1"/>
            <c:invertIfNegative val="0"/>
            <c:bubble3D val="0"/>
            <c:spPr>
              <a:solidFill>
                <a:schemeClr val="tx2"/>
              </a:solidFill>
              <a:ln>
                <a:solidFill>
                  <a:schemeClr val="tx2"/>
                </a:solidFill>
              </a:ln>
              <a:effectLst/>
            </c:spPr>
            <c:extLst>
              <c:ext xmlns:c16="http://schemas.microsoft.com/office/drawing/2014/chart" uri="{C3380CC4-5D6E-409C-BE32-E72D297353CC}">
                <c16:uniqueId val="{00000003-6F6B-43DA-B934-49EB5A057C0A}"/>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6B-43DA-B934-49EB5A057C0A}"/>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6B-43DA-B934-49EB5A057C0A}"/>
                </c:ext>
              </c:extLst>
            </c:dLbl>
            <c:spPr>
              <a:noFill/>
              <a:ln>
                <a:noFill/>
              </a:ln>
              <a:effectLst/>
            </c:spPr>
            <c:txPr>
              <a:bodyPr rot="0" spcFirstLastPara="1" vertOverflow="ellipsis" vert="horz" wrap="non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2013</c:v>
                </c:pt>
                <c:pt idx="1">
                  <c:v>2017</c:v>
                </c:pt>
              </c:numCache>
            </c:numRef>
          </c:cat>
          <c:val>
            <c:numRef>
              <c:f>Sheet1!$B$2:$B$3</c:f>
              <c:numCache>
                <c:formatCode>#,##0</c:formatCode>
                <c:ptCount val="2"/>
                <c:pt idx="0">
                  <c:v>46905</c:v>
                </c:pt>
                <c:pt idx="1">
                  <c:v>34990</c:v>
                </c:pt>
              </c:numCache>
            </c:numRef>
          </c:val>
          <c:extLst>
            <c:ext xmlns:c16="http://schemas.microsoft.com/office/drawing/2014/chart" uri="{C3380CC4-5D6E-409C-BE32-E72D297353CC}">
              <c16:uniqueId val="{00000002-6F6B-43DA-B934-49EB5A057C0A}"/>
            </c:ext>
          </c:extLst>
        </c:ser>
        <c:dLbls>
          <c:showLegendKey val="0"/>
          <c:showVal val="0"/>
          <c:showCatName val="0"/>
          <c:showSerName val="0"/>
          <c:showPercent val="0"/>
          <c:showBubbleSize val="0"/>
        </c:dLbls>
        <c:gapWidth val="130"/>
        <c:overlap val="-30"/>
        <c:axId val="1156750928"/>
        <c:axId val="1156752896"/>
      </c:barChart>
      <c:catAx>
        <c:axId val="11567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6752896"/>
        <c:crosses val="autoZero"/>
        <c:auto val="1"/>
        <c:lblAlgn val="ctr"/>
        <c:lblOffset val="100"/>
        <c:noMultiLvlLbl val="0"/>
      </c:catAx>
      <c:valAx>
        <c:axId val="1156752896"/>
        <c:scaling>
          <c:orientation val="minMax"/>
          <c:min val="0"/>
        </c:scaling>
        <c:delete val="1"/>
        <c:axPos val="l"/>
        <c:numFmt formatCode="#,##0" sourceLinked="1"/>
        <c:majorTickMark val="out"/>
        <c:minorTickMark val="none"/>
        <c:tickLblPos val="nextTo"/>
        <c:crossAx val="115675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4468503978852"/>
          <c:y val="0.27842399695121556"/>
          <c:w val="0.62617431799553547"/>
          <c:h val="0.45267360447224425"/>
        </c:manualLayout>
      </c:layout>
      <c:barChart>
        <c:barDir val="col"/>
        <c:grouping val="clustered"/>
        <c:varyColors val="0"/>
        <c:ser>
          <c:idx val="0"/>
          <c:order val="0"/>
          <c:tx>
            <c:strRef>
              <c:f>Sheet1!$B$1</c:f>
              <c:strCache>
                <c:ptCount val="1"/>
                <c:pt idx="0">
                  <c:v>Health Care</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3E72-4E59-9F72-DA92F35DA3C4}"/>
              </c:ext>
            </c:extLst>
          </c:dPt>
          <c:dPt>
            <c:idx val="1"/>
            <c:invertIfNegative val="0"/>
            <c:bubble3D val="0"/>
            <c:spPr>
              <a:solidFill>
                <a:schemeClr val="tx2"/>
              </a:solidFill>
              <a:ln>
                <a:solidFill>
                  <a:schemeClr val="tx2"/>
                </a:solidFill>
              </a:ln>
              <a:effectLst/>
            </c:spPr>
            <c:extLst>
              <c:ext xmlns:c16="http://schemas.microsoft.com/office/drawing/2014/chart" uri="{C3380CC4-5D6E-409C-BE32-E72D297353CC}">
                <c16:uniqueId val="{00000002-7D34-42C1-9554-D7EA4113CF7A}"/>
              </c:ext>
            </c:extLst>
          </c:dPt>
          <c:dLbls>
            <c:spPr>
              <a:noFill/>
              <a:ln>
                <a:noFill/>
              </a:ln>
              <a:effectLst/>
            </c:spPr>
            <c:txPr>
              <a:bodyPr rot="0" spcFirstLastPara="1" vertOverflow="ellipsis" vert="horz" wrap="non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2013</c:v>
                </c:pt>
                <c:pt idx="1">
                  <c:v>2017</c:v>
                </c:pt>
              </c:numCache>
            </c:numRef>
          </c:cat>
          <c:val>
            <c:numRef>
              <c:f>Sheet1!$B$2:$B$3</c:f>
              <c:numCache>
                <c:formatCode>#,##0</c:formatCode>
                <c:ptCount val="2"/>
                <c:pt idx="0">
                  <c:v>91562</c:v>
                </c:pt>
                <c:pt idx="1">
                  <c:v>119511</c:v>
                </c:pt>
              </c:numCache>
            </c:numRef>
          </c:val>
          <c:extLst>
            <c:ext xmlns:c16="http://schemas.microsoft.com/office/drawing/2014/chart" uri="{C3380CC4-5D6E-409C-BE32-E72D297353CC}">
              <c16:uniqueId val="{00000002-3E72-4E59-9F72-DA92F35DA3C4}"/>
            </c:ext>
          </c:extLst>
        </c:ser>
        <c:dLbls>
          <c:showLegendKey val="0"/>
          <c:showVal val="0"/>
          <c:showCatName val="0"/>
          <c:showSerName val="0"/>
          <c:showPercent val="0"/>
          <c:showBubbleSize val="0"/>
        </c:dLbls>
        <c:gapWidth val="130"/>
        <c:overlap val="-30"/>
        <c:axId val="1156750928"/>
        <c:axId val="1156752896"/>
      </c:barChart>
      <c:catAx>
        <c:axId val="11567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6752896"/>
        <c:crosses val="autoZero"/>
        <c:auto val="1"/>
        <c:lblAlgn val="ctr"/>
        <c:lblOffset val="100"/>
        <c:noMultiLvlLbl val="0"/>
      </c:catAx>
      <c:valAx>
        <c:axId val="1156752896"/>
        <c:scaling>
          <c:orientation val="minMax"/>
          <c:min val="0"/>
        </c:scaling>
        <c:delete val="1"/>
        <c:axPos val="l"/>
        <c:numFmt formatCode="#,##0" sourceLinked="1"/>
        <c:majorTickMark val="out"/>
        <c:minorTickMark val="none"/>
        <c:tickLblPos val="nextTo"/>
        <c:crossAx val="115675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4468503978852"/>
          <c:y val="0.27842399695121556"/>
          <c:w val="0.62617431799553547"/>
          <c:h val="0.45267360447224425"/>
        </c:manualLayout>
      </c:layout>
      <c:barChart>
        <c:barDir val="col"/>
        <c:grouping val="clustered"/>
        <c:varyColors val="0"/>
        <c:ser>
          <c:idx val="0"/>
          <c:order val="0"/>
          <c:tx>
            <c:strRef>
              <c:f>Sheet1!$B$1</c:f>
              <c:strCache>
                <c:ptCount val="1"/>
                <c:pt idx="0">
                  <c:v>Computer Science</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D114-4C74-B998-567BDEA3D742}"/>
              </c:ext>
            </c:extLst>
          </c:dPt>
          <c:dPt>
            <c:idx val="1"/>
            <c:invertIfNegative val="0"/>
            <c:bubble3D val="0"/>
            <c:spPr>
              <a:solidFill>
                <a:schemeClr val="tx2"/>
              </a:solidFill>
              <a:ln>
                <a:solidFill>
                  <a:schemeClr val="tx2"/>
                </a:solidFill>
              </a:ln>
              <a:effectLst/>
            </c:spPr>
            <c:extLst>
              <c:ext xmlns:c16="http://schemas.microsoft.com/office/drawing/2014/chart" uri="{C3380CC4-5D6E-409C-BE32-E72D297353CC}">
                <c16:uniqueId val="{00000003-D114-4C74-B998-567BDEA3D742}"/>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114-4C74-B998-567BDEA3D742}"/>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114-4C74-B998-567BDEA3D742}"/>
                </c:ext>
              </c:extLst>
            </c:dLbl>
            <c:spPr>
              <a:noFill/>
              <a:ln>
                <a:noFill/>
              </a:ln>
              <a:effectLst/>
            </c:spPr>
            <c:txPr>
              <a:bodyPr rot="0" spcFirstLastPara="1" vertOverflow="ellipsis" vert="horz" wrap="non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2013</c:v>
                </c:pt>
                <c:pt idx="1">
                  <c:v>2017</c:v>
                </c:pt>
              </c:numCache>
            </c:numRef>
          </c:cat>
          <c:val>
            <c:numRef>
              <c:f>Sheet1!$B$2:$B$3</c:f>
              <c:numCache>
                <c:formatCode>#,##0</c:formatCode>
                <c:ptCount val="2"/>
                <c:pt idx="0">
                  <c:v>23010</c:v>
                </c:pt>
                <c:pt idx="1">
                  <c:v>46789</c:v>
                </c:pt>
              </c:numCache>
            </c:numRef>
          </c:val>
          <c:extLst>
            <c:ext xmlns:c16="http://schemas.microsoft.com/office/drawing/2014/chart" uri="{C3380CC4-5D6E-409C-BE32-E72D297353CC}">
              <c16:uniqueId val="{00000002-D114-4C74-B998-567BDEA3D742}"/>
            </c:ext>
          </c:extLst>
        </c:ser>
        <c:dLbls>
          <c:showLegendKey val="0"/>
          <c:showVal val="0"/>
          <c:showCatName val="0"/>
          <c:showSerName val="0"/>
          <c:showPercent val="0"/>
          <c:showBubbleSize val="0"/>
        </c:dLbls>
        <c:gapWidth val="130"/>
        <c:overlap val="-30"/>
        <c:axId val="1156750928"/>
        <c:axId val="1156752896"/>
      </c:barChart>
      <c:catAx>
        <c:axId val="11567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6752896"/>
        <c:crosses val="autoZero"/>
        <c:auto val="1"/>
        <c:lblAlgn val="ctr"/>
        <c:lblOffset val="100"/>
        <c:noMultiLvlLbl val="0"/>
      </c:catAx>
      <c:valAx>
        <c:axId val="1156752896"/>
        <c:scaling>
          <c:orientation val="minMax"/>
          <c:min val="0"/>
        </c:scaling>
        <c:delete val="1"/>
        <c:axPos val="l"/>
        <c:numFmt formatCode="#,##0" sourceLinked="1"/>
        <c:majorTickMark val="out"/>
        <c:minorTickMark val="none"/>
        <c:tickLblPos val="nextTo"/>
        <c:crossAx val="115675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64468503978852"/>
          <c:y val="0.27842399695121556"/>
          <c:w val="0.62617431799553547"/>
          <c:h val="0.45267360447224425"/>
        </c:manualLayout>
      </c:layout>
      <c:barChart>
        <c:barDir val="col"/>
        <c:grouping val="clustered"/>
        <c:varyColors val="0"/>
        <c:ser>
          <c:idx val="0"/>
          <c:order val="0"/>
          <c:tx>
            <c:strRef>
              <c:f>Sheet1!$B$1</c:f>
              <c:strCache>
                <c:ptCount val="1"/>
                <c:pt idx="0">
                  <c:v>Engineering</c:v>
                </c:pt>
              </c:strCache>
            </c:strRef>
          </c:tx>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F6B-43DA-B934-49EB5A057C0A}"/>
              </c:ext>
            </c:extLst>
          </c:dPt>
          <c:dPt>
            <c:idx val="1"/>
            <c:invertIfNegative val="0"/>
            <c:bubble3D val="0"/>
            <c:spPr>
              <a:solidFill>
                <a:schemeClr val="tx2"/>
              </a:solidFill>
              <a:ln>
                <a:solidFill>
                  <a:schemeClr val="tx2"/>
                </a:solidFill>
              </a:ln>
              <a:effectLst/>
            </c:spPr>
            <c:extLst>
              <c:ext xmlns:c16="http://schemas.microsoft.com/office/drawing/2014/chart" uri="{C3380CC4-5D6E-409C-BE32-E72D297353CC}">
                <c16:uniqueId val="{00000003-6F6B-43DA-B934-49EB5A057C0A}"/>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F6B-43DA-B934-49EB5A057C0A}"/>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F6B-43DA-B934-49EB5A057C0A}"/>
                </c:ext>
              </c:extLst>
            </c:dLbl>
            <c:spPr>
              <a:noFill/>
              <a:ln>
                <a:noFill/>
              </a:ln>
              <a:effectLst/>
            </c:spPr>
            <c:txPr>
              <a:bodyPr rot="0" spcFirstLastPara="1" vertOverflow="ellipsis" vert="horz" wrap="none" anchor="ctr" anchorCtr="1"/>
              <a:lstStyle/>
              <a:p>
                <a:pPr>
                  <a:defRPr sz="9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2013</c:v>
                </c:pt>
                <c:pt idx="1">
                  <c:v>2017</c:v>
                </c:pt>
              </c:numCache>
            </c:numRef>
          </c:cat>
          <c:val>
            <c:numRef>
              <c:f>Sheet1!$B$2:$B$3</c:f>
              <c:numCache>
                <c:formatCode>#,##0</c:formatCode>
                <c:ptCount val="2"/>
                <c:pt idx="0">
                  <c:v>41438</c:v>
                </c:pt>
                <c:pt idx="1">
                  <c:v>53702</c:v>
                </c:pt>
              </c:numCache>
            </c:numRef>
          </c:val>
          <c:extLst>
            <c:ext xmlns:c16="http://schemas.microsoft.com/office/drawing/2014/chart" uri="{C3380CC4-5D6E-409C-BE32-E72D297353CC}">
              <c16:uniqueId val="{00000002-6F6B-43DA-B934-49EB5A057C0A}"/>
            </c:ext>
          </c:extLst>
        </c:ser>
        <c:dLbls>
          <c:showLegendKey val="0"/>
          <c:showVal val="0"/>
          <c:showCatName val="0"/>
          <c:showSerName val="0"/>
          <c:showPercent val="0"/>
          <c:showBubbleSize val="0"/>
        </c:dLbls>
        <c:gapWidth val="130"/>
        <c:overlap val="-30"/>
        <c:axId val="1156750928"/>
        <c:axId val="1156752896"/>
      </c:barChart>
      <c:catAx>
        <c:axId val="1156750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1156752896"/>
        <c:crosses val="autoZero"/>
        <c:auto val="1"/>
        <c:lblAlgn val="ctr"/>
        <c:lblOffset val="100"/>
        <c:noMultiLvlLbl val="0"/>
      </c:catAx>
      <c:valAx>
        <c:axId val="1156752896"/>
        <c:scaling>
          <c:orientation val="minMax"/>
          <c:min val="0"/>
        </c:scaling>
        <c:delete val="1"/>
        <c:axPos val="l"/>
        <c:numFmt formatCode="#,##0" sourceLinked="1"/>
        <c:majorTickMark val="out"/>
        <c:minorTickMark val="none"/>
        <c:tickLblPos val="nextTo"/>
        <c:crossAx val="11567509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4.464285714285714E-3"/>
          <c:w val="1"/>
          <c:h val="0.96794479922001619"/>
        </c:manualLayout>
      </c:layout>
      <c:barChart>
        <c:barDir val="col"/>
        <c:grouping val="stacked"/>
        <c:varyColors val="0"/>
        <c:ser>
          <c:idx val="0"/>
          <c:order val="0"/>
          <c:tx>
            <c:strRef>
              <c:f>Sheet1!$B$1</c:f>
              <c:strCache>
                <c:ptCount val="1"/>
                <c:pt idx="0">
                  <c:v>Multiple-term enrollees with less than 2 years’ progress</c:v>
                </c:pt>
              </c:strCache>
            </c:strRef>
          </c:tx>
          <c:spPr>
            <a:solidFill>
              <a:srgbClr val="D6D8DA"/>
            </a:solidFill>
            <a:ln w="9525">
              <a:noFill/>
              <a:miter lim="800000"/>
            </a:ln>
          </c:spPr>
          <c:invertIfNegative val="0"/>
          <c:dLbls>
            <c:delete val="1"/>
          </c:dLbls>
          <c:cat>
            <c:numRef>
              <c:f>Sheet1!$A$2</c:f>
              <c:numCache>
                <c:formatCode>General</c:formatCode>
                <c:ptCount val="1"/>
              </c:numCache>
            </c:numRef>
          </c:cat>
          <c:val>
            <c:numRef>
              <c:f>Sheet1!$B$2</c:f>
              <c:numCache>
                <c:formatCode>0.0%</c:formatCode>
                <c:ptCount val="1"/>
                <c:pt idx="0">
                  <c:v>0.55700000000000005</c:v>
                </c:pt>
              </c:numCache>
            </c:numRef>
          </c:val>
          <c:extLst>
            <c:ext xmlns:c16="http://schemas.microsoft.com/office/drawing/2014/chart" uri="{C3380CC4-5D6E-409C-BE32-E72D297353CC}">
              <c16:uniqueId val="{00000000-68FD-4581-88D8-8C1BA065E49E}"/>
            </c:ext>
          </c:extLst>
        </c:ser>
        <c:ser>
          <c:idx val="1"/>
          <c:order val="1"/>
          <c:tx>
            <c:strRef>
              <c:f>Sheet1!$C$1</c:f>
              <c:strCache>
                <c:ptCount val="1"/>
                <c:pt idx="0">
                  <c:v>One-term enrollees</c:v>
                </c:pt>
              </c:strCache>
            </c:strRef>
          </c:tx>
          <c:spPr>
            <a:solidFill>
              <a:srgbClr val="A0A4A9"/>
            </a:solidFill>
            <a:ln w="9525">
              <a:noFill/>
              <a:miter lim="800000"/>
            </a:ln>
          </c:spPr>
          <c:invertIfNegative val="0"/>
          <c:dLbls>
            <c:delete val="1"/>
          </c:dLbls>
          <c:cat>
            <c:numRef>
              <c:f>Sheet1!$A$2</c:f>
              <c:numCache>
                <c:formatCode>General</c:formatCode>
                <c:ptCount val="1"/>
              </c:numCache>
            </c:numRef>
          </c:cat>
          <c:val>
            <c:numRef>
              <c:f>Sheet1!$C$2</c:f>
              <c:numCache>
                <c:formatCode>0.0%</c:formatCode>
                <c:ptCount val="1"/>
                <c:pt idx="0">
                  <c:v>0.31900000000000001</c:v>
                </c:pt>
              </c:numCache>
            </c:numRef>
          </c:val>
          <c:extLst>
            <c:ext xmlns:c16="http://schemas.microsoft.com/office/drawing/2014/chart" uri="{C3380CC4-5D6E-409C-BE32-E72D297353CC}">
              <c16:uniqueId val="{00000001-68FD-4581-88D8-8C1BA065E49E}"/>
            </c:ext>
          </c:extLst>
        </c:ser>
        <c:ser>
          <c:idx val="2"/>
          <c:order val="2"/>
          <c:tx>
            <c:strRef>
              <c:f>Sheet1!$D$1</c:f>
              <c:strCache>
                <c:ptCount val="1"/>
                <c:pt idx="0">
                  <c:v>Potential completers (multiple term enrollees with 2 years’ progress or more)</c:v>
                </c:pt>
              </c:strCache>
            </c:strRef>
          </c:tx>
          <c:spPr>
            <a:solidFill>
              <a:srgbClr val="0070CD"/>
            </a:solidFill>
            <a:ln w="9525">
              <a:noFill/>
              <a:miter lim="800000"/>
            </a:ln>
          </c:spPr>
          <c:invertIfNegative val="0"/>
          <c:dLbls>
            <c:delete val="1"/>
          </c:dLbls>
          <c:cat>
            <c:numRef>
              <c:f>Sheet1!$A$2</c:f>
              <c:numCache>
                <c:formatCode>General</c:formatCode>
                <c:ptCount val="1"/>
              </c:numCache>
            </c:numRef>
          </c:cat>
          <c:val>
            <c:numRef>
              <c:f>Sheet1!$D$2</c:f>
              <c:numCache>
                <c:formatCode>0.0%</c:formatCode>
                <c:ptCount val="1"/>
                <c:pt idx="0">
                  <c:v>0.124</c:v>
                </c:pt>
              </c:numCache>
            </c:numRef>
          </c:val>
          <c:extLst>
            <c:ext xmlns:c16="http://schemas.microsoft.com/office/drawing/2014/chart" uri="{C3380CC4-5D6E-409C-BE32-E72D297353CC}">
              <c16:uniqueId val="{00000002-68FD-4581-88D8-8C1BA065E49E}"/>
            </c:ext>
          </c:extLst>
        </c:ser>
        <c:dLbls>
          <c:showLegendKey val="0"/>
          <c:showVal val="1"/>
          <c:showCatName val="0"/>
          <c:showSerName val="0"/>
          <c:showPercent val="0"/>
          <c:showBubbleSize val="0"/>
        </c:dLbls>
        <c:gapWidth val="50"/>
        <c:overlap val="100"/>
        <c:axId val="334196584"/>
        <c:axId val="334197368"/>
      </c:barChart>
      <c:catAx>
        <c:axId val="334196584"/>
        <c:scaling>
          <c:orientation val="minMax"/>
        </c:scaling>
        <c:delete val="0"/>
        <c:axPos val="b"/>
        <c:numFmt formatCode="General" sourceLinked="1"/>
        <c:majorTickMark val="none"/>
        <c:minorTickMark val="none"/>
        <c:tickLblPos val="nextTo"/>
        <c:spPr>
          <a:ln>
            <a:solidFill>
              <a:schemeClr val="accent4"/>
            </a:solidFill>
            <a:miter lim="800000"/>
          </a:ln>
        </c:spPr>
        <c:txPr>
          <a:bodyPr/>
          <a:lstStyle/>
          <a:p>
            <a:pPr>
              <a:defRPr i="1"/>
            </a:pPr>
            <a:endParaRPr lang="en-US"/>
          </a:p>
        </c:txPr>
        <c:crossAx val="334197368"/>
        <c:crosses val="autoZero"/>
        <c:auto val="1"/>
        <c:lblAlgn val="ctr"/>
        <c:lblOffset val="100"/>
        <c:noMultiLvlLbl val="0"/>
      </c:catAx>
      <c:valAx>
        <c:axId val="334197368"/>
        <c:scaling>
          <c:orientation val="minMax"/>
        </c:scaling>
        <c:delete val="1"/>
        <c:axPos val="l"/>
        <c:numFmt formatCode="0.0%" sourceLinked="1"/>
        <c:majorTickMark val="none"/>
        <c:minorTickMark val="none"/>
        <c:tickLblPos val="nextTo"/>
        <c:crossAx val="334196584"/>
        <c:crosses val="autoZero"/>
        <c:crossBetween val="between"/>
      </c:valAx>
      <c:spPr>
        <a:noFill/>
        <a:ln w="25400">
          <a:noFill/>
        </a:ln>
      </c:spPr>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461083137884773E-2"/>
          <c:y val="0.12322024488236454"/>
          <c:w val="0.92307783372423047"/>
          <c:h val="0.72147354768997485"/>
        </c:manualLayout>
      </c:layout>
      <c:barChart>
        <c:barDir val="col"/>
        <c:grouping val="clustered"/>
        <c:varyColors val="0"/>
        <c:ser>
          <c:idx val="0"/>
          <c:order val="0"/>
          <c:tx>
            <c:strRef>
              <c:f>Sheet1!$B$1</c:f>
              <c:strCache>
                <c:ptCount val="1"/>
                <c:pt idx="0">
                  <c:v>Public</c:v>
                </c:pt>
              </c:strCache>
            </c:strRef>
          </c:tx>
          <c:spPr>
            <a:solidFill>
              <a:schemeClr val="accent1"/>
            </a:solidFill>
            <a:ln w="28575">
              <a:noFill/>
            </a:ln>
            <a:effectLst/>
          </c:spPr>
          <c:invertIfNegative val="0"/>
          <c:dPt>
            <c:idx val="3"/>
            <c:invertIfNegative val="0"/>
            <c:bubble3D val="0"/>
            <c:spPr>
              <a:solidFill>
                <a:schemeClr val="bg1"/>
              </a:solidFill>
              <a:ln w="28575">
                <a:solidFill>
                  <a:schemeClr val="accent1"/>
                </a:solidFill>
              </a:ln>
              <a:effectLst/>
            </c:spPr>
            <c:extLst>
              <c:ext xmlns:c16="http://schemas.microsoft.com/office/drawing/2014/chart" uri="{C3380CC4-5D6E-409C-BE32-E72D297353CC}">
                <c16:uniqueId val="{00000001-1232-403B-8EB3-FCEF8A97B35F}"/>
              </c:ext>
            </c:extLst>
          </c:dPt>
          <c:dLbls>
            <c:dLbl>
              <c:idx val="2"/>
              <c:layout>
                <c:manualLayout>
                  <c:x val="-1.1106861416687461E-2"/>
                  <c:y val="-8.6872438068204405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32-403B-8EB3-FCEF8A97B35F}"/>
                </c:ext>
              </c:extLst>
            </c:dLbl>
            <c:dLbl>
              <c:idx val="3"/>
              <c:layout>
                <c:manualLayout>
                  <c:x val="-1.480914855558328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32-403B-8EB3-FCEF8A97B35F}"/>
                </c:ext>
              </c:extLst>
            </c:dLbl>
            <c:spPr>
              <a:noFill/>
              <a:ln>
                <a:noFill/>
              </a:ln>
              <a:effectLst/>
            </c:spPr>
            <c:txPr>
              <a:bodyPr rot="0" spcFirstLastPara="1" vertOverflow="ellipsis" vert="horz" wrap="square" lIns="0" rIns="91440" anchor="ctr" anchorCtr="0"/>
              <a:lstStyle/>
              <a:p>
                <a:pPr algn="l">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2004</c:v>
                </c:pt>
                <c:pt idx="1">
                  <c:v>2008</c:v>
                </c:pt>
                <c:pt idx="2">
                  <c:v>2013</c:v>
                </c:pt>
                <c:pt idx="3">
                  <c:v>2018*</c:v>
                </c:pt>
              </c:strCache>
            </c:strRef>
          </c:cat>
          <c:val>
            <c:numRef>
              <c:f>Sheet1!$B$2:$B$5</c:f>
              <c:numCache>
                <c:formatCode>_("$"* #,##0_);_("$"* \(#,##0\);_("$"* "-"??_);_(@_)</c:formatCode>
                <c:ptCount val="4"/>
                <c:pt idx="0">
                  <c:v>594</c:v>
                </c:pt>
                <c:pt idx="1">
                  <c:v>974</c:v>
                </c:pt>
                <c:pt idx="2">
                  <c:v>1194</c:v>
                </c:pt>
                <c:pt idx="3">
                  <c:v>1763</c:v>
                </c:pt>
              </c:numCache>
            </c:numRef>
          </c:val>
          <c:extLst>
            <c:ext xmlns:c16="http://schemas.microsoft.com/office/drawing/2014/chart" uri="{C3380CC4-5D6E-409C-BE32-E72D297353CC}">
              <c16:uniqueId val="{00000003-1232-403B-8EB3-FCEF8A97B35F}"/>
            </c:ext>
          </c:extLst>
        </c:ser>
        <c:dLbls>
          <c:showLegendKey val="0"/>
          <c:showVal val="0"/>
          <c:showCatName val="0"/>
          <c:showSerName val="0"/>
          <c:showPercent val="0"/>
          <c:showBubbleSize val="0"/>
        </c:dLbls>
        <c:gapWidth val="100"/>
        <c:overlap val="-27"/>
        <c:axId val="324425128"/>
        <c:axId val="324424736"/>
      </c:barChart>
      <c:catAx>
        <c:axId val="324425128"/>
        <c:scaling>
          <c:orientation val="minMax"/>
        </c:scaling>
        <c:delete val="0"/>
        <c:axPos val="b"/>
        <c:numFmt formatCode="General" sourceLinked="1"/>
        <c:majorTickMark val="none"/>
        <c:minorTickMark val="none"/>
        <c:tickLblPos val="nextTo"/>
        <c:spPr>
          <a:noFill/>
          <a:ln w="15875" cap="flat" cmpd="sng" algn="ctr">
            <a:solidFill>
              <a:schemeClr val="accent2"/>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24424736"/>
        <c:crosses val="autoZero"/>
        <c:auto val="1"/>
        <c:lblAlgn val="ctr"/>
        <c:lblOffset val="100"/>
        <c:noMultiLvlLbl val="0"/>
      </c:catAx>
      <c:valAx>
        <c:axId val="324424736"/>
        <c:scaling>
          <c:orientation val="minMax"/>
        </c:scaling>
        <c:delete val="1"/>
        <c:axPos val="l"/>
        <c:numFmt formatCode="_(&quot;$&quot;* #,##0_);_(&quot;$&quot;* \(#,##0\);_(&quot;$&quot;* &quot;-&quot;??_);_(@_)" sourceLinked="1"/>
        <c:majorTickMark val="none"/>
        <c:minorTickMark val="none"/>
        <c:tickLblPos val="nextTo"/>
        <c:crossAx val="324425128"/>
        <c:crosses val="autoZero"/>
        <c:crossBetween val="between"/>
      </c:valAx>
      <c:spPr>
        <a:noFill/>
        <a:ln>
          <a:noFill/>
        </a:ln>
        <a:effectLst/>
      </c:spPr>
    </c:plotArea>
    <c:plotVisOnly val="1"/>
    <c:dispBlanksAs val="gap"/>
    <c:showDLblsOverMax val="0"/>
  </c:chart>
  <c:spPr>
    <a:noFill/>
    <a:ln>
      <a:noFill/>
    </a:ln>
    <a:effectLst/>
  </c:spPr>
  <c:txPr>
    <a:bodyPr/>
    <a:lstStyle/>
    <a:p>
      <a:pPr>
        <a:defRPr sz="1200">
          <a:solidFill>
            <a:schemeClr val="tx1"/>
          </a:solidFil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9181551391024668E-2"/>
          <c:w val="1"/>
          <c:h val="0.80544947079664964"/>
        </c:manualLayout>
      </c:layout>
      <c:bar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accent2"/>
              </a:solidFill>
            </c:spPr>
            <c:extLst>
              <c:ext xmlns:c16="http://schemas.microsoft.com/office/drawing/2014/chart" uri="{C3380CC4-5D6E-409C-BE32-E72D297353CC}">
                <c16:uniqueId val="{00000001-F89B-4166-9E4E-53CF07BF5BE0}"/>
              </c:ext>
            </c:extLst>
          </c:dPt>
          <c:dPt>
            <c:idx val="1"/>
            <c:invertIfNegative val="0"/>
            <c:bubble3D val="0"/>
            <c:spPr>
              <a:solidFill>
                <a:schemeClr val="accent2"/>
              </a:solidFill>
            </c:spPr>
            <c:extLst>
              <c:ext xmlns:c16="http://schemas.microsoft.com/office/drawing/2014/chart" uri="{C3380CC4-5D6E-409C-BE32-E72D297353CC}">
                <c16:uniqueId val="{00000003-F89B-4166-9E4E-53CF07BF5BE0}"/>
              </c:ext>
            </c:extLst>
          </c:dPt>
          <c:dPt>
            <c:idx val="2"/>
            <c:invertIfNegative val="0"/>
            <c:bubble3D val="0"/>
            <c:spPr>
              <a:solidFill>
                <a:schemeClr val="accent2"/>
              </a:solidFill>
            </c:spPr>
            <c:extLst>
              <c:ext xmlns:c16="http://schemas.microsoft.com/office/drawing/2014/chart" uri="{C3380CC4-5D6E-409C-BE32-E72D297353CC}">
                <c16:uniqueId val="{00000005-F89B-4166-9E4E-53CF07BF5BE0}"/>
              </c:ext>
            </c:extLst>
          </c:dPt>
          <c:dPt>
            <c:idx val="5"/>
            <c:invertIfNegative val="0"/>
            <c:bubble3D val="0"/>
            <c:spPr>
              <a:solidFill>
                <a:schemeClr val="accent1"/>
              </a:solidFill>
            </c:spPr>
            <c:extLst>
              <c:ext xmlns:c16="http://schemas.microsoft.com/office/drawing/2014/chart" uri="{C3380CC4-5D6E-409C-BE32-E72D297353CC}">
                <c16:uniqueId val="{00000007-F89B-4166-9E4E-53CF07BF5BE0}"/>
              </c:ext>
            </c:extLst>
          </c:dPt>
          <c:dLbls>
            <c:spPr>
              <a:noFill/>
              <a:ln>
                <a:noFill/>
              </a:ln>
              <a:effectLst/>
            </c:spPr>
            <c:txPr>
              <a:bodyPr/>
              <a:lstStyle/>
              <a:p>
                <a:pPr>
                  <a:defRPr sz="9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Fall 2018</c:v>
                </c:pt>
                <c:pt idx="1">
                  <c:v>Fall 2019</c:v>
                </c:pt>
                <c:pt idx="2">
                  <c:v>Fall 2020</c:v>
                </c:pt>
                <c:pt idx="3">
                  <c:v>Fall 2021</c:v>
                </c:pt>
                <c:pt idx="4">
                  <c:v>Fall 2022</c:v>
                </c:pt>
                <c:pt idx="5">
                  <c:v>Fall 2023</c:v>
                </c:pt>
                <c:pt idx="6">
                  <c:v>Fall 2024</c:v>
                </c:pt>
                <c:pt idx="7">
                  <c:v>Fall 2025</c:v>
                </c:pt>
              </c:strCache>
            </c:strRef>
          </c:cat>
          <c:val>
            <c:numRef>
              <c:f>Sheet1!$B$2:$B$9</c:f>
              <c:numCache>
                <c:formatCode>"$"0.0,,"M"</c:formatCode>
                <c:ptCount val="8"/>
                <c:pt idx="0">
                  <c:v>700000</c:v>
                </c:pt>
                <c:pt idx="1">
                  <c:v>2000000</c:v>
                </c:pt>
                <c:pt idx="2">
                  <c:v>3800000</c:v>
                </c:pt>
                <c:pt idx="3">
                  <c:v>5100000</c:v>
                </c:pt>
                <c:pt idx="4">
                  <c:v>5900000</c:v>
                </c:pt>
                <c:pt idx="5">
                  <c:v>6200000</c:v>
                </c:pt>
                <c:pt idx="6" formatCode="&quot;$&quot;0.0,,&quot; M&quot;">
                  <c:v>6300000</c:v>
                </c:pt>
                <c:pt idx="7" formatCode="&quot;$&quot;0.0,,&quot; M&quot;">
                  <c:v>6400000</c:v>
                </c:pt>
              </c:numCache>
            </c:numRef>
          </c:val>
          <c:extLst>
            <c:ext xmlns:c16="http://schemas.microsoft.com/office/drawing/2014/chart" uri="{C3380CC4-5D6E-409C-BE32-E72D297353CC}">
              <c16:uniqueId val="{00000008-F89B-4166-9E4E-53CF07BF5BE0}"/>
            </c:ext>
          </c:extLst>
        </c:ser>
        <c:dLbls>
          <c:showLegendKey val="0"/>
          <c:showVal val="0"/>
          <c:showCatName val="0"/>
          <c:showSerName val="0"/>
          <c:showPercent val="0"/>
          <c:showBubbleSize val="0"/>
        </c:dLbls>
        <c:gapWidth val="80"/>
        <c:axId val="324423560"/>
        <c:axId val="324423168"/>
      </c:barChart>
      <c:catAx>
        <c:axId val="324423560"/>
        <c:scaling>
          <c:orientation val="minMax"/>
        </c:scaling>
        <c:delete val="0"/>
        <c:axPos val="b"/>
        <c:numFmt formatCode="General" sourceLinked="1"/>
        <c:majorTickMark val="none"/>
        <c:minorTickMark val="none"/>
        <c:tickLblPos val="nextTo"/>
        <c:spPr>
          <a:ln>
            <a:solidFill>
              <a:schemeClr val="tx1">
                <a:alpha val="96000"/>
              </a:schemeClr>
            </a:solidFill>
          </a:ln>
        </c:spPr>
        <c:txPr>
          <a:bodyPr anchor="ctr" anchorCtr="0"/>
          <a:lstStyle/>
          <a:p>
            <a:pPr>
              <a:defRPr sz="900"/>
            </a:pPr>
            <a:endParaRPr lang="en-US"/>
          </a:p>
        </c:txPr>
        <c:crossAx val="324423168"/>
        <c:crosses val="autoZero"/>
        <c:auto val="1"/>
        <c:lblAlgn val="ctr"/>
        <c:lblOffset val="100"/>
        <c:noMultiLvlLbl val="0"/>
      </c:catAx>
      <c:valAx>
        <c:axId val="324423168"/>
        <c:scaling>
          <c:orientation val="minMax"/>
        </c:scaling>
        <c:delete val="1"/>
        <c:axPos val="l"/>
        <c:numFmt formatCode="&quot;$&quot;0.0,,&quot;M&quot;" sourceLinked="1"/>
        <c:majorTickMark val="out"/>
        <c:minorTickMark val="none"/>
        <c:tickLblPos val="nextTo"/>
        <c:crossAx val="32442356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100" b="1" i="0" baseline="0" dirty="0">
                <a:solidFill>
                  <a:schemeClr val="tx1"/>
                </a:solidFill>
                <a:effectLst/>
              </a:rPr>
              <a:t>A Topographical Map of National Student Outcomes</a:t>
            </a:r>
            <a:br>
              <a:rPr lang="en-US" sz="1100" b="1" i="0" baseline="0" dirty="0">
                <a:solidFill>
                  <a:schemeClr val="tx1"/>
                </a:solidFill>
                <a:effectLst/>
              </a:rPr>
            </a:br>
            <a:r>
              <a:rPr lang="en-US" sz="1100" b="0" i="0" baseline="0" dirty="0">
                <a:solidFill>
                  <a:schemeClr val="tx1"/>
                </a:solidFill>
                <a:effectLst/>
              </a:rPr>
              <a:t>6.7 million student records</a:t>
            </a:r>
            <a:endParaRPr lang="en-US" sz="1100" dirty="0">
              <a:solidFill>
                <a:schemeClr val="tx1"/>
              </a:solidFill>
              <a:effectLst/>
            </a:endParaRPr>
          </a:p>
        </c:rich>
      </c:tx>
      <c:layout>
        <c:manualLayout>
          <c:xMode val="edge"/>
          <c:yMode val="edge"/>
          <c:x val="0.15120178205795412"/>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4.3274017621239579E-2"/>
          <c:y val="9.573108048993878E-2"/>
          <c:w val="0.91383512515135867"/>
          <c:h val="0.76865512904636923"/>
        </c:manualLayout>
      </c:layout>
      <c:areaChart>
        <c:grouping val="stacked"/>
        <c:varyColors val="0"/>
        <c:ser>
          <c:idx val="0"/>
          <c:order val="0"/>
          <c:tx>
            <c:strRef>
              <c:f>Sheet1!$B$1</c:f>
              <c:strCache>
                <c:ptCount val="1"/>
                <c:pt idx="0">
                  <c:v>1st Year Departures</c:v>
                </c:pt>
              </c:strCache>
            </c:strRef>
          </c:tx>
          <c:spPr>
            <a:solidFill>
              <a:schemeClr val="accent3"/>
            </a:solidFill>
            <a:ln>
              <a:noFill/>
            </a:ln>
            <a:effectLst/>
          </c:spPr>
          <c:cat>
            <c:numRef>
              <c:f>Sheet1!$A$2:$A$21</c:f>
              <c:numCache>
                <c:formatCode>0.0</c:formatCode>
                <c:ptCount val="20"/>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numCache>
            </c:numRef>
          </c:cat>
          <c:val>
            <c:numRef>
              <c:f>Sheet1!$B$2:$B$21</c:f>
              <c:numCache>
                <c:formatCode>General</c:formatCode>
                <c:ptCount val="20"/>
                <c:pt idx="0">
                  <c:v>3998</c:v>
                </c:pt>
                <c:pt idx="1">
                  <c:v>9433</c:v>
                </c:pt>
                <c:pt idx="2">
                  <c:v>12913</c:v>
                </c:pt>
                <c:pt idx="3">
                  <c:v>16377</c:v>
                </c:pt>
                <c:pt idx="4">
                  <c:v>24511</c:v>
                </c:pt>
                <c:pt idx="5">
                  <c:v>23202</c:v>
                </c:pt>
                <c:pt idx="6">
                  <c:v>32110</c:v>
                </c:pt>
                <c:pt idx="7">
                  <c:v>40488</c:v>
                </c:pt>
                <c:pt idx="8">
                  <c:v>49677</c:v>
                </c:pt>
                <c:pt idx="9">
                  <c:v>65035</c:v>
                </c:pt>
                <c:pt idx="10">
                  <c:v>62440</c:v>
                </c:pt>
                <c:pt idx="11">
                  <c:v>74518</c:v>
                </c:pt>
                <c:pt idx="12">
                  <c:v>82645</c:v>
                </c:pt>
                <c:pt idx="13">
                  <c:v>89868</c:v>
                </c:pt>
                <c:pt idx="14">
                  <c:v>101824</c:v>
                </c:pt>
                <c:pt idx="15">
                  <c:v>92957</c:v>
                </c:pt>
                <c:pt idx="16">
                  <c:v>95428</c:v>
                </c:pt>
                <c:pt idx="17">
                  <c:v>87140</c:v>
                </c:pt>
                <c:pt idx="18">
                  <c:v>75771</c:v>
                </c:pt>
                <c:pt idx="19">
                  <c:v>82843</c:v>
                </c:pt>
              </c:numCache>
            </c:numRef>
          </c:val>
          <c:extLst>
            <c:ext xmlns:c16="http://schemas.microsoft.com/office/drawing/2014/chart" uri="{C3380CC4-5D6E-409C-BE32-E72D297353CC}">
              <c16:uniqueId val="{00000000-983E-4719-A20B-3DF4272B167B}"/>
            </c:ext>
          </c:extLst>
        </c:ser>
        <c:ser>
          <c:idx val="1"/>
          <c:order val="1"/>
          <c:tx>
            <c:strRef>
              <c:f>Sheet1!$C$1</c:f>
              <c:strCache>
                <c:ptCount val="1"/>
                <c:pt idx="0">
                  <c:v>2nd Year or Later Departures</c:v>
                </c:pt>
              </c:strCache>
            </c:strRef>
          </c:tx>
          <c:spPr>
            <a:solidFill>
              <a:schemeClr val="accent2"/>
            </a:solidFill>
            <a:ln>
              <a:noFill/>
            </a:ln>
            <a:effectLst/>
          </c:spPr>
          <c:cat>
            <c:numRef>
              <c:f>Sheet1!$A$2:$A$21</c:f>
              <c:numCache>
                <c:formatCode>0.0</c:formatCode>
                <c:ptCount val="20"/>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numCache>
            </c:numRef>
          </c:cat>
          <c:val>
            <c:numRef>
              <c:f>Sheet1!$C$2:$C$21</c:f>
              <c:numCache>
                <c:formatCode>General</c:formatCode>
                <c:ptCount val="20"/>
                <c:pt idx="0">
                  <c:v>808</c:v>
                </c:pt>
                <c:pt idx="1">
                  <c:v>2460</c:v>
                </c:pt>
                <c:pt idx="2">
                  <c:v>3715</c:v>
                </c:pt>
                <c:pt idx="3">
                  <c:v>5346</c:v>
                </c:pt>
                <c:pt idx="4">
                  <c:v>9890</c:v>
                </c:pt>
                <c:pt idx="5">
                  <c:v>10267</c:v>
                </c:pt>
                <c:pt idx="6">
                  <c:v>17814</c:v>
                </c:pt>
                <c:pt idx="7">
                  <c:v>28438</c:v>
                </c:pt>
                <c:pt idx="8">
                  <c:v>45026</c:v>
                </c:pt>
                <c:pt idx="9">
                  <c:v>82841</c:v>
                </c:pt>
                <c:pt idx="10">
                  <c:v>105182</c:v>
                </c:pt>
                <c:pt idx="11">
                  <c:v>142975</c:v>
                </c:pt>
                <c:pt idx="12">
                  <c:v>163235</c:v>
                </c:pt>
                <c:pt idx="13">
                  <c:v>174231</c:v>
                </c:pt>
                <c:pt idx="14">
                  <c:v>187601</c:v>
                </c:pt>
                <c:pt idx="15">
                  <c:v>157971</c:v>
                </c:pt>
                <c:pt idx="16">
                  <c:v>149093</c:v>
                </c:pt>
                <c:pt idx="17">
                  <c:v>125847</c:v>
                </c:pt>
                <c:pt idx="18">
                  <c:v>102052</c:v>
                </c:pt>
                <c:pt idx="19">
                  <c:v>103151</c:v>
                </c:pt>
              </c:numCache>
            </c:numRef>
          </c:val>
          <c:extLst>
            <c:ext xmlns:c16="http://schemas.microsoft.com/office/drawing/2014/chart" uri="{C3380CC4-5D6E-409C-BE32-E72D297353CC}">
              <c16:uniqueId val="{00000001-983E-4719-A20B-3DF4272B167B}"/>
            </c:ext>
          </c:extLst>
        </c:ser>
        <c:ser>
          <c:idx val="2"/>
          <c:order val="2"/>
          <c:tx>
            <c:strRef>
              <c:f>Sheet1!$D$1</c:f>
              <c:strCache>
                <c:ptCount val="1"/>
                <c:pt idx="0">
                  <c:v>Graduates</c:v>
                </c:pt>
              </c:strCache>
            </c:strRef>
          </c:tx>
          <c:spPr>
            <a:solidFill>
              <a:schemeClr val="accent1"/>
            </a:solidFill>
            <a:ln w="25400">
              <a:noFill/>
            </a:ln>
            <a:effectLst/>
          </c:spPr>
          <c:cat>
            <c:numRef>
              <c:f>Sheet1!$A$2:$A$21</c:f>
              <c:numCache>
                <c:formatCode>0.0</c:formatCode>
                <c:ptCount val="20"/>
                <c:pt idx="0">
                  <c:v>0</c:v>
                </c:pt>
                <c:pt idx="1">
                  <c:v>0.2</c:v>
                </c:pt>
                <c:pt idx="2">
                  <c:v>0.4</c:v>
                </c:pt>
                <c:pt idx="3">
                  <c:v>0.6</c:v>
                </c:pt>
                <c:pt idx="4">
                  <c:v>0.8</c:v>
                </c:pt>
                <c:pt idx="5">
                  <c:v>1</c:v>
                </c:pt>
                <c:pt idx="6">
                  <c:v>1.2</c:v>
                </c:pt>
                <c:pt idx="7">
                  <c:v>1.4</c:v>
                </c:pt>
                <c:pt idx="8">
                  <c:v>1.6</c:v>
                </c:pt>
                <c:pt idx="9">
                  <c:v>1.8</c:v>
                </c:pt>
                <c:pt idx="10">
                  <c:v>2</c:v>
                </c:pt>
                <c:pt idx="11">
                  <c:v>2.2000000000000002</c:v>
                </c:pt>
                <c:pt idx="12">
                  <c:v>2.4</c:v>
                </c:pt>
                <c:pt idx="13">
                  <c:v>2.6</c:v>
                </c:pt>
                <c:pt idx="14">
                  <c:v>2.8</c:v>
                </c:pt>
                <c:pt idx="15">
                  <c:v>3</c:v>
                </c:pt>
                <c:pt idx="16">
                  <c:v>3.2</c:v>
                </c:pt>
                <c:pt idx="17">
                  <c:v>3.4</c:v>
                </c:pt>
                <c:pt idx="18">
                  <c:v>3.6</c:v>
                </c:pt>
                <c:pt idx="19">
                  <c:v>3.8</c:v>
                </c:pt>
              </c:numCache>
            </c:numRef>
          </c:cat>
          <c:val>
            <c:numRef>
              <c:f>Sheet1!$D$2:$D$21</c:f>
              <c:numCache>
                <c:formatCode>General</c:formatCode>
                <c:ptCount val="20"/>
                <c:pt idx="0">
                  <c:v>88</c:v>
                </c:pt>
                <c:pt idx="1">
                  <c:v>274</c:v>
                </c:pt>
                <c:pt idx="2">
                  <c:v>481</c:v>
                </c:pt>
                <c:pt idx="3">
                  <c:v>804</c:v>
                </c:pt>
                <c:pt idx="4">
                  <c:v>2050</c:v>
                </c:pt>
                <c:pt idx="5">
                  <c:v>2179</c:v>
                </c:pt>
                <c:pt idx="6">
                  <c:v>4991</c:v>
                </c:pt>
                <c:pt idx="7">
                  <c:v>10860</c:v>
                </c:pt>
                <c:pt idx="8">
                  <c:v>24371</c:v>
                </c:pt>
                <c:pt idx="9">
                  <c:v>66340</c:v>
                </c:pt>
                <c:pt idx="10">
                  <c:v>118543</c:v>
                </c:pt>
                <c:pt idx="11">
                  <c:v>206765</c:v>
                </c:pt>
                <c:pt idx="12">
                  <c:v>298361</c:v>
                </c:pt>
                <c:pt idx="13">
                  <c:v>385584</c:v>
                </c:pt>
                <c:pt idx="14">
                  <c:v>478569</c:v>
                </c:pt>
                <c:pt idx="15">
                  <c:v>481405</c:v>
                </c:pt>
                <c:pt idx="16">
                  <c:v>500437</c:v>
                </c:pt>
                <c:pt idx="17">
                  <c:v>461380</c:v>
                </c:pt>
                <c:pt idx="18">
                  <c:v>404065</c:v>
                </c:pt>
                <c:pt idx="19">
                  <c:v>397968</c:v>
                </c:pt>
              </c:numCache>
            </c:numRef>
          </c:val>
          <c:extLst>
            <c:ext xmlns:c16="http://schemas.microsoft.com/office/drawing/2014/chart" uri="{C3380CC4-5D6E-409C-BE32-E72D297353CC}">
              <c16:uniqueId val="{00000002-983E-4719-A20B-3DF4272B167B}"/>
            </c:ext>
          </c:extLst>
        </c:ser>
        <c:dLbls>
          <c:showLegendKey val="0"/>
          <c:showVal val="0"/>
          <c:showCatName val="0"/>
          <c:showSerName val="0"/>
          <c:showPercent val="0"/>
          <c:showBubbleSize val="0"/>
        </c:dLbls>
        <c:axId val="920846824"/>
        <c:axId val="920847216"/>
      </c:areaChart>
      <c:catAx>
        <c:axId val="920846824"/>
        <c:scaling>
          <c:orientation val="minMax"/>
        </c:scaling>
        <c:delete val="0"/>
        <c:axPos val="b"/>
        <c:title>
          <c:tx>
            <c:rich>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sz="1050" b="1" dirty="0">
                    <a:solidFill>
                      <a:schemeClr val="tx1"/>
                    </a:solidFill>
                  </a:rPr>
                  <a:t>First-Year GPA</a:t>
                </a:r>
              </a:p>
            </c:rich>
          </c:tx>
          <c:layout>
            <c:manualLayout>
              <c:xMode val="edge"/>
              <c:yMode val="edge"/>
              <c:x val="0.40975624308302372"/>
              <c:y val="0.93833333333333335"/>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0.0"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920847216"/>
        <c:crosses val="autoZero"/>
        <c:auto val="1"/>
        <c:lblAlgn val="ctr"/>
        <c:lblOffset val="100"/>
        <c:tickLblSkip val="5"/>
        <c:tickMarkSkip val="5"/>
        <c:noMultiLvlLbl val="0"/>
      </c:catAx>
      <c:valAx>
        <c:axId val="920847216"/>
        <c:scaling>
          <c:orientation val="minMax"/>
        </c:scaling>
        <c:delete val="1"/>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n-US" sz="1050" b="1" dirty="0">
                    <a:solidFill>
                      <a:schemeClr val="tx1"/>
                    </a:solidFill>
                  </a:rPr>
                  <a:t>Number of Students</a:t>
                </a:r>
              </a:p>
            </c:rich>
          </c:tx>
          <c:layout>
            <c:manualLayout>
              <c:xMode val="edge"/>
              <c:yMode val="edge"/>
              <c:x val="2.1899806488481564E-3"/>
              <c:y val="0.27964184164479439"/>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crossAx val="920846824"/>
        <c:crosses val="autoZero"/>
        <c:crossBetween val="midCat"/>
      </c:valAx>
      <c:spPr>
        <a:noFill/>
        <a:ln>
          <a:noFill/>
        </a:ln>
        <a:effectLst/>
      </c:spPr>
    </c:plotArea>
    <c:legend>
      <c:legendPos val="t"/>
      <c:layout>
        <c:manualLayout>
          <c:xMode val="edge"/>
          <c:yMode val="edge"/>
          <c:x val="0.1504977119013205"/>
          <c:y val="0.1067361111111111"/>
          <c:w val="0.69936842337602589"/>
          <c:h val="5.4262904636920385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ALL</c:v>
                </c:pt>
              </c:strCache>
            </c:strRef>
          </c:tx>
          <c:spPr>
            <a:solidFill>
              <a:srgbClr val="C6D9F0"/>
            </a:solidFill>
            <a:ln>
              <a:solidFill>
                <a:schemeClr val="tx1"/>
              </a:solidFill>
            </a:ln>
          </c:spPr>
          <c:invertIfNegative val="0"/>
          <c:cat>
            <c:strRef>
              <c:f>Sheet1!$A$2:$A$8</c:f>
              <c:strCache>
                <c:ptCount val="7"/>
                <c:pt idx="0">
                  <c:v>Academic Excellence</c:v>
                </c:pt>
                <c:pt idx="1">
                  <c:v>Student Success</c:v>
                </c:pt>
                <c:pt idx="2">
                  <c:v>Secure Finances</c:v>
                </c:pt>
                <c:pt idx="3">
                  <c:v>Student Satisfaction </c:v>
                </c:pt>
                <c:pt idx="4">
                  <c:v>Community Ties</c:v>
                </c:pt>
                <c:pt idx="5">
                  <c:v>Increase Research</c:v>
                </c:pt>
                <c:pt idx="6">
                  <c:v>Organizational Processes</c:v>
                </c:pt>
              </c:strCache>
            </c:strRef>
          </c:cat>
          <c:val>
            <c:numRef>
              <c:f>Sheet1!$B$2:$B$8</c:f>
              <c:numCache>
                <c:formatCode>0%</c:formatCode>
                <c:ptCount val="7"/>
                <c:pt idx="0">
                  <c:v>0.96875000000000733</c:v>
                </c:pt>
                <c:pt idx="1">
                  <c:v>0.9375</c:v>
                </c:pt>
                <c:pt idx="2">
                  <c:v>0.9375</c:v>
                </c:pt>
                <c:pt idx="3">
                  <c:v>0.87500000000000733</c:v>
                </c:pt>
                <c:pt idx="4">
                  <c:v>0.78125</c:v>
                </c:pt>
                <c:pt idx="5">
                  <c:v>0.59375000000000189</c:v>
                </c:pt>
                <c:pt idx="6">
                  <c:v>0.5625</c:v>
                </c:pt>
              </c:numCache>
            </c:numRef>
          </c:val>
          <c:extLst>
            <c:ext xmlns:c16="http://schemas.microsoft.com/office/drawing/2014/chart" uri="{C3380CC4-5D6E-409C-BE32-E72D297353CC}">
              <c16:uniqueId val="{00000000-CAF5-4640-AE4A-A5A64AC692EF}"/>
            </c:ext>
          </c:extLst>
        </c:ser>
        <c:ser>
          <c:idx val="1"/>
          <c:order val="1"/>
          <c:tx>
            <c:strRef>
              <c:f>Sheet1!$C$1</c:f>
              <c:strCache>
                <c:ptCount val="1"/>
                <c:pt idx="0">
                  <c:v>SLA</c:v>
                </c:pt>
              </c:strCache>
            </c:strRef>
          </c:tx>
          <c:spPr>
            <a:solidFill>
              <a:srgbClr val="74B0E2"/>
            </a:solidFill>
            <a:ln>
              <a:solidFill>
                <a:srgbClr val="000000"/>
              </a:solidFill>
            </a:ln>
          </c:spPr>
          <c:invertIfNegative val="0"/>
          <c:cat>
            <c:strRef>
              <c:f>Sheet1!$A$2:$A$8</c:f>
              <c:strCache>
                <c:ptCount val="7"/>
                <c:pt idx="0">
                  <c:v>Academic Excellence</c:v>
                </c:pt>
                <c:pt idx="1">
                  <c:v>Student Success</c:v>
                </c:pt>
                <c:pt idx="2">
                  <c:v>Secure Finances</c:v>
                </c:pt>
                <c:pt idx="3">
                  <c:v>Student Satisfaction </c:v>
                </c:pt>
                <c:pt idx="4">
                  <c:v>Community Ties</c:v>
                </c:pt>
                <c:pt idx="5">
                  <c:v>Increase Research</c:v>
                </c:pt>
                <c:pt idx="6">
                  <c:v>Organizational Processes</c:v>
                </c:pt>
              </c:strCache>
            </c:strRef>
          </c:cat>
          <c:val>
            <c:numRef>
              <c:f>Sheet1!$C$2:$C$8</c:f>
              <c:numCache>
                <c:formatCode>0%</c:formatCode>
                <c:ptCount val="7"/>
                <c:pt idx="0">
                  <c:v>1</c:v>
                </c:pt>
                <c:pt idx="1">
                  <c:v>0.91666666666666652</c:v>
                </c:pt>
                <c:pt idx="2">
                  <c:v>1</c:v>
                </c:pt>
                <c:pt idx="3">
                  <c:v>0.91666666666666652</c:v>
                </c:pt>
                <c:pt idx="4">
                  <c:v>0.8333333333333337</c:v>
                </c:pt>
                <c:pt idx="5">
                  <c:v>0.33333333333333331</c:v>
                </c:pt>
                <c:pt idx="6">
                  <c:v>0.66666666666666663</c:v>
                </c:pt>
              </c:numCache>
            </c:numRef>
          </c:val>
          <c:extLst>
            <c:ext xmlns:c16="http://schemas.microsoft.com/office/drawing/2014/chart" uri="{C3380CC4-5D6E-409C-BE32-E72D297353CC}">
              <c16:uniqueId val="{00000001-CAF5-4640-AE4A-A5A64AC692EF}"/>
            </c:ext>
          </c:extLst>
        </c:ser>
        <c:ser>
          <c:idx val="2"/>
          <c:order val="2"/>
          <c:tx>
            <c:strRef>
              <c:f>Sheet1!$D$1</c:f>
              <c:strCache>
                <c:ptCount val="1"/>
                <c:pt idx="0">
                  <c:v>ACC</c:v>
                </c:pt>
              </c:strCache>
            </c:strRef>
          </c:tx>
          <c:spPr>
            <a:solidFill>
              <a:srgbClr val="097ABF"/>
            </a:solidFill>
            <a:ln>
              <a:solidFill>
                <a:srgbClr val="000000"/>
              </a:solidFill>
            </a:ln>
          </c:spPr>
          <c:invertIfNegative val="0"/>
          <c:cat>
            <c:strRef>
              <c:f>Sheet1!$A$2:$A$8</c:f>
              <c:strCache>
                <c:ptCount val="7"/>
                <c:pt idx="0">
                  <c:v>Academic Excellence</c:v>
                </c:pt>
                <c:pt idx="1">
                  <c:v>Student Success</c:v>
                </c:pt>
                <c:pt idx="2">
                  <c:v>Secure Finances</c:v>
                </c:pt>
                <c:pt idx="3">
                  <c:v>Student Satisfaction </c:v>
                </c:pt>
                <c:pt idx="4">
                  <c:v>Community Ties</c:v>
                </c:pt>
                <c:pt idx="5">
                  <c:v>Increase Research</c:v>
                </c:pt>
                <c:pt idx="6">
                  <c:v>Organizational Processes</c:v>
                </c:pt>
              </c:strCache>
            </c:strRef>
          </c:cat>
          <c:val>
            <c:numRef>
              <c:f>Sheet1!$D$2:$D$8</c:f>
              <c:numCache>
                <c:formatCode>0%</c:formatCode>
                <c:ptCount val="7"/>
                <c:pt idx="0">
                  <c:v>1</c:v>
                </c:pt>
                <c:pt idx="1">
                  <c:v>0.88888888888889173</c:v>
                </c:pt>
                <c:pt idx="2">
                  <c:v>0.88888888888889173</c:v>
                </c:pt>
                <c:pt idx="3">
                  <c:v>0.88888888888889173</c:v>
                </c:pt>
                <c:pt idx="4">
                  <c:v>0.55555555555555569</c:v>
                </c:pt>
                <c:pt idx="5">
                  <c:v>0.88888888888889173</c:v>
                </c:pt>
                <c:pt idx="6">
                  <c:v>0.66666666666666663</c:v>
                </c:pt>
              </c:numCache>
            </c:numRef>
          </c:val>
          <c:extLst>
            <c:ext xmlns:c16="http://schemas.microsoft.com/office/drawing/2014/chart" uri="{C3380CC4-5D6E-409C-BE32-E72D297353CC}">
              <c16:uniqueId val="{00000002-CAF5-4640-AE4A-A5A64AC692EF}"/>
            </c:ext>
          </c:extLst>
        </c:ser>
        <c:ser>
          <c:idx val="3"/>
          <c:order val="3"/>
          <c:tx>
            <c:strRef>
              <c:f>Sheet1!$E$1</c:f>
              <c:strCache>
                <c:ptCount val="1"/>
                <c:pt idx="0">
                  <c:v>Ohio </c:v>
                </c:pt>
              </c:strCache>
            </c:strRef>
          </c:tx>
          <c:spPr>
            <a:solidFill>
              <a:srgbClr val="097ABF">
                <a:lumMod val="75000"/>
              </a:srgbClr>
            </a:solidFill>
            <a:ln>
              <a:solidFill>
                <a:srgbClr val="000000"/>
              </a:solidFill>
            </a:ln>
          </c:spPr>
          <c:invertIfNegative val="0"/>
          <c:cat>
            <c:strRef>
              <c:f>Sheet1!$A$2:$A$8</c:f>
              <c:strCache>
                <c:ptCount val="7"/>
                <c:pt idx="0">
                  <c:v>Academic Excellence</c:v>
                </c:pt>
                <c:pt idx="1">
                  <c:v>Student Success</c:v>
                </c:pt>
                <c:pt idx="2">
                  <c:v>Secure Finances</c:v>
                </c:pt>
                <c:pt idx="3">
                  <c:v>Student Satisfaction </c:v>
                </c:pt>
                <c:pt idx="4">
                  <c:v>Community Ties</c:v>
                </c:pt>
                <c:pt idx="5">
                  <c:v>Increase Research</c:v>
                </c:pt>
                <c:pt idx="6">
                  <c:v>Organizational Processes</c:v>
                </c:pt>
              </c:strCache>
            </c:strRef>
          </c:cat>
          <c:val>
            <c:numRef>
              <c:f>Sheet1!$E$2:$E$8</c:f>
              <c:numCache>
                <c:formatCode>0%</c:formatCode>
                <c:ptCount val="7"/>
                <c:pt idx="0">
                  <c:v>0.90909090909090906</c:v>
                </c:pt>
                <c:pt idx="1">
                  <c:v>1</c:v>
                </c:pt>
                <c:pt idx="2">
                  <c:v>0.90909090909090906</c:v>
                </c:pt>
                <c:pt idx="3">
                  <c:v>0.81818181818182634</c:v>
                </c:pt>
                <c:pt idx="4">
                  <c:v>0.90909090909090906</c:v>
                </c:pt>
                <c:pt idx="5">
                  <c:v>0.63636363636364446</c:v>
                </c:pt>
                <c:pt idx="6">
                  <c:v>0.36363636363636381</c:v>
                </c:pt>
              </c:numCache>
            </c:numRef>
          </c:val>
          <c:extLst>
            <c:ext xmlns:c16="http://schemas.microsoft.com/office/drawing/2014/chart" uri="{C3380CC4-5D6E-409C-BE32-E72D297353CC}">
              <c16:uniqueId val="{00000003-CAF5-4640-AE4A-A5A64AC692EF}"/>
            </c:ext>
          </c:extLst>
        </c:ser>
        <c:dLbls>
          <c:showLegendKey val="0"/>
          <c:showVal val="0"/>
          <c:showCatName val="0"/>
          <c:showSerName val="0"/>
          <c:showPercent val="0"/>
          <c:showBubbleSize val="0"/>
        </c:dLbls>
        <c:gapWidth val="150"/>
        <c:axId val="524037816"/>
        <c:axId val="524038208"/>
      </c:barChart>
      <c:catAx>
        <c:axId val="524037816"/>
        <c:scaling>
          <c:orientation val="minMax"/>
        </c:scaling>
        <c:delete val="0"/>
        <c:axPos val="b"/>
        <c:numFmt formatCode="General" sourceLinked="0"/>
        <c:majorTickMark val="none"/>
        <c:minorTickMark val="none"/>
        <c:tickLblPos val="nextTo"/>
        <c:spPr>
          <a:ln>
            <a:solidFill>
              <a:srgbClr val="000000"/>
            </a:solidFill>
          </a:ln>
        </c:spPr>
        <c:crossAx val="524038208"/>
        <c:crosses val="autoZero"/>
        <c:auto val="1"/>
        <c:lblAlgn val="ctr"/>
        <c:lblOffset val="0"/>
        <c:noMultiLvlLbl val="0"/>
      </c:catAx>
      <c:valAx>
        <c:axId val="524038208"/>
        <c:scaling>
          <c:orientation val="minMax"/>
          <c:max val="1"/>
        </c:scaling>
        <c:delete val="0"/>
        <c:axPos val="l"/>
        <c:numFmt formatCode="0%" sourceLinked="1"/>
        <c:majorTickMark val="none"/>
        <c:minorTickMark val="none"/>
        <c:tickLblPos val="nextTo"/>
        <c:crossAx val="524037816"/>
        <c:crosses val="autoZero"/>
        <c:crossBetween val="between"/>
        <c:majorUnit val="0.5"/>
      </c:valAx>
    </c:plotArea>
    <c:legend>
      <c:legendPos val="b"/>
      <c:overlay val="0"/>
      <c:spPr>
        <a:noFill/>
        <a:ln>
          <a:solidFill>
            <a:srgbClr val="000000"/>
          </a:solidFill>
        </a:ln>
      </c:spPr>
    </c:legend>
    <c:plotVisOnly val="1"/>
    <c:dispBlanksAs val="gap"/>
    <c:showDLblsOverMax val="0"/>
  </c:chart>
  <c:spPr>
    <a:ln w="63500"/>
  </c:spPr>
  <c:txPr>
    <a:bodyPr/>
    <a:lstStyle/>
    <a:p>
      <a:pPr>
        <a:defRPr sz="900" baseline="0">
          <a:latin typeface="Calibri" pitchFamily="34" charset="0"/>
          <a:cs typeface="Arial"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Series 1</c:v>
                </c:pt>
              </c:strCache>
            </c:strRef>
          </c:tx>
          <c:spPr>
            <a:ln w="12700">
              <a:solidFill>
                <a:schemeClr val="bg1"/>
              </a:solidFill>
            </a:ln>
          </c:spPr>
          <c:dPt>
            <c:idx val="0"/>
            <c:bubble3D val="0"/>
            <c:spPr>
              <a:solidFill>
                <a:srgbClr val="DEE0E0"/>
              </a:solidFill>
              <a:ln w="12700">
                <a:solidFill>
                  <a:schemeClr val="bg1"/>
                </a:solidFill>
              </a:ln>
            </c:spPr>
            <c:extLst>
              <c:ext xmlns:c16="http://schemas.microsoft.com/office/drawing/2014/chart" uri="{C3380CC4-5D6E-409C-BE32-E72D297353CC}">
                <c16:uniqueId val="{00000001-0145-416F-86A6-0B9B6B75A19D}"/>
              </c:ext>
            </c:extLst>
          </c:dPt>
          <c:dPt>
            <c:idx val="1"/>
            <c:bubble3D val="0"/>
            <c:spPr>
              <a:noFill/>
              <a:ln w="12700">
                <a:noFill/>
              </a:ln>
            </c:spPr>
            <c:extLst>
              <c:ext xmlns:c16="http://schemas.microsoft.com/office/drawing/2014/chart" uri="{C3380CC4-5D6E-409C-BE32-E72D297353CC}">
                <c16:uniqueId val="{00000003-0145-416F-86A6-0B9B6B75A19D}"/>
              </c:ext>
            </c:extLst>
          </c:dPt>
          <c:dPt>
            <c:idx val="2"/>
            <c:bubble3D val="0"/>
            <c:spPr>
              <a:solidFill>
                <a:schemeClr val="accent3"/>
              </a:solidFill>
              <a:ln w="12700">
                <a:solidFill>
                  <a:schemeClr val="bg1"/>
                </a:solidFill>
              </a:ln>
            </c:spPr>
            <c:extLst>
              <c:ext xmlns:c16="http://schemas.microsoft.com/office/drawing/2014/chart" uri="{C3380CC4-5D6E-409C-BE32-E72D297353CC}">
                <c16:uniqueId val="{00000005-0145-416F-86A6-0B9B6B75A19D}"/>
              </c:ext>
            </c:extLst>
          </c:dPt>
          <c:dPt>
            <c:idx val="3"/>
            <c:bubble3D val="0"/>
            <c:spPr>
              <a:solidFill>
                <a:schemeClr val="accent4"/>
              </a:solidFill>
              <a:ln w="12700">
                <a:solidFill>
                  <a:schemeClr val="bg1"/>
                </a:solidFill>
              </a:ln>
            </c:spPr>
            <c:extLst>
              <c:ext xmlns:c16="http://schemas.microsoft.com/office/drawing/2014/chart" uri="{C3380CC4-5D6E-409C-BE32-E72D297353CC}">
                <c16:uniqueId val="{00000007-0145-416F-86A6-0B9B6B75A19D}"/>
              </c:ext>
            </c:extLst>
          </c:dPt>
          <c:cat>
            <c:strRef>
              <c:f>Sheet1!$A$2:$A$3</c:f>
              <c:strCache>
                <c:ptCount val="2"/>
                <c:pt idx="0">
                  <c:v>Category 1</c:v>
                </c:pt>
                <c:pt idx="1">
                  <c:v>Category 2</c:v>
                </c:pt>
              </c:strCache>
            </c:strRef>
          </c:cat>
          <c:val>
            <c:numRef>
              <c:f>Sheet1!$B$2:$B$3</c:f>
              <c:numCache>
                <c:formatCode>General</c:formatCode>
                <c:ptCount val="2"/>
                <c:pt idx="0">
                  <c:v>0.56999999999999995</c:v>
                </c:pt>
                <c:pt idx="1">
                  <c:v>0.43000000000000005</c:v>
                </c:pt>
              </c:numCache>
            </c:numRef>
          </c:val>
          <c:extLst>
            <c:ext xmlns:c16="http://schemas.microsoft.com/office/drawing/2014/chart" uri="{C3380CC4-5D6E-409C-BE32-E72D297353CC}">
              <c16:uniqueId val="{00000008-0145-416F-86A6-0B9B6B75A19D}"/>
            </c:ext>
          </c:extLst>
        </c:ser>
        <c:dLbls>
          <c:showLegendKey val="0"/>
          <c:showVal val="0"/>
          <c:showCatName val="0"/>
          <c:showSerName val="0"/>
          <c:showPercent val="0"/>
          <c:showBubbleSize val="0"/>
          <c:showLeaderLines val="1"/>
        </c:dLbls>
        <c:firstSliceAng val="155"/>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418497094980475"/>
          <c:y val="5.7160883951948849E-2"/>
          <c:w val="0.35534140171090695"/>
          <c:h val="0.8856782320961023"/>
        </c:manualLayout>
      </c:layout>
      <c:barChart>
        <c:barDir val="bar"/>
        <c:grouping val="clustered"/>
        <c:varyColors val="0"/>
        <c:ser>
          <c:idx val="0"/>
          <c:order val="0"/>
          <c:tx>
            <c:strRef>
              <c:f>Sheet1!$B$1</c:f>
              <c:strCache>
                <c:ptCount val="1"/>
                <c:pt idx="0">
                  <c:v>2017</c:v>
                </c:pt>
              </c:strCache>
            </c:strRef>
          </c:tx>
          <c:spPr>
            <a:solidFill>
              <a:srgbClr val="004A88"/>
            </a:solidFill>
            <a:ln>
              <a:solidFill>
                <a:schemeClr val="bg1"/>
              </a:solidFill>
              <a:miter lim="800000"/>
            </a:ln>
            <a:effectLst/>
          </c:spPr>
          <c:invertIfNegative val="0"/>
          <c:dLbls>
            <c:dLbl>
              <c:idx val="0"/>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E7-4810-B98E-9E0FBEA695A0}"/>
                </c:ext>
              </c:extLst>
            </c:dLbl>
            <c:dLbl>
              <c:idx val="1"/>
              <c:layout>
                <c:manualLayout>
                  <c:x val="8.1243239059189745E-3"/>
                  <c:y val="1.8315995633005025E-2"/>
                </c:manualLayout>
              </c:layout>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E7-4810-B98E-9E0FBEA695A0}"/>
                </c:ext>
              </c:extLst>
            </c:dLbl>
            <c:dLbl>
              <c:idx val="2"/>
              <c:tx>
                <c:rich>
                  <a:bodyPr/>
                  <a:lstStyle/>
                  <a:p>
                    <a:r>
                      <a:rPr lang="en-US" dirty="0"/>
                      <a:t>25%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6E7-4810-B98E-9E0FBEA695A0}"/>
                </c:ext>
              </c:extLst>
            </c:dLbl>
            <c:dLbl>
              <c:idx val="3"/>
              <c:layout>
                <c:manualLayout>
                  <c:x val="0"/>
                  <c:y val="-1.2210663755336812E-2"/>
                </c:manualLayout>
              </c:layout>
              <c:tx>
                <c:rich>
                  <a:bodyPr/>
                  <a:lstStyle/>
                  <a:p>
                    <a:r>
                      <a:rPr lang="en-US" dirty="0"/>
                      <a:t>44%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E7-4810-B98E-9E0FBEA695A0}"/>
                </c:ext>
              </c:extLst>
            </c:dLbl>
            <c:dLbl>
              <c:idx val="4"/>
              <c:tx>
                <c:rich>
                  <a:bodyPr/>
                  <a:lstStyle/>
                  <a:p>
                    <a:r>
                      <a:rPr lang="en-US" dirty="0"/>
                      <a:t>67%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6E7-4810-B98E-9E0FBEA695A0}"/>
                </c:ext>
              </c:extLst>
            </c:dLbl>
            <c:dLbl>
              <c:idx val="5"/>
              <c:layout>
                <c:manualLayout>
                  <c:x val="-1.4894421765887027E-16"/>
                  <c:y val="-2.7982447850354665E-17"/>
                </c:manualLayout>
              </c:layout>
              <c:tx>
                <c:rich>
                  <a:bodyPr/>
                  <a:lstStyle/>
                  <a:p>
                    <a:r>
                      <a:rPr lang="en-US" dirty="0"/>
                      <a:t>79%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E7-4810-B98E-9E0FBEA695A0}"/>
                </c:ext>
              </c:extLst>
            </c:dLbl>
            <c:dLbl>
              <c:idx val="6"/>
              <c:layout>
                <c:manualLayout>
                  <c:x val="-4.659772404974582E-3"/>
                  <c:y val="1.0392887991263415E-2"/>
                </c:manualLayout>
              </c:layout>
              <c:tx>
                <c:rich>
                  <a:bodyPr/>
                  <a:lstStyle/>
                  <a:p>
                    <a:r>
                      <a:rPr lang="en-US" dirty="0"/>
                      <a:t>93%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E7-4810-B98E-9E0FBEA695A0}"/>
                </c:ext>
              </c:extLst>
            </c:dLbl>
            <c:numFmt formatCode="#,##0.0_);\(#,##0.0\)" sourceLinked="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For-profit institutions</c:v>
                </c:pt>
                <c:pt idx="1">
                  <c:v>Other private four-year</c:v>
                </c:pt>
                <c:pt idx="2">
                  <c:v>Non-flagship public four-year</c:v>
                </c:pt>
                <c:pt idx="3">
                  <c:v>Community colleges</c:v>
                </c:pt>
                <c:pt idx="4">
                  <c:v>Public flagship universities</c:v>
                </c:pt>
                <c:pt idx="5">
                  <c:v>Elite private liberal arts colleges</c:v>
                </c:pt>
                <c:pt idx="6">
                  <c:v>Elite private universities</c:v>
                </c:pt>
              </c:strCache>
            </c:strRef>
          </c:cat>
          <c:val>
            <c:numRef>
              <c:f>Sheet1!$B$2:$B$8</c:f>
              <c:numCache>
                <c:formatCode>0%</c:formatCode>
                <c:ptCount val="7"/>
                <c:pt idx="0">
                  <c:v>0.08</c:v>
                </c:pt>
                <c:pt idx="1">
                  <c:v>0.11</c:v>
                </c:pt>
                <c:pt idx="2">
                  <c:v>0.25</c:v>
                </c:pt>
                <c:pt idx="3">
                  <c:v>0.44</c:v>
                </c:pt>
                <c:pt idx="4">
                  <c:v>0.67</c:v>
                </c:pt>
                <c:pt idx="5">
                  <c:v>0.79</c:v>
                </c:pt>
                <c:pt idx="6">
                  <c:v>0.93</c:v>
                </c:pt>
              </c:numCache>
            </c:numRef>
          </c:val>
          <c:extLst>
            <c:ext xmlns:c16="http://schemas.microsoft.com/office/drawing/2014/chart" uri="{C3380CC4-5D6E-409C-BE32-E72D297353CC}">
              <c16:uniqueId val="{00000007-B6E7-4810-B98E-9E0FBEA695A0}"/>
            </c:ext>
          </c:extLst>
        </c:ser>
        <c:dLbls>
          <c:showLegendKey val="0"/>
          <c:showVal val="1"/>
          <c:showCatName val="0"/>
          <c:showSerName val="0"/>
          <c:showPercent val="0"/>
          <c:showBubbleSize val="0"/>
        </c:dLbls>
        <c:gapWidth val="100"/>
        <c:axId val="176819224"/>
        <c:axId val="176818832"/>
      </c:barChart>
      <c:catAx>
        <c:axId val="176819224"/>
        <c:scaling>
          <c:orientation val="minMax"/>
        </c:scaling>
        <c:delete val="0"/>
        <c:axPos val="l"/>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b" anchorCtr="1"/>
          <a:lstStyle/>
          <a:p>
            <a:pPr algn="just">
              <a:defRPr sz="900" b="0" i="0" u="none" strike="noStrike" kern="1200" baseline="0">
                <a:solidFill>
                  <a:schemeClr val="tx1"/>
                </a:solidFill>
                <a:latin typeface="+mn-lt"/>
                <a:ea typeface="+mn-ea"/>
                <a:cs typeface="+mn-cs"/>
              </a:defRPr>
            </a:pPr>
            <a:endParaRPr lang="en-US"/>
          </a:p>
        </c:txPr>
        <c:crossAx val="176818832"/>
        <c:crosses val="autoZero"/>
        <c:auto val="1"/>
        <c:lblAlgn val="r"/>
        <c:lblOffset val="100"/>
        <c:noMultiLvlLbl val="0"/>
      </c:catAx>
      <c:valAx>
        <c:axId val="176818832"/>
        <c:scaling>
          <c:orientation val="minMax"/>
        </c:scaling>
        <c:delete val="1"/>
        <c:axPos val="b"/>
        <c:numFmt formatCode="0%" sourceLinked="1"/>
        <c:majorTickMark val="none"/>
        <c:minorTickMark val="none"/>
        <c:tickLblPos val="nextTo"/>
        <c:crossAx val="176819224"/>
        <c:crosses val="autoZero"/>
        <c:crossBetween val="between"/>
      </c:valAx>
    </c:plotArea>
    <c:plotVisOnly val="1"/>
    <c:dispBlanksAs val="gap"/>
    <c:showDLblsOverMax val="0"/>
  </c:chart>
  <c:spPr>
    <a:noFill/>
    <a:ln>
      <a:noFill/>
    </a:ln>
    <a:effectLst/>
  </c:spPr>
  <c:txPr>
    <a:bodyPr/>
    <a:lstStyle/>
    <a:p>
      <a:pPr>
        <a:defRPr sz="800" b="0">
          <a:solidFill>
            <a:schemeClr val="tx1"/>
          </a:solidFill>
        </a:defRPr>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Series 1</c:v>
                </c:pt>
              </c:strCache>
            </c:strRef>
          </c:tx>
          <c:spPr>
            <a:ln w="12700">
              <a:solidFill>
                <a:schemeClr val="bg1"/>
              </a:solidFill>
            </a:ln>
          </c:spPr>
          <c:dPt>
            <c:idx val="0"/>
            <c:bubble3D val="0"/>
            <c:spPr>
              <a:solidFill>
                <a:srgbClr val="DEE0E0"/>
              </a:solidFill>
              <a:ln w="12700">
                <a:solidFill>
                  <a:schemeClr val="bg1"/>
                </a:solidFill>
              </a:ln>
            </c:spPr>
            <c:extLst>
              <c:ext xmlns:c16="http://schemas.microsoft.com/office/drawing/2014/chart" uri="{C3380CC4-5D6E-409C-BE32-E72D297353CC}">
                <c16:uniqueId val="{00000001-AE64-4915-A054-6E7F3B03FFD1}"/>
              </c:ext>
            </c:extLst>
          </c:dPt>
          <c:dPt>
            <c:idx val="1"/>
            <c:bubble3D val="0"/>
            <c:spPr>
              <a:noFill/>
              <a:ln w="12700">
                <a:noFill/>
              </a:ln>
            </c:spPr>
            <c:extLst>
              <c:ext xmlns:c16="http://schemas.microsoft.com/office/drawing/2014/chart" uri="{C3380CC4-5D6E-409C-BE32-E72D297353CC}">
                <c16:uniqueId val="{00000003-AE64-4915-A054-6E7F3B03FFD1}"/>
              </c:ext>
            </c:extLst>
          </c:dPt>
          <c:dPt>
            <c:idx val="2"/>
            <c:bubble3D val="0"/>
            <c:spPr>
              <a:solidFill>
                <a:schemeClr val="accent3"/>
              </a:solidFill>
              <a:ln w="12700">
                <a:solidFill>
                  <a:schemeClr val="bg1"/>
                </a:solidFill>
              </a:ln>
            </c:spPr>
            <c:extLst>
              <c:ext xmlns:c16="http://schemas.microsoft.com/office/drawing/2014/chart" uri="{C3380CC4-5D6E-409C-BE32-E72D297353CC}">
                <c16:uniqueId val="{00000005-AE64-4915-A054-6E7F3B03FFD1}"/>
              </c:ext>
            </c:extLst>
          </c:dPt>
          <c:dPt>
            <c:idx val="3"/>
            <c:bubble3D val="0"/>
            <c:spPr>
              <a:solidFill>
                <a:schemeClr val="accent4"/>
              </a:solidFill>
              <a:ln w="12700">
                <a:solidFill>
                  <a:schemeClr val="bg1"/>
                </a:solidFill>
              </a:ln>
            </c:spPr>
            <c:extLst>
              <c:ext xmlns:c16="http://schemas.microsoft.com/office/drawing/2014/chart" uri="{C3380CC4-5D6E-409C-BE32-E72D297353CC}">
                <c16:uniqueId val="{00000007-AE64-4915-A054-6E7F3B03FFD1}"/>
              </c:ext>
            </c:extLst>
          </c:dPt>
          <c:cat>
            <c:strRef>
              <c:f>Sheet1!$A$2:$A$3</c:f>
              <c:strCache>
                <c:ptCount val="2"/>
                <c:pt idx="0">
                  <c:v>Category 1</c:v>
                </c:pt>
                <c:pt idx="1">
                  <c:v>Category 2</c:v>
                </c:pt>
              </c:strCache>
            </c:strRef>
          </c:cat>
          <c:val>
            <c:numRef>
              <c:f>Sheet1!$B$2:$B$3</c:f>
              <c:numCache>
                <c:formatCode>General</c:formatCode>
                <c:ptCount val="2"/>
                <c:pt idx="0">
                  <c:v>0.66</c:v>
                </c:pt>
                <c:pt idx="1">
                  <c:v>0.33999999999999997</c:v>
                </c:pt>
              </c:numCache>
            </c:numRef>
          </c:val>
          <c:extLst>
            <c:ext xmlns:c16="http://schemas.microsoft.com/office/drawing/2014/chart" uri="{C3380CC4-5D6E-409C-BE32-E72D297353CC}">
              <c16:uniqueId val="{00000008-AE64-4915-A054-6E7F3B03FFD1}"/>
            </c:ext>
          </c:extLst>
        </c:ser>
        <c:dLbls>
          <c:showLegendKey val="0"/>
          <c:showVal val="0"/>
          <c:showCatName val="0"/>
          <c:showSerName val="0"/>
          <c:showPercent val="0"/>
          <c:showBubbleSize val="0"/>
          <c:showLeaderLines val="1"/>
        </c:dLbls>
        <c:firstSliceAng val="122"/>
        <c:holeSize val="60"/>
      </c:doughnutChart>
    </c:plotArea>
    <c:plotVisOnly val="1"/>
    <c:dispBlanksAs val="gap"/>
    <c:showDLblsOverMax val="0"/>
  </c:chart>
  <c:spPr>
    <a:noFill/>
    <a:ln>
      <a:noFill/>
    </a:ln>
  </c:spPr>
  <c:txPr>
    <a:bodyPr/>
    <a:lstStyle/>
    <a:p>
      <a:pPr>
        <a:defRPr sz="900" baseline="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4040845259306093E-2"/>
          <c:y val="4.9107142857142856E-2"/>
          <c:w val="0.88322106634480912"/>
          <c:h val="0.36314536917219103"/>
        </c:manualLayout>
      </c:layout>
      <c:lineChart>
        <c:grouping val="standard"/>
        <c:varyColors val="0"/>
        <c:ser>
          <c:idx val="0"/>
          <c:order val="0"/>
          <c:spPr>
            <a:ln w="38100" cap="flat">
              <a:solidFill>
                <a:srgbClr val="F28B00"/>
              </a:solidFill>
              <a:miter lim="800000"/>
            </a:ln>
          </c:spPr>
          <c:marker>
            <c:symbol val="none"/>
          </c:marker>
          <c:dLbls>
            <c:delete val="1"/>
          </c:dLbls>
          <c:cat>
            <c:numRef>
              <c:f>Sheet1!$C$33:$C$61</c:f>
              <c:numCache>
                <c:formatCode>General</c:formatCode>
                <c:ptCount val="29"/>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pt idx="18">
                  <c:v>2021</c:v>
                </c:pt>
                <c:pt idx="19">
                  <c:v>2022</c:v>
                </c:pt>
                <c:pt idx="20">
                  <c:v>2023</c:v>
                </c:pt>
                <c:pt idx="21">
                  <c:v>2024</c:v>
                </c:pt>
                <c:pt idx="22">
                  <c:v>2025</c:v>
                </c:pt>
                <c:pt idx="23">
                  <c:v>2026</c:v>
                </c:pt>
                <c:pt idx="24">
                  <c:v>2027</c:v>
                </c:pt>
                <c:pt idx="25">
                  <c:v>2028</c:v>
                </c:pt>
                <c:pt idx="26">
                  <c:v>2029</c:v>
                </c:pt>
                <c:pt idx="27">
                  <c:v>2030</c:v>
                </c:pt>
                <c:pt idx="28">
                  <c:v>2031</c:v>
                </c:pt>
              </c:numCache>
            </c:numRef>
          </c:cat>
          <c:val>
            <c:numRef>
              <c:f>Sheet1!$D$33:$D$61</c:f>
              <c:numCache>
                <c:formatCode>#,##0</c:formatCode>
                <c:ptCount val="29"/>
                <c:pt idx="0">
                  <c:v>3019234</c:v>
                </c:pt>
                <c:pt idx="1">
                  <c:v>3059930</c:v>
                </c:pt>
                <c:pt idx="2">
                  <c:v>3095418</c:v>
                </c:pt>
                <c:pt idx="3">
                  <c:v>3115511</c:v>
                </c:pt>
                <c:pt idx="4">
                  <c:v>3196104</c:v>
                </c:pt>
                <c:pt idx="5">
                  <c:v>3315437</c:v>
                </c:pt>
                <c:pt idx="6">
                  <c:v>3347948</c:v>
                </c:pt>
                <c:pt idx="7">
                  <c:v>3440691</c:v>
                </c:pt>
                <c:pt idx="8">
                  <c:v>3446268</c:v>
                </c:pt>
                <c:pt idx="9">
                  <c:v>3452792.5742269894</c:v>
                </c:pt>
                <c:pt idx="10">
                  <c:v>3466888.1127693425</c:v>
                </c:pt>
                <c:pt idx="11">
                  <c:v>3443012.0625791345</c:v>
                </c:pt>
                <c:pt idx="12">
                  <c:v>3421456.2200522106</c:v>
                </c:pt>
                <c:pt idx="13">
                  <c:v>3412947.0474272994</c:v>
                </c:pt>
                <c:pt idx="14">
                  <c:v>3385917.0068818345</c:v>
                </c:pt>
                <c:pt idx="15">
                  <c:v>3459580.0500743482</c:v>
                </c:pt>
                <c:pt idx="16">
                  <c:v>3455112.6827465007</c:v>
                </c:pt>
                <c:pt idx="17">
                  <c:v>3408037.0676011858</c:v>
                </c:pt>
                <c:pt idx="18">
                  <c:v>3420210.5421098373</c:v>
                </c:pt>
                <c:pt idx="19">
                  <c:v>3423638.6730934842</c:v>
                </c:pt>
                <c:pt idx="20">
                  <c:v>3434722.9583108886</c:v>
                </c:pt>
                <c:pt idx="21">
                  <c:v>3511408.5563972099</c:v>
                </c:pt>
                <c:pt idx="22">
                  <c:v>3561051.2608104479</c:v>
                </c:pt>
                <c:pt idx="23">
                  <c:v>3518463.2863705303</c:v>
                </c:pt>
                <c:pt idx="24">
                  <c:v>3420009.8017980354</c:v>
                </c:pt>
                <c:pt idx="25">
                  <c:v>3308159.5736353281</c:v>
                </c:pt>
                <c:pt idx="26">
                  <c:v>3267826.2272992097</c:v>
                </c:pt>
                <c:pt idx="27">
                  <c:v>3268232.6929434333</c:v>
                </c:pt>
                <c:pt idx="28">
                  <c:v>3252714.0098373834</c:v>
                </c:pt>
              </c:numCache>
            </c:numRef>
          </c:val>
          <c:smooth val="0"/>
          <c:extLst>
            <c:ext xmlns:c16="http://schemas.microsoft.com/office/drawing/2014/chart" uri="{C3380CC4-5D6E-409C-BE32-E72D297353CC}">
              <c16:uniqueId val="{00000000-776D-4C16-9B36-E2A6E6847682}"/>
            </c:ext>
          </c:extLst>
        </c:ser>
        <c:dLbls>
          <c:dLblPos val="t"/>
          <c:showLegendKey val="0"/>
          <c:showVal val="1"/>
          <c:showCatName val="0"/>
          <c:showSerName val="0"/>
          <c:showPercent val="0"/>
          <c:showBubbleSize val="0"/>
        </c:dLbls>
        <c:smooth val="0"/>
        <c:axId val="573327112"/>
        <c:axId val="573359104"/>
      </c:lineChart>
      <c:catAx>
        <c:axId val="573327112"/>
        <c:scaling>
          <c:orientation val="minMax"/>
        </c:scaling>
        <c:delete val="0"/>
        <c:axPos val="b"/>
        <c:numFmt formatCode="General" sourceLinked="0"/>
        <c:majorTickMark val="none"/>
        <c:minorTickMark val="none"/>
        <c:tickLblPos val="nextTo"/>
        <c:spPr>
          <a:ln>
            <a:solidFill>
              <a:schemeClr val="accent4"/>
            </a:solidFill>
            <a:miter lim="800000"/>
          </a:ln>
        </c:spPr>
        <c:crossAx val="573359104"/>
        <c:crosses val="autoZero"/>
        <c:auto val="1"/>
        <c:lblAlgn val="ctr"/>
        <c:lblOffset val="100"/>
        <c:tickLblSkip val="2"/>
        <c:noMultiLvlLbl val="0"/>
      </c:catAx>
      <c:valAx>
        <c:axId val="573359104"/>
        <c:scaling>
          <c:orientation val="minMax"/>
        </c:scaling>
        <c:delete val="0"/>
        <c:axPos val="l"/>
        <c:numFmt formatCode="#,##0.0" sourceLinked="0"/>
        <c:majorTickMark val="none"/>
        <c:minorTickMark val="none"/>
        <c:tickLblPos val="nextTo"/>
        <c:spPr>
          <a:ln>
            <a:miter lim="800000"/>
          </a:ln>
        </c:spPr>
        <c:crossAx val="573327112"/>
        <c:crosses val="autoZero"/>
        <c:crossBetween val="between"/>
        <c:dispUnits>
          <c:builtInUnit val="millions"/>
          <c:dispUnitsLbl>
            <c:layout>
              <c:manualLayout>
                <c:xMode val="edge"/>
                <c:yMode val="edge"/>
                <c:x val="2.188662727073758E-3"/>
                <c:y val="1.3320124775782757E-2"/>
              </c:manualLayout>
            </c:layout>
            <c:tx>
              <c:rich>
                <a:bodyPr/>
                <a:lstStyle/>
                <a:p>
                  <a:pPr>
                    <a:defRPr sz="800" b="0" i="1"/>
                  </a:pPr>
                  <a:r>
                    <a:rPr lang="en-US" sz="800" b="0" i="1" dirty="0"/>
                    <a:t>Millions of HS Graduates</a:t>
                  </a:r>
                </a:p>
              </c:rich>
            </c:tx>
          </c:dispUnitsLbl>
        </c:dispUnits>
      </c:valAx>
      <c:spPr>
        <a:noFill/>
        <a:ln w="25400">
          <a:noFill/>
        </a:ln>
      </c:spPr>
    </c:plotArea>
    <c:plotVisOnly val="1"/>
    <c:dispBlanksAs val="gap"/>
    <c:showDLblsOverMax val="0"/>
  </c:chart>
  <c:spPr>
    <a:noFill/>
    <a:ln>
      <a:noFill/>
    </a:ln>
  </c:spPr>
  <c:txPr>
    <a:bodyPr/>
    <a:lstStyle/>
    <a:p>
      <a:pPr>
        <a:defRPr sz="800" baseline="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9682539682539698E-3"/>
          <c:y val="4.9898000964844397E-2"/>
          <c:w val="0.99203224596925399"/>
          <c:h val="0.95010199903515602"/>
        </c:manualLayout>
      </c:layout>
      <c:lineChart>
        <c:grouping val="standard"/>
        <c:varyColors val="0"/>
        <c:ser>
          <c:idx val="4"/>
          <c:order val="0"/>
          <c:tx>
            <c:v>Supply </c:v>
          </c:tx>
          <c:spPr>
            <a:ln w="19050" cap="rnd">
              <a:solidFill>
                <a:schemeClr val="accent6"/>
              </a:solidFill>
              <a:prstDash val="sysDash"/>
              <a:round/>
            </a:ln>
            <a:effectLst/>
          </c:spPr>
          <c:marker>
            <c:symbol val="none"/>
          </c:marker>
          <c:cat>
            <c:strRef>
              <c:f>Sheet1!$K$1:$AD$1</c:f>
              <c:strCache>
                <c:ptCount val="13"/>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strCache>
            </c:strRef>
          </c:cat>
          <c:val>
            <c:numRef>
              <c:f>Sheet1!$K$9:$AD$9</c:f>
              <c:numCache>
                <c:formatCode>#,##0</c:formatCode>
                <c:ptCount val="13"/>
                <c:pt idx="0">
                  <c:v>4230699</c:v>
                </c:pt>
                <c:pt idx="1">
                  <c:v>4230699</c:v>
                </c:pt>
                <c:pt idx="2">
                  <c:v>4230699</c:v>
                </c:pt>
                <c:pt idx="3">
                  <c:v>4230699</c:v>
                </c:pt>
                <c:pt idx="4">
                  <c:v>4230699</c:v>
                </c:pt>
                <c:pt idx="5">
                  <c:v>4230699</c:v>
                </c:pt>
                <c:pt idx="6">
                  <c:v>4230699</c:v>
                </c:pt>
                <c:pt idx="7">
                  <c:v>4230699</c:v>
                </c:pt>
                <c:pt idx="8">
                  <c:v>4230699</c:v>
                </c:pt>
                <c:pt idx="9">
                  <c:v>4230699</c:v>
                </c:pt>
                <c:pt idx="10">
                  <c:v>4230699</c:v>
                </c:pt>
                <c:pt idx="11">
                  <c:v>4230699</c:v>
                </c:pt>
                <c:pt idx="12">
                  <c:v>4230699</c:v>
                </c:pt>
              </c:numCache>
            </c:numRef>
          </c:val>
          <c:smooth val="0"/>
          <c:extLst>
            <c:ext xmlns:c16="http://schemas.microsoft.com/office/drawing/2014/chart" uri="{C3380CC4-5D6E-409C-BE32-E72D297353CC}">
              <c16:uniqueId val="{00000000-277C-4A07-9768-9E38DB79235F}"/>
            </c:ext>
          </c:extLst>
        </c:ser>
        <c:ser>
          <c:idx val="0"/>
          <c:order val="1"/>
          <c:tx>
            <c:v>Median Prediction</c:v>
          </c:tx>
          <c:spPr>
            <a:ln w="31750" cap="rnd">
              <a:solidFill>
                <a:schemeClr val="accent4"/>
              </a:solidFill>
              <a:prstDash val="solid"/>
              <a:round/>
            </a:ln>
            <a:effectLst/>
          </c:spPr>
          <c:marker>
            <c:symbol val="none"/>
          </c:marker>
          <c:dPt>
            <c:idx val="1"/>
            <c:marker>
              <c:symbol val="square"/>
              <c:size val="10"/>
              <c:spPr>
                <a:noFill/>
                <a:ln w="12700">
                  <a:noFill/>
                </a:ln>
                <a:effectLst/>
              </c:spPr>
            </c:marker>
            <c:bubble3D val="0"/>
            <c:extLst>
              <c:ext xmlns:c16="http://schemas.microsoft.com/office/drawing/2014/chart" uri="{C3380CC4-5D6E-409C-BE32-E72D297353CC}">
                <c16:uniqueId val="{00000002-277C-4A07-9768-9E38DB79235F}"/>
              </c:ext>
            </c:extLst>
          </c:dPt>
          <c:dPt>
            <c:idx val="2"/>
            <c:bubble3D val="0"/>
            <c:extLst>
              <c:ext xmlns:c16="http://schemas.microsoft.com/office/drawing/2014/chart" uri="{C3380CC4-5D6E-409C-BE32-E72D297353CC}">
                <c16:uniqueId val="{00000004-277C-4A07-9768-9E38DB79235F}"/>
              </c:ext>
            </c:extLst>
          </c:dPt>
          <c:dPt>
            <c:idx val="3"/>
            <c:bubble3D val="0"/>
            <c:extLst>
              <c:ext xmlns:c16="http://schemas.microsoft.com/office/drawing/2014/chart" uri="{C3380CC4-5D6E-409C-BE32-E72D297353CC}">
                <c16:uniqueId val="{00000006-277C-4A07-9768-9E38DB79235F}"/>
              </c:ext>
            </c:extLst>
          </c:dPt>
          <c:dPt>
            <c:idx val="4"/>
            <c:bubble3D val="0"/>
            <c:extLst>
              <c:ext xmlns:c16="http://schemas.microsoft.com/office/drawing/2014/chart" uri="{C3380CC4-5D6E-409C-BE32-E72D297353CC}">
                <c16:uniqueId val="{00000008-277C-4A07-9768-9E38DB79235F}"/>
              </c:ext>
            </c:extLst>
          </c:dPt>
          <c:dPt>
            <c:idx val="5"/>
            <c:bubble3D val="0"/>
            <c:extLst>
              <c:ext xmlns:c16="http://schemas.microsoft.com/office/drawing/2014/chart" uri="{C3380CC4-5D6E-409C-BE32-E72D297353CC}">
                <c16:uniqueId val="{0000000A-277C-4A07-9768-9E38DB79235F}"/>
              </c:ext>
            </c:extLst>
          </c:dPt>
          <c:dPt>
            <c:idx val="6"/>
            <c:bubble3D val="0"/>
            <c:extLst>
              <c:ext xmlns:c16="http://schemas.microsoft.com/office/drawing/2014/chart" uri="{C3380CC4-5D6E-409C-BE32-E72D297353CC}">
                <c16:uniqueId val="{0000000C-277C-4A07-9768-9E38DB79235F}"/>
              </c:ext>
            </c:extLst>
          </c:dPt>
          <c:cat>
            <c:strRef>
              <c:f>Sheet1!$K$1:$AD$1</c:f>
              <c:strCache>
                <c:ptCount val="13"/>
                <c:pt idx="0">
                  <c:v>2017</c:v>
                </c:pt>
                <c:pt idx="1">
                  <c:v>2018</c:v>
                </c:pt>
                <c:pt idx="2">
                  <c:v>2019</c:v>
                </c:pt>
                <c:pt idx="3">
                  <c:v>2020</c:v>
                </c:pt>
                <c:pt idx="4">
                  <c:v>2021</c:v>
                </c:pt>
                <c:pt idx="5">
                  <c:v>2022</c:v>
                </c:pt>
                <c:pt idx="6">
                  <c:v>2023</c:v>
                </c:pt>
                <c:pt idx="7">
                  <c:v>2024</c:v>
                </c:pt>
                <c:pt idx="8">
                  <c:v>2025</c:v>
                </c:pt>
                <c:pt idx="9">
                  <c:v>2026</c:v>
                </c:pt>
                <c:pt idx="10">
                  <c:v>2027</c:v>
                </c:pt>
                <c:pt idx="11">
                  <c:v>2028</c:v>
                </c:pt>
                <c:pt idx="12">
                  <c:v>2029</c:v>
                </c:pt>
              </c:strCache>
            </c:strRef>
          </c:cat>
          <c:val>
            <c:numRef>
              <c:f>Sheet1!$K$5:$AD$5</c:f>
              <c:numCache>
                <c:formatCode>#,##0</c:formatCode>
                <c:ptCount val="13"/>
                <c:pt idx="0">
                  <c:v>4230699</c:v>
                </c:pt>
                <c:pt idx="1">
                  <c:v>4294174</c:v>
                </c:pt>
                <c:pt idx="2">
                  <c:v>4309601</c:v>
                </c:pt>
                <c:pt idx="3">
                  <c:v>4218068</c:v>
                </c:pt>
                <c:pt idx="4">
                  <c:v>4168114</c:v>
                </c:pt>
                <c:pt idx="5">
                  <c:v>4285909</c:v>
                </c:pt>
                <c:pt idx="6">
                  <c:v>4307389</c:v>
                </c:pt>
                <c:pt idx="7">
                  <c:v>4352894</c:v>
                </c:pt>
                <c:pt idx="8">
                  <c:v>4512771</c:v>
                </c:pt>
                <c:pt idx="9">
                  <c:v>4461558</c:v>
                </c:pt>
                <c:pt idx="10">
                  <c:v>4326310</c:v>
                </c:pt>
                <c:pt idx="11">
                  <c:v>4149007</c:v>
                </c:pt>
                <c:pt idx="12">
                  <c:v>3859166</c:v>
                </c:pt>
              </c:numCache>
            </c:numRef>
          </c:val>
          <c:smooth val="0"/>
          <c:extLst>
            <c:ext xmlns:c16="http://schemas.microsoft.com/office/drawing/2014/chart" uri="{C3380CC4-5D6E-409C-BE32-E72D297353CC}">
              <c16:uniqueId val="{0000000D-277C-4A07-9768-9E38DB79235F}"/>
            </c:ext>
          </c:extLst>
        </c:ser>
        <c:dLbls>
          <c:showLegendKey val="0"/>
          <c:showVal val="0"/>
          <c:showCatName val="0"/>
          <c:showSerName val="0"/>
          <c:showPercent val="0"/>
          <c:showBubbleSize val="0"/>
        </c:dLbls>
        <c:smooth val="0"/>
        <c:axId val="-2077895080"/>
        <c:axId val="-2077892040"/>
      </c:lineChart>
      <c:dateAx>
        <c:axId val="-2077895080"/>
        <c:scaling>
          <c:orientation val="minMax"/>
        </c:scaling>
        <c:delete val="1"/>
        <c:axPos val="b"/>
        <c:numFmt formatCode="General" sourceLinked="0"/>
        <c:majorTickMark val="none"/>
        <c:minorTickMark val="none"/>
        <c:tickLblPos val="low"/>
        <c:crossAx val="-2077892040"/>
        <c:crosses val="autoZero"/>
        <c:auto val="0"/>
        <c:lblOffset val="100"/>
        <c:baseTimeUnit val="days"/>
        <c:majorUnit val="1"/>
      </c:dateAx>
      <c:valAx>
        <c:axId val="-2077892040"/>
        <c:scaling>
          <c:orientation val="minMax"/>
          <c:min val="3600000"/>
        </c:scaling>
        <c:delete val="1"/>
        <c:axPos val="l"/>
        <c:numFmt formatCode="#,##0.0" sourceLinked="0"/>
        <c:majorTickMark val="none"/>
        <c:minorTickMark val="none"/>
        <c:tickLblPos val="low"/>
        <c:crossAx val="-2077895080"/>
        <c:crosses val="autoZero"/>
        <c:crossBetween val="between"/>
        <c:majorUnit val="200000"/>
        <c:dispUnits>
          <c:builtInUnit val="millions"/>
        </c:dispUnits>
      </c:valAx>
      <c:spPr>
        <a:noFill/>
        <a:ln>
          <a:noFill/>
        </a:ln>
        <a:effectLst/>
      </c:spPr>
    </c:plotArea>
    <c:plotVisOnly val="1"/>
    <c:dispBlanksAs val="gap"/>
    <c:showDLblsOverMax val="0"/>
  </c:chart>
  <c:spPr>
    <a:noFill/>
    <a:ln>
      <a:noFill/>
    </a:ln>
    <a:effectLst/>
  </c:spPr>
  <c:txPr>
    <a:bodyPr/>
    <a:lstStyle/>
    <a:p>
      <a:pPr>
        <a:defRPr sz="800">
          <a:solidFill>
            <a:schemeClr val="tx1"/>
          </a:solidFil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5639293860444425E-2"/>
          <c:y val="6.1138979359795675E-2"/>
          <c:w val="0.57112453906165694"/>
          <c:h val="0.69866229488682063"/>
        </c:manualLayout>
      </c:layout>
      <c:barChart>
        <c:barDir val="col"/>
        <c:grouping val="clustered"/>
        <c:varyColors val="0"/>
        <c:ser>
          <c:idx val="0"/>
          <c:order val="0"/>
          <c:tx>
            <c:strRef>
              <c:f>Sheet1!$B$1</c:f>
              <c:strCache>
                <c:ptCount val="1"/>
                <c:pt idx="0">
                  <c:v>2016/17</c:v>
                </c:pt>
              </c:strCache>
            </c:strRef>
          </c:tx>
          <c:spPr>
            <a:solidFill>
              <a:srgbClr val="D6D8DA"/>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White</c:v>
                </c:pt>
                <c:pt idx="1">
                  <c:v>Black</c:v>
                </c:pt>
                <c:pt idx="2">
                  <c:v>Hispanic</c:v>
                </c:pt>
              </c:strCache>
            </c:strRef>
          </c:cat>
          <c:val>
            <c:numRef>
              <c:f>Sheet1!$B$2:$B$4</c:f>
              <c:numCache>
                <c:formatCode>0%</c:formatCode>
                <c:ptCount val="3"/>
                <c:pt idx="0">
                  <c:v>0.62</c:v>
                </c:pt>
                <c:pt idx="1">
                  <c:v>0.08</c:v>
                </c:pt>
                <c:pt idx="2">
                  <c:v>0.12</c:v>
                </c:pt>
              </c:numCache>
            </c:numRef>
          </c:val>
          <c:extLst>
            <c:ext xmlns:c16="http://schemas.microsoft.com/office/drawing/2014/chart" uri="{C3380CC4-5D6E-409C-BE32-E72D297353CC}">
              <c16:uniqueId val="{00000000-CEC1-4FB1-BCFB-6E626AD9ECAE}"/>
            </c:ext>
          </c:extLst>
        </c:ser>
        <c:ser>
          <c:idx val="1"/>
          <c:order val="1"/>
          <c:tx>
            <c:strRef>
              <c:f>Sheet1!$C$1</c:f>
              <c:strCache>
                <c:ptCount val="1"/>
                <c:pt idx="0">
                  <c:v>2031/32</c:v>
                </c:pt>
              </c:strCache>
            </c:strRef>
          </c:tx>
          <c:spPr>
            <a:solidFill>
              <a:srgbClr val="004A88"/>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White</c:v>
                </c:pt>
                <c:pt idx="1">
                  <c:v>Black</c:v>
                </c:pt>
                <c:pt idx="2">
                  <c:v>Hispanic</c:v>
                </c:pt>
              </c:strCache>
            </c:strRef>
          </c:cat>
          <c:val>
            <c:numRef>
              <c:f>Sheet1!$C$2:$C$4</c:f>
              <c:numCache>
                <c:formatCode>0%</c:formatCode>
                <c:ptCount val="3"/>
                <c:pt idx="0">
                  <c:v>0.51</c:v>
                </c:pt>
                <c:pt idx="1">
                  <c:v>0.1</c:v>
                </c:pt>
                <c:pt idx="2">
                  <c:v>0.2</c:v>
                </c:pt>
              </c:numCache>
            </c:numRef>
          </c:val>
          <c:extLst>
            <c:ext xmlns:c16="http://schemas.microsoft.com/office/drawing/2014/chart" uri="{C3380CC4-5D6E-409C-BE32-E72D297353CC}">
              <c16:uniqueId val="{00000001-CEC1-4FB1-BCFB-6E626AD9ECAE}"/>
            </c:ext>
          </c:extLst>
        </c:ser>
        <c:dLbls>
          <c:dLblPos val="outEnd"/>
          <c:showLegendKey val="0"/>
          <c:showVal val="1"/>
          <c:showCatName val="0"/>
          <c:showSerName val="0"/>
          <c:showPercent val="0"/>
          <c:showBubbleSize val="0"/>
        </c:dLbls>
        <c:gapWidth val="50"/>
        <c:axId val="401773040"/>
        <c:axId val="401773432"/>
      </c:barChart>
      <c:catAx>
        <c:axId val="401773040"/>
        <c:scaling>
          <c:orientation val="minMax"/>
        </c:scaling>
        <c:delete val="0"/>
        <c:axPos val="b"/>
        <c:numFmt formatCode="General" sourceLinked="1"/>
        <c:majorTickMark val="none"/>
        <c:minorTickMark val="none"/>
        <c:tickLblPos val="nextTo"/>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401773432"/>
        <c:crosses val="autoZero"/>
        <c:auto val="1"/>
        <c:lblAlgn val="ctr"/>
        <c:lblOffset val="100"/>
        <c:noMultiLvlLbl val="0"/>
      </c:catAx>
      <c:valAx>
        <c:axId val="401773432"/>
        <c:scaling>
          <c:orientation val="minMax"/>
        </c:scaling>
        <c:delete val="1"/>
        <c:axPos val="l"/>
        <c:numFmt formatCode="0%" sourceLinked="1"/>
        <c:majorTickMark val="none"/>
        <c:minorTickMark val="none"/>
        <c:tickLblPos val="nextTo"/>
        <c:crossAx val="401773040"/>
        <c:crosses val="autoZero"/>
        <c:crossBetween val="between"/>
      </c:valAx>
      <c:spPr>
        <a:noFill/>
        <a:ln>
          <a:noFill/>
        </a:ln>
        <a:effectLst/>
      </c:spPr>
    </c:plotArea>
    <c:legend>
      <c:legendPos val="b"/>
      <c:layout>
        <c:manualLayout>
          <c:xMode val="edge"/>
          <c:yMode val="edge"/>
          <c:x val="0.58218063570766287"/>
          <c:y val="0.323982398239824"/>
          <c:w val="0.13476541422600899"/>
          <c:h val="0.24804482183042315"/>
        </c:manualLayout>
      </c:layout>
      <c:overlay val="0"/>
      <c:spPr>
        <a:noFill/>
        <a:ln>
          <a:solidFill>
            <a:schemeClr val="accent4"/>
          </a:solidFill>
          <a:miter lim="800000"/>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497659776834217E-2"/>
          <c:y val="0.13121473662656963"/>
          <c:w val="0.89500468044633152"/>
          <c:h val="0.60635579012029117"/>
        </c:manualLayout>
      </c:layout>
      <c:barChart>
        <c:barDir val="col"/>
        <c:grouping val="clustered"/>
        <c:varyColors val="0"/>
        <c:ser>
          <c:idx val="0"/>
          <c:order val="0"/>
          <c:tx>
            <c:strRef>
              <c:f>Sheet1!$B$1</c:f>
              <c:strCache>
                <c:ptCount val="1"/>
                <c:pt idx="0">
                  <c:v>Series 1</c:v>
                </c:pt>
              </c:strCache>
            </c:strRef>
          </c:tx>
          <c:spPr>
            <a:solidFill>
              <a:srgbClr val="004A88"/>
            </a:solidFill>
            <a:ln>
              <a:solidFill>
                <a:schemeClr val="bg1"/>
              </a:solidFill>
              <a:miter lim="800000"/>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2005-2015</c:v>
                </c:pt>
                <c:pt idx="1">
                  <c:v>2016-2031</c:v>
                </c:pt>
              </c:strCache>
            </c:strRef>
          </c:cat>
          <c:val>
            <c:numRef>
              <c:f>Sheet1!$B$2:$B$3</c:f>
              <c:numCache>
                <c:formatCode>0%</c:formatCode>
                <c:ptCount val="2"/>
                <c:pt idx="0">
                  <c:v>0.04</c:v>
                </c:pt>
                <c:pt idx="1">
                  <c:v>-0.09</c:v>
                </c:pt>
              </c:numCache>
            </c:numRef>
          </c:val>
          <c:extLst>
            <c:ext xmlns:c16="http://schemas.microsoft.com/office/drawing/2014/chart" uri="{C3380CC4-5D6E-409C-BE32-E72D297353CC}">
              <c16:uniqueId val="{00000000-F3F7-4C7F-B9AE-C95ABCE05F25}"/>
            </c:ext>
          </c:extLst>
        </c:ser>
        <c:dLbls>
          <c:dLblPos val="outEnd"/>
          <c:showLegendKey val="0"/>
          <c:showVal val="1"/>
          <c:showCatName val="0"/>
          <c:showSerName val="0"/>
          <c:showPercent val="0"/>
          <c:showBubbleSize val="0"/>
        </c:dLbls>
        <c:gapWidth val="50"/>
        <c:axId val="401776176"/>
        <c:axId val="381320456"/>
      </c:barChart>
      <c:catAx>
        <c:axId val="401776176"/>
        <c:scaling>
          <c:orientation val="minMax"/>
        </c:scaling>
        <c:delete val="0"/>
        <c:axPos val="b"/>
        <c:numFmt formatCode="General" sourceLinked="1"/>
        <c:majorTickMark val="none"/>
        <c:minorTickMark val="none"/>
        <c:tickLblPos val="none"/>
        <c:spPr>
          <a:noFill/>
          <a:ln w="9525" cap="flat" cmpd="sng" algn="ctr">
            <a:solidFill>
              <a:schemeClr val="accent4"/>
            </a:solidFill>
            <a:miter lim="800000"/>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crossAx val="381320456"/>
        <c:crosses val="autoZero"/>
        <c:auto val="1"/>
        <c:lblAlgn val="ctr"/>
        <c:lblOffset val="100"/>
        <c:noMultiLvlLbl val="0"/>
      </c:catAx>
      <c:valAx>
        <c:axId val="381320456"/>
        <c:scaling>
          <c:orientation val="minMax"/>
        </c:scaling>
        <c:delete val="1"/>
        <c:axPos val="l"/>
        <c:numFmt formatCode="0%" sourceLinked="1"/>
        <c:majorTickMark val="none"/>
        <c:minorTickMark val="none"/>
        <c:tickLblPos val="nextTo"/>
        <c:crossAx val="40177617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College-age, not college-going</c:v>
                </c:pt>
              </c:strCache>
            </c:strRef>
          </c:tx>
          <c:spPr>
            <a:solidFill>
              <a:schemeClr val="accent1"/>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2020</c:v>
                </c:pt>
                <c:pt idx="2">
                  <c:v>2023</c:v>
                </c:pt>
                <c:pt idx="3">
                  <c:v>2026</c:v>
                </c:pt>
                <c:pt idx="4">
                  <c:v>2029</c:v>
                </c:pt>
              </c:numCache>
            </c:numRef>
          </c:cat>
          <c:val>
            <c:numRef>
              <c:f>Sheet1!$B$2:$B$6</c:f>
              <c:numCache>
                <c:formatCode>0.0</c:formatCode>
                <c:ptCount val="5"/>
                <c:pt idx="0">
                  <c:v>29.73608200000001</c:v>
                </c:pt>
                <c:pt idx="1">
                  <c:v>32.289569999999998</c:v>
                </c:pt>
                <c:pt idx="2">
                  <c:v>31.064675000000008</c:v>
                </c:pt>
                <c:pt idx="3">
                  <c:v>35.106188999999986</c:v>
                </c:pt>
                <c:pt idx="4">
                  <c:v>26.866281000000001</c:v>
                </c:pt>
              </c:numCache>
            </c:numRef>
          </c:val>
          <c:extLst>
            <c:ext xmlns:c16="http://schemas.microsoft.com/office/drawing/2014/chart" uri="{C3380CC4-5D6E-409C-BE32-E72D297353CC}">
              <c16:uniqueId val="{00000000-F3BE-4473-A0F6-7875191BD74D}"/>
            </c:ext>
          </c:extLst>
        </c:ser>
        <c:ser>
          <c:idx val="1"/>
          <c:order val="1"/>
          <c:tx>
            <c:strRef>
              <c:f>Sheet1!$C$1</c:f>
              <c:strCache>
                <c:ptCount val="1"/>
                <c:pt idx="0">
                  <c:v>2-year college</c:v>
                </c:pt>
              </c:strCache>
            </c:strRef>
          </c:tx>
          <c:spPr>
            <a:solidFill>
              <a:schemeClr val="accent2"/>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2020</c:v>
                </c:pt>
                <c:pt idx="2">
                  <c:v>2023</c:v>
                </c:pt>
                <c:pt idx="3">
                  <c:v>2026</c:v>
                </c:pt>
                <c:pt idx="4">
                  <c:v>2029</c:v>
                </c:pt>
              </c:numCache>
            </c:numRef>
          </c:cat>
          <c:val>
            <c:numRef>
              <c:f>Sheet1!$C$2:$C$6</c:f>
              <c:numCache>
                <c:formatCode>0.0</c:formatCode>
                <c:ptCount val="5"/>
                <c:pt idx="0">
                  <c:v>27.615777999999999</c:v>
                </c:pt>
                <c:pt idx="1">
                  <c:v>29.297499999999999</c:v>
                </c:pt>
                <c:pt idx="2">
                  <c:v>29.009884999999997</c:v>
                </c:pt>
                <c:pt idx="3">
                  <c:v>30.288091000000001</c:v>
                </c:pt>
                <c:pt idx="4">
                  <c:v>25.618548999999998</c:v>
                </c:pt>
              </c:numCache>
            </c:numRef>
          </c:val>
          <c:extLst>
            <c:ext xmlns:c16="http://schemas.microsoft.com/office/drawing/2014/chart" uri="{C3380CC4-5D6E-409C-BE32-E72D297353CC}">
              <c16:uniqueId val="{00000001-F3BE-4473-A0F6-7875191BD74D}"/>
            </c:ext>
          </c:extLst>
        </c:ser>
        <c:ser>
          <c:idx val="2"/>
          <c:order val="2"/>
          <c:tx>
            <c:strRef>
              <c:f>Sheet1!$D$1</c:f>
              <c:strCache>
                <c:ptCount val="1"/>
                <c:pt idx="0">
                  <c:v>4-year college</c:v>
                </c:pt>
              </c:strCache>
            </c:strRef>
          </c:tx>
          <c:spPr>
            <a:solidFill>
              <a:schemeClr val="accent5"/>
            </a:solidFill>
            <a:ln w="12700">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2017</c:v>
                </c:pt>
                <c:pt idx="1">
                  <c:v>2020</c:v>
                </c:pt>
                <c:pt idx="2">
                  <c:v>2023</c:v>
                </c:pt>
                <c:pt idx="3">
                  <c:v>2026</c:v>
                </c:pt>
                <c:pt idx="4">
                  <c:v>2029</c:v>
                </c:pt>
              </c:numCache>
            </c:numRef>
          </c:cat>
          <c:val>
            <c:numRef>
              <c:f>Sheet1!$D$2:$D$6</c:f>
              <c:numCache>
                <c:formatCode>0.0</c:formatCode>
                <c:ptCount val="5"/>
                <c:pt idx="0">
                  <c:v>66.739290000000011</c:v>
                </c:pt>
                <c:pt idx="1">
                  <c:v>71.33323</c:v>
                </c:pt>
                <c:pt idx="2">
                  <c:v>70.457820000000012</c:v>
                </c:pt>
                <c:pt idx="3">
                  <c:v>71.019130000000004</c:v>
                </c:pt>
                <c:pt idx="4">
                  <c:v>56.273669999999996</c:v>
                </c:pt>
              </c:numCache>
            </c:numRef>
          </c:val>
          <c:extLst>
            <c:ext xmlns:c16="http://schemas.microsoft.com/office/drawing/2014/chart" uri="{C3380CC4-5D6E-409C-BE32-E72D297353CC}">
              <c16:uniqueId val="{00000002-F3BE-4473-A0F6-7875191BD74D}"/>
            </c:ext>
          </c:extLst>
        </c:ser>
        <c:dLbls>
          <c:showLegendKey val="0"/>
          <c:showVal val="0"/>
          <c:showCatName val="0"/>
          <c:showSerName val="0"/>
          <c:showPercent val="0"/>
          <c:showBubbleSize val="0"/>
        </c:dLbls>
        <c:gapWidth val="150"/>
        <c:overlap val="100"/>
        <c:axId val="874550856"/>
        <c:axId val="874549680"/>
      </c:barChart>
      <c:catAx>
        <c:axId val="874550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crossAx val="874549680"/>
        <c:crosses val="autoZero"/>
        <c:auto val="1"/>
        <c:lblAlgn val="ctr"/>
        <c:lblOffset val="100"/>
        <c:noMultiLvlLbl val="0"/>
      </c:catAx>
      <c:valAx>
        <c:axId val="874549680"/>
        <c:scaling>
          <c:orientation val="minMax"/>
        </c:scaling>
        <c:delete val="1"/>
        <c:axPos val="l"/>
        <c:numFmt formatCode="0.0" sourceLinked="1"/>
        <c:majorTickMark val="none"/>
        <c:minorTickMark val="none"/>
        <c:tickLblPos val="nextTo"/>
        <c:crossAx val="874550856"/>
        <c:crosses val="autoZero"/>
        <c:crossBetween val="between"/>
      </c:valAx>
      <c:spPr>
        <a:noFill/>
        <a:ln>
          <a:noFill/>
        </a:ln>
        <a:effectLst/>
      </c:spPr>
    </c:plotArea>
    <c:legend>
      <c:legendPos val="b"/>
      <c:layout>
        <c:manualLayout>
          <c:xMode val="edge"/>
          <c:yMode val="edge"/>
          <c:x val="8.3478340845457258E-2"/>
          <c:y val="0.84404105680040897"/>
          <c:w val="0.88406853283674569"/>
          <c:h val="0.1480771800390829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0221145502643509"/>
          <c:y val="0.27297616674042119"/>
          <c:w val="0.69778854497356491"/>
          <c:h val="0.62997348309330103"/>
        </c:manualLayout>
      </c:layout>
      <c:barChart>
        <c:barDir val="bar"/>
        <c:grouping val="clustered"/>
        <c:varyColors val="0"/>
        <c:ser>
          <c:idx val="0"/>
          <c:order val="0"/>
          <c:spPr>
            <a:solidFill>
              <a:schemeClr val="accent1"/>
            </a:solidFill>
            <a:ln>
              <a:solidFill>
                <a:schemeClr val="bg1"/>
              </a:solidFill>
              <a:miter lim="800000"/>
            </a:ln>
            <a:effectLst/>
          </c:spPr>
          <c:invertIfNegative val="0"/>
          <c:dPt>
            <c:idx val="0"/>
            <c:invertIfNegative val="0"/>
            <c:bubble3D val="0"/>
            <c:spPr>
              <a:solidFill>
                <a:srgbClr val="666E76"/>
              </a:solidFill>
              <a:ln>
                <a:solidFill>
                  <a:schemeClr val="bg1"/>
                </a:solidFill>
                <a:miter lim="800000"/>
              </a:ln>
              <a:effectLst/>
            </c:spPr>
            <c:extLst>
              <c:ext xmlns:c16="http://schemas.microsoft.com/office/drawing/2014/chart" uri="{C3380CC4-5D6E-409C-BE32-E72D297353CC}">
                <c16:uniqueId val="{00000007-68B4-4B8C-9AAF-DEE26DE92BC4}"/>
              </c:ext>
            </c:extLst>
          </c:dPt>
          <c:dPt>
            <c:idx val="1"/>
            <c:invertIfNegative val="0"/>
            <c:bubble3D val="0"/>
            <c:spPr>
              <a:solidFill>
                <a:srgbClr val="004A88"/>
              </a:solidFill>
              <a:ln>
                <a:solidFill>
                  <a:schemeClr val="bg1"/>
                </a:solidFill>
                <a:miter lim="800000"/>
              </a:ln>
              <a:effectLst/>
            </c:spPr>
            <c:extLst>
              <c:ext xmlns:c16="http://schemas.microsoft.com/office/drawing/2014/chart" uri="{C3380CC4-5D6E-409C-BE32-E72D297353CC}">
                <c16:uniqueId val="{00000006-68B4-4B8C-9AAF-DEE26DE92BC4}"/>
              </c:ext>
            </c:extLst>
          </c:dPt>
          <c:dLbls>
            <c:dLbl>
              <c:idx val="0"/>
              <c:tx>
                <c:rich>
                  <a:bodyPr/>
                  <a:lstStyle/>
                  <a:p>
                    <a:r>
                      <a:rPr lang="en-US"/>
                      <a:t>3:29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8B4-4B8C-9AAF-DEE26DE92BC4}"/>
                </c:ext>
              </c:extLst>
            </c:dLbl>
            <c:dLbl>
              <c:idx val="1"/>
              <c:tx>
                <c:rich>
                  <a:bodyPr/>
                  <a:lstStyle/>
                  <a:p>
                    <a:r>
                      <a:rPr lang="en-US"/>
                      <a:t>2:19</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8B4-4B8C-9AAF-DEE26DE92BC4}"/>
                </c:ext>
              </c:extLst>
            </c:dLbl>
            <c:dLbl>
              <c:idx val="2"/>
              <c:tx>
                <c:rich>
                  <a:bodyPr/>
                  <a:lstStyle/>
                  <a:p>
                    <a:r>
                      <a:rPr lang="en-US"/>
                      <a:t>1:50</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8B4-4B8C-9AAF-DEE26DE92BC4}"/>
                </c:ext>
              </c:extLst>
            </c:dLbl>
            <c:numFmt formatCode="#,##0_);\(#,##0\)" sourceLinked="0"/>
            <c:spPr>
              <a:noFill/>
              <a:ln>
                <a:noFill/>
              </a:ln>
              <a:effectLst/>
            </c:spPr>
            <c:txPr>
              <a:bodyPr rot="0" spcFirstLastPara="1" vertOverflow="ellipsis" vert="horz" wrap="square" anchor="ctr" anchorCtr="1"/>
              <a:lstStyle/>
              <a:p>
                <a:pPr>
                  <a:defRPr sz="8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Sheet1!$B$2:$B$4</c:f>
              <c:numCache>
                <c:formatCode>0</c:formatCode>
                <c:ptCount val="3"/>
                <c:pt idx="0">
                  <c:v>209</c:v>
                </c:pt>
                <c:pt idx="1">
                  <c:v>139</c:v>
                </c:pt>
                <c:pt idx="2">
                  <c:v>110</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Screen time (hrs:min)</c:v>
                      </c:pt>
                    </c:strCache>
                  </c:strRef>
                </c15:tx>
              </c15:filteredSeriesTitle>
            </c:ext>
            <c:ext xmlns:c15="http://schemas.microsoft.com/office/drawing/2012/chart" uri="{02D57815-91ED-43cb-92C2-25804820EDAC}">
              <c15:filteredCategoryTitle>
                <c15:cat>
                  <c:strRef>
                    <c:extLst>
                      <c:ext uri="{02D57815-91ED-43cb-92C2-25804820EDAC}">
                        <c15:formulaRef>
                          <c15:sqref>Sheet1!$A$2:$A$4</c15:sqref>
                        </c15:formulaRef>
                      </c:ext>
                    </c:extLst>
                    <c:strCache>
                      <c:ptCount val="3"/>
                      <c:pt idx="0">
                        <c:v>Low-income avg.</c:v>
                      </c:pt>
                      <c:pt idx="1">
                        <c:v>All students avg.</c:v>
                      </c:pt>
                      <c:pt idx="2">
                        <c:v>Higher income avg.</c:v>
                      </c:pt>
                    </c:strCache>
                  </c:strRef>
                </c15:cat>
              </c15:filteredCategoryTitle>
            </c:ext>
            <c:ext xmlns:c16="http://schemas.microsoft.com/office/drawing/2014/chart" uri="{C3380CC4-5D6E-409C-BE32-E72D297353CC}">
              <c16:uniqueId val="{00000000-68B4-4B8C-9AAF-DEE26DE92BC4}"/>
            </c:ext>
          </c:extLst>
        </c:ser>
        <c:dLbls>
          <c:showLegendKey val="0"/>
          <c:showVal val="1"/>
          <c:showCatName val="0"/>
          <c:showSerName val="0"/>
          <c:showPercent val="0"/>
          <c:showBubbleSize val="0"/>
        </c:dLbls>
        <c:gapWidth val="100"/>
        <c:axId val="585529072"/>
        <c:axId val="585531032"/>
      </c:barChart>
      <c:catAx>
        <c:axId val="585529072"/>
        <c:scaling>
          <c:orientation val="minMax"/>
        </c:scaling>
        <c:delete val="0"/>
        <c:axPos val="l"/>
        <c:numFmt formatCode="General" sourceLinked="1"/>
        <c:majorTickMark val="out"/>
        <c:minorTickMark val="none"/>
        <c:tickLblPos val="none"/>
        <c:crossAx val="585531032"/>
        <c:crosses val="autoZero"/>
        <c:auto val="1"/>
        <c:lblAlgn val="ctr"/>
        <c:lblOffset val="100"/>
        <c:noMultiLvlLbl val="0"/>
      </c:catAx>
      <c:valAx>
        <c:axId val="585531032"/>
        <c:scaling>
          <c:orientation val="minMax"/>
        </c:scaling>
        <c:delete val="0"/>
        <c:axPos val="b"/>
        <c:numFmt formatCode="0" sourceLinked="1"/>
        <c:majorTickMark val="out"/>
        <c:minorTickMark val="none"/>
        <c:tickLblPos val="none"/>
        <c:crossAx val="585529072"/>
        <c:crosses val="autoZero"/>
        <c:crossBetween val="between"/>
      </c:valAx>
      <c:spPr>
        <a:noFill/>
        <a:ln>
          <a:noFill/>
        </a:ln>
        <a:effectLst/>
      </c:spPr>
    </c:plotArea>
    <c:plotVisOnly val="1"/>
    <c:dispBlanksAs val="gap"/>
    <c:showDLblsOverMax val="0"/>
  </c:chart>
  <c:spPr>
    <a:noFill/>
    <a:ln>
      <a:noFill/>
    </a:ln>
    <a:effectLst/>
  </c:spPr>
  <c:txPr>
    <a:bodyPr/>
    <a:lstStyle/>
    <a:p>
      <a:pPr>
        <a:defRPr sz="800" b="0">
          <a:solidFill>
            <a:schemeClr val="tx1"/>
          </a:solidFill>
        </a:defRPr>
      </a:pPr>
      <a:endParaRPr lang="en-US"/>
    </a:p>
  </c:txPr>
  <c:externalData r:id="rId2">
    <c:autoUpdate val="0"/>
  </c:externalData>
  <c:userShapes r:id="rId3"/>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E04EDB-6FD2-428F-B874-CDFCB2AEB740}"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en-US"/>
        </a:p>
      </dgm:t>
    </dgm:pt>
    <dgm:pt modelId="{22A9E13D-0F26-4152-A46F-176076648D58}">
      <dgm:prSet phldrT="[Text]" custT="1"/>
      <dgm:spPr/>
      <dgm:t>
        <a:bodyPr/>
        <a:lstStyle/>
        <a:p>
          <a:r>
            <a:rPr lang="en-US" sz="900" dirty="0"/>
            <a:t>Enrollment</a:t>
          </a:r>
        </a:p>
      </dgm:t>
    </dgm:pt>
    <dgm:pt modelId="{CEACA06E-A48A-4D50-BA55-ACD4FE91CD3F}" type="parTrans" cxnId="{C734DD28-BE6D-4B66-B0D2-C5AC84C225FB}">
      <dgm:prSet/>
      <dgm:spPr/>
      <dgm:t>
        <a:bodyPr/>
        <a:lstStyle/>
        <a:p>
          <a:endParaRPr lang="en-US" sz="900"/>
        </a:p>
      </dgm:t>
    </dgm:pt>
    <dgm:pt modelId="{B82B6A8D-B6D5-43F6-8B96-A1ACCFF8E29F}" type="sibTrans" cxnId="{C734DD28-BE6D-4B66-B0D2-C5AC84C225FB}">
      <dgm:prSet/>
      <dgm:spPr/>
      <dgm:t>
        <a:bodyPr/>
        <a:lstStyle/>
        <a:p>
          <a:endParaRPr lang="en-US" sz="900"/>
        </a:p>
      </dgm:t>
    </dgm:pt>
    <dgm:pt modelId="{F37841A9-0CB8-48E3-9FCA-1F91CD119D64}">
      <dgm:prSet phldrT="[Text]" custT="1"/>
      <dgm:spPr/>
      <dgm:t>
        <a:bodyPr/>
        <a:lstStyle/>
        <a:p>
          <a:r>
            <a:rPr lang="en-US" sz="900" dirty="0"/>
            <a:t>Drop Out</a:t>
          </a:r>
        </a:p>
      </dgm:t>
    </dgm:pt>
    <dgm:pt modelId="{D8CFAA77-D780-4CBC-8464-DA38A073B113}" type="parTrans" cxnId="{8D85C22C-8949-411E-BD00-CB2DE70F8DB6}">
      <dgm:prSet/>
      <dgm:spPr/>
      <dgm:t>
        <a:bodyPr/>
        <a:lstStyle/>
        <a:p>
          <a:endParaRPr lang="en-US" sz="900"/>
        </a:p>
      </dgm:t>
    </dgm:pt>
    <dgm:pt modelId="{6217C90F-212B-4724-9103-9F4E2C975D32}" type="sibTrans" cxnId="{8D85C22C-8949-411E-BD00-CB2DE70F8DB6}">
      <dgm:prSet/>
      <dgm:spPr/>
      <dgm:t>
        <a:bodyPr/>
        <a:lstStyle/>
        <a:p>
          <a:endParaRPr lang="en-US" sz="900"/>
        </a:p>
      </dgm:t>
    </dgm:pt>
    <dgm:pt modelId="{233CD9B2-C996-4E67-9132-FF8746BEAC28}">
      <dgm:prSet phldrT="[Text]" custT="1"/>
      <dgm:spPr/>
      <dgm:t>
        <a:bodyPr/>
        <a:lstStyle/>
        <a:p>
          <a:r>
            <a:rPr lang="en-US" sz="900" dirty="0"/>
            <a:t>Default</a:t>
          </a:r>
        </a:p>
      </dgm:t>
    </dgm:pt>
    <dgm:pt modelId="{28F85CB4-4625-4FED-934F-6F1C4E6327D3}" type="parTrans" cxnId="{839456A6-14C7-4CD2-AB75-07A87AA06823}">
      <dgm:prSet/>
      <dgm:spPr/>
      <dgm:t>
        <a:bodyPr/>
        <a:lstStyle/>
        <a:p>
          <a:endParaRPr lang="en-US" sz="900"/>
        </a:p>
      </dgm:t>
    </dgm:pt>
    <dgm:pt modelId="{03E6F246-264D-46FE-B583-E1E327767DFB}" type="sibTrans" cxnId="{839456A6-14C7-4CD2-AB75-07A87AA06823}">
      <dgm:prSet/>
      <dgm:spPr/>
      <dgm:t>
        <a:bodyPr/>
        <a:lstStyle/>
        <a:p>
          <a:endParaRPr lang="en-US" sz="900"/>
        </a:p>
      </dgm:t>
    </dgm:pt>
    <dgm:pt modelId="{0D12B766-68D6-4DF8-838E-1282C62E128A}" type="pres">
      <dgm:prSet presAssocID="{68E04EDB-6FD2-428F-B874-CDFCB2AEB740}" presName="Name0" presStyleCnt="0">
        <dgm:presLayoutVars>
          <dgm:chMax val="7"/>
          <dgm:chPref val="7"/>
          <dgm:dir/>
          <dgm:animLvl val="lvl"/>
        </dgm:presLayoutVars>
      </dgm:prSet>
      <dgm:spPr/>
    </dgm:pt>
    <dgm:pt modelId="{D2BD761D-0876-4E1A-BEE4-C13E3C08DC48}" type="pres">
      <dgm:prSet presAssocID="{22A9E13D-0F26-4152-A46F-176076648D58}" presName="Accent1" presStyleCnt="0"/>
      <dgm:spPr/>
    </dgm:pt>
    <dgm:pt modelId="{469AB422-FF24-43E4-874D-A51B2D3A5003}" type="pres">
      <dgm:prSet presAssocID="{22A9E13D-0F26-4152-A46F-176076648D58}" presName="Accent" presStyleLbl="node1" presStyleIdx="0" presStyleCnt="3"/>
      <dgm:spPr/>
    </dgm:pt>
    <dgm:pt modelId="{B0FAF477-31A6-4E94-BFE2-F6D41113378B}" type="pres">
      <dgm:prSet presAssocID="{22A9E13D-0F26-4152-A46F-176076648D58}" presName="Parent1" presStyleLbl="revTx" presStyleIdx="0" presStyleCnt="3" custScaleX="135380">
        <dgm:presLayoutVars>
          <dgm:chMax val="1"/>
          <dgm:chPref val="1"/>
          <dgm:bulletEnabled val="1"/>
        </dgm:presLayoutVars>
      </dgm:prSet>
      <dgm:spPr/>
    </dgm:pt>
    <dgm:pt modelId="{AD663FB0-7B77-4FE9-91F7-576EB11B3F7E}" type="pres">
      <dgm:prSet presAssocID="{F37841A9-0CB8-48E3-9FCA-1F91CD119D64}" presName="Accent2" presStyleCnt="0"/>
      <dgm:spPr/>
    </dgm:pt>
    <dgm:pt modelId="{BF360C61-B481-455D-B755-99E30273D0B3}" type="pres">
      <dgm:prSet presAssocID="{F37841A9-0CB8-48E3-9FCA-1F91CD119D64}" presName="Accent" presStyleLbl="node1" presStyleIdx="1" presStyleCnt="3"/>
      <dgm:spPr>
        <a:solidFill>
          <a:schemeClr val="accent6"/>
        </a:solidFill>
      </dgm:spPr>
    </dgm:pt>
    <dgm:pt modelId="{C2FE3628-870D-418E-9601-58F31DAC80C2}" type="pres">
      <dgm:prSet presAssocID="{F37841A9-0CB8-48E3-9FCA-1F91CD119D64}" presName="Parent2" presStyleLbl="revTx" presStyleIdx="1" presStyleCnt="3">
        <dgm:presLayoutVars>
          <dgm:chMax val="1"/>
          <dgm:chPref val="1"/>
          <dgm:bulletEnabled val="1"/>
        </dgm:presLayoutVars>
      </dgm:prSet>
      <dgm:spPr/>
    </dgm:pt>
    <dgm:pt modelId="{A4651707-2054-4910-B4B0-270D3343CA73}" type="pres">
      <dgm:prSet presAssocID="{233CD9B2-C996-4E67-9132-FF8746BEAC28}" presName="Accent3" presStyleCnt="0"/>
      <dgm:spPr/>
    </dgm:pt>
    <dgm:pt modelId="{D43D7E3E-E091-4034-8304-1C83B7997B7A}" type="pres">
      <dgm:prSet presAssocID="{233CD9B2-C996-4E67-9132-FF8746BEAC28}" presName="Accent" presStyleLbl="node1" presStyleIdx="2" presStyleCnt="3"/>
      <dgm:spPr>
        <a:solidFill>
          <a:schemeClr val="accent5"/>
        </a:solidFill>
      </dgm:spPr>
    </dgm:pt>
    <dgm:pt modelId="{329DF90C-311F-4786-A93F-EA7294FCB264}" type="pres">
      <dgm:prSet presAssocID="{233CD9B2-C996-4E67-9132-FF8746BEAC28}" presName="Parent3" presStyleLbl="revTx" presStyleIdx="2" presStyleCnt="3">
        <dgm:presLayoutVars>
          <dgm:chMax val="1"/>
          <dgm:chPref val="1"/>
          <dgm:bulletEnabled val="1"/>
        </dgm:presLayoutVars>
      </dgm:prSet>
      <dgm:spPr/>
    </dgm:pt>
  </dgm:ptLst>
  <dgm:cxnLst>
    <dgm:cxn modelId="{C734DD28-BE6D-4B66-B0D2-C5AC84C225FB}" srcId="{68E04EDB-6FD2-428F-B874-CDFCB2AEB740}" destId="{22A9E13D-0F26-4152-A46F-176076648D58}" srcOrd="0" destOrd="0" parTransId="{CEACA06E-A48A-4D50-BA55-ACD4FE91CD3F}" sibTransId="{B82B6A8D-B6D5-43F6-8B96-A1ACCFF8E29F}"/>
    <dgm:cxn modelId="{8D85C22C-8949-411E-BD00-CB2DE70F8DB6}" srcId="{68E04EDB-6FD2-428F-B874-CDFCB2AEB740}" destId="{F37841A9-0CB8-48E3-9FCA-1F91CD119D64}" srcOrd="1" destOrd="0" parTransId="{D8CFAA77-D780-4CBC-8464-DA38A073B113}" sibTransId="{6217C90F-212B-4724-9103-9F4E2C975D32}"/>
    <dgm:cxn modelId="{FD33983D-B043-49E1-B66A-8121D91FA00B}" type="presOf" srcId="{68E04EDB-6FD2-428F-B874-CDFCB2AEB740}" destId="{0D12B766-68D6-4DF8-838E-1282C62E128A}" srcOrd="0" destOrd="0" presId="urn:microsoft.com/office/officeart/2009/layout/CircleArrowProcess"/>
    <dgm:cxn modelId="{21862758-31E0-423D-8A52-51A97B7A2ED1}" type="presOf" srcId="{22A9E13D-0F26-4152-A46F-176076648D58}" destId="{B0FAF477-31A6-4E94-BFE2-F6D41113378B}" srcOrd="0" destOrd="0" presId="urn:microsoft.com/office/officeart/2009/layout/CircleArrowProcess"/>
    <dgm:cxn modelId="{565B5B8B-E3B1-486A-B902-AC8E30621CCA}" type="presOf" srcId="{233CD9B2-C996-4E67-9132-FF8746BEAC28}" destId="{329DF90C-311F-4786-A93F-EA7294FCB264}" srcOrd="0" destOrd="0" presId="urn:microsoft.com/office/officeart/2009/layout/CircleArrowProcess"/>
    <dgm:cxn modelId="{272908A4-62DB-4E9F-91DD-B74B51BD1C8E}" type="presOf" srcId="{F37841A9-0CB8-48E3-9FCA-1F91CD119D64}" destId="{C2FE3628-870D-418E-9601-58F31DAC80C2}" srcOrd="0" destOrd="0" presId="urn:microsoft.com/office/officeart/2009/layout/CircleArrowProcess"/>
    <dgm:cxn modelId="{839456A6-14C7-4CD2-AB75-07A87AA06823}" srcId="{68E04EDB-6FD2-428F-B874-CDFCB2AEB740}" destId="{233CD9B2-C996-4E67-9132-FF8746BEAC28}" srcOrd="2" destOrd="0" parTransId="{28F85CB4-4625-4FED-934F-6F1C4E6327D3}" sibTransId="{03E6F246-264D-46FE-B583-E1E327767DFB}"/>
    <dgm:cxn modelId="{594EDA04-0D0C-4242-A0C6-13C4FB7F66BC}" type="presParOf" srcId="{0D12B766-68D6-4DF8-838E-1282C62E128A}" destId="{D2BD761D-0876-4E1A-BEE4-C13E3C08DC48}" srcOrd="0" destOrd="0" presId="urn:microsoft.com/office/officeart/2009/layout/CircleArrowProcess"/>
    <dgm:cxn modelId="{BBB0FBA3-2C98-4277-9059-EB278DBA6D9D}" type="presParOf" srcId="{D2BD761D-0876-4E1A-BEE4-C13E3C08DC48}" destId="{469AB422-FF24-43E4-874D-A51B2D3A5003}" srcOrd="0" destOrd="0" presId="urn:microsoft.com/office/officeart/2009/layout/CircleArrowProcess"/>
    <dgm:cxn modelId="{24B7C389-11FC-432A-9355-45CE406C7A4D}" type="presParOf" srcId="{0D12B766-68D6-4DF8-838E-1282C62E128A}" destId="{B0FAF477-31A6-4E94-BFE2-F6D41113378B}" srcOrd="1" destOrd="0" presId="urn:microsoft.com/office/officeart/2009/layout/CircleArrowProcess"/>
    <dgm:cxn modelId="{9100DF16-7B0E-4E6D-B37A-FF9AD47C31DD}" type="presParOf" srcId="{0D12B766-68D6-4DF8-838E-1282C62E128A}" destId="{AD663FB0-7B77-4FE9-91F7-576EB11B3F7E}" srcOrd="2" destOrd="0" presId="urn:microsoft.com/office/officeart/2009/layout/CircleArrowProcess"/>
    <dgm:cxn modelId="{352879C3-8A05-4C7F-954E-67F11DA7F1B0}" type="presParOf" srcId="{AD663FB0-7B77-4FE9-91F7-576EB11B3F7E}" destId="{BF360C61-B481-455D-B755-99E30273D0B3}" srcOrd="0" destOrd="0" presId="urn:microsoft.com/office/officeart/2009/layout/CircleArrowProcess"/>
    <dgm:cxn modelId="{3C8A0813-7F4A-4EDE-BF93-1E15ADA9B9DE}" type="presParOf" srcId="{0D12B766-68D6-4DF8-838E-1282C62E128A}" destId="{C2FE3628-870D-418E-9601-58F31DAC80C2}" srcOrd="3" destOrd="0" presId="urn:microsoft.com/office/officeart/2009/layout/CircleArrowProcess"/>
    <dgm:cxn modelId="{B645729E-6D02-4630-B2F4-63DD45E4816A}" type="presParOf" srcId="{0D12B766-68D6-4DF8-838E-1282C62E128A}" destId="{A4651707-2054-4910-B4B0-270D3343CA73}" srcOrd="4" destOrd="0" presId="urn:microsoft.com/office/officeart/2009/layout/CircleArrowProcess"/>
    <dgm:cxn modelId="{06FB2941-2A28-4767-8B28-C2D0216AF850}" type="presParOf" srcId="{A4651707-2054-4910-B4B0-270D3343CA73}" destId="{D43D7E3E-E091-4034-8304-1C83B7997B7A}" srcOrd="0" destOrd="0" presId="urn:microsoft.com/office/officeart/2009/layout/CircleArrowProcess"/>
    <dgm:cxn modelId="{C27B349E-7C65-419A-B294-C3764A3E49CF}" type="presParOf" srcId="{0D12B766-68D6-4DF8-838E-1282C62E128A}" destId="{329DF90C-311F-4786-A93F-EA7294FCB264}"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AB422-FF24-43E4-874D-A51B2D3A5003}">
      <dsp:nvSpPr>
        <dsp:cNvPr id="0" name=""/>
        <dsp:cNvSpPr/>
      </dsp:nvSpPr>
      <dsp:spPr>
        <a:xfrm>
          <a:off x="909081" y="0"/>
          <a:ext cx="1135698" cy="1135871"/>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AF477-31A6-4E94-BFE2-F6D41113378B}">
      <dsp:nvSpPr>
        <dsp:cNvPr id="0" name=""/>
        <dsp:cNvSpPr/>
      </dsp:nvSpPr>
      <dsp:spPr>
        <a:xfrm>
          <a:off x="1048469" y="410084"/>
          <a:ext cx="854364" cy="315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Enrollment</a:t>
          </a:r>
        </a:p>
      </dsp:txBody>
      <dsp:txXfrm>
        <a:off x="1048469" y="410084"/>
        <a:ext cx="854364" cy="315467"/>
      </dsp:txXfrm>
    </dsp:sp>
    <dsp:sp modelId="{BF360C61-B481-455D-B755-99E30273D0B3}">
      <dsp:nvSpPr>
        <dsp:cNvPr id="0" name=""/>
        <dsp:cNvSpPr/>
      </dsp:nvSpPr>
      <dsp:spPr>
        <a:xfrm>
          <a:off x="593645" y="652642"/>
          <a:ext cx="1135698" cy="1135871"/>
        </a:xfrm>
        <a:prstGeom prst="leftCircularArrow">
          <a:avLst>
            <a:gd name="adj1" fmla="val 10980"/>
            <a:gd name="adj2" fmla="val 1142322"/>
            <a:gd name="adj3" fmla="val 6300000"/>
            <a:gd name="adj4" fmla="val 18900000"/>
            <a:gd name="adj5" fmla="val 12500"/>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FE3628-870D-418E-9601-58F31DAC80C2}">
      <dsp:nvSpPr>
        <dsp:cNvPr id="0" name=""/>
        <dsp:cNvSpPr/>
      </dsp:nvSpPr>
      <dsp:spPr>
        <a:xfrm>
          <a:off x="845951" y="1066501"/>
          <a:ext cx="631085" cy="315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Drop Out</a:t>
          </a:r>
        </a:p>
      </dsp:txBody>
      <dsp:txXfrm>
        <a:off x="845951" y="1066501"/>
        <a:ext cx="631085" cy="315467"/>
      </dsp:txXfrm>
    </dsp:sp>
    <dsp:sp modelId="{D43D7E3E-E091-4034-8304-1C83B7997B7A}">
      <dsp:nvSpPr>
        <dsp:cNvPr id="0" name=""/>
        <dsp:cNvSpPr/>
      </dsp:nvSpPr>
      <dsp:spPr>
        <a:xfrm>
          <a:off x="989913" y="1383384"/>
          <a:ext cx="975741" cy="976132"/>
        </a:xfrm>
        <a:prstGeom prst="blockArc">
          <a:avLst>
            <a:gd name="adj1" fmla="val 13500000"/>
            <a:gd name="adj2" fmla="val 10800000"/>
            <a:gd name="adj3" fmla="val 12740"/>
          </a:avLst>
        </a:prstGeom>
        <a:solidFill>
          <a:schemeClr val="accent5"/>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29DF90C-311F-4786-A93F-EA7294FCB264}">
      <dsp:nvSpPr>
        <dsp:cNvPr id="0" name=""/>
        <dsp:cNvSpPr/>
      </dsp:nvSpPr>
      <dsp:spPr>
        <a:xfrm>
          <a:off x="1161601" y="1723863"/>
          <a:ext cx="631085" cy="315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Default</a:t>
          </a:r>
        </a:p>
      </dsp:txBody>
      <dsp:txXfrm>
        <a:off x="1161601" y="1723863"/>
        <a:ext cx="631085" cy="315467"/>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0.03053</cdr:x>
      <cdr:y>0.33872</cdr:y>
    </cdr:from>
    <cdr:to>
      <cdr:x>0.28382</cdr:x>
      <cdr:y>0.41497</cdr:y>
    </cdr:to>
    <cdr:sp macro="" textlink="">
      <cdr:nvSpPr>
        <cdr:cNvPr id="2" name="TextBox 1">
          <a:extLst xmlns:a="http://schemas.openxmlformats.org/drawingml/2006/main">
            <a:ext uri="{FF2B5EF4-FFF2-40B4-BE49-F238E27FC236}">
              <a16:creationId xmlns:a16="http://schemas.microsoft.com/office/drawing/2014/main" id="{58A83A1B-9168-4506-98A8-EB8B3DF9536E}"/>
            </a:ext>
          </a:extLst>
        </cdr:cNvPr>
        <cdr:cNvSpPr txBox="1"/>
      </cdr:nvSpPr>
      <cdr:spPr>
        <a:xfrm xmlns:a="http://schemas.openxmlformats.org/drawingml/2006/main">
          <a:off x="80996" y="546927"/>
          <a:ext cx="671945" cy="123111"/>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spcBef>
              <a:spcPts val="500"/>
            </a:spcBef>
          </a:pPr>
          <a:r>
            <a:rPr lang="en-US" sz="800" dirty="0"/>
            <a:t>&lt;$30,000</a:t>
          </a:r>
          <a:endParaRPr lang="en-US" sz="800" baseline="30000" dirty="0"/>
        </a:p>
      </cdr:txBody>
    </cdr:sp>
  </cdr:relSizeAnchor>
  <cdr:relSizeAnchor xmlns:cdr="http://schemas.openxmlformats.org/drawingml/2006/chartDrawing">
    <cdr:from>
      <cdr:x>0.03053</cdr:x>
      <cdr:y>0.55381</cdr:y>
    </cdr:from>
    <cdr:to>
      <cdr:x>0.28382</cdr:x>
      <cdr:y>0.63006</cdr:y>
    </cdr:to>
    <cdr:sp macro="" textlink="">
      <cdr:nvSpPr>
        <cdr:cNvPr id="3" name="TextBox 2">
          <a:extLst xmlns:a="http://schemas.openxmlformats.org/drawingml/2006/main">
            <a:ext uri="{FF2B5EF4-FFF2-40B4-BE49-F238E27FC236}">
              <a16:creationId xmlns:a16="http://schemas.microsoft.com/office/drawing/2014/main" id="{5B8C2ACD-D228-4D64-8753-1D56E6AE74B6}"/>
            </a:ext>
          </a:extLst>
        </cdr:cNvPr>
        <cdr:cNvSpPr txBox="1"/>
      </cdr:nvSpPr>
      <cdr:spPr>
        <a:xfrm xmlns:a="http://schemas.openxmlformats.org/drawingml/2006/main">
          <a:off x="80996" y="894226"/>
          <a:ext cx="671945" cy="123111"/>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spcBef>
              <a:spcPts val="500"/>
            </a:spcBef>
          </a:pPr>
          <a:r>
            <a:rPr lang="en-US" sz="800" dirty="0"/>
            <a:t>All students</a:t>
          </a:r>
          <a:endParaRPr lang="en-US" sz="800" baseline="30000" dirty="0"/>
        </a:p>
      </cdr:txBody>
    </cdr:sp>
  </cdr:relSizeAnchor>
  <cdr:relSizeAnchor xmlns:cdr="http://schemas.openxmlformats.org/drawingml/2006/chartDrawing">
    <cdr:from>
      <cdr:x>0.03053</cdr:x>
      <cdr:y>0.76287</cdr:y>
    </cdr:from>
    <cdr:to>
      <cdr:x>0.28382</cdr:x>
      <cdr:y>0.83911</cdr:y>
    </cdr:to>
    <cdr:sp macro="" textlink="">
      <cdr:nvSpPr>
        <cdr:cNvPr id="4" name="TextBox 3">
          <a:extLst xmlns:a="http://schemas.openxmlformats.org/drawingml/2006/main">
            <a:ext uri="{FF2B5EF4-FFF2-40B4-BE49-F238E27FC236}">
              <a16:creationId xmlns:a16="http://schemas.microsoft.com/office/drawing/2014/main" id="{EAB76508-B1F2-4671-979E-ADEF50C7227B}"/>
            </a:ext>
          </a:extLst>
        </cdr:cNvPr>
        <cdr:cNvSpPr txBox="1"/>
      </cdr:nvSpPr>
      <cdr:spPr>
        <a:xfrm xmlns:a="http://schemas.openxmlformats.org/drawingml/2006/main">
          <a:off x="80996" y="1231781"/>
          <a:ext cx="671945" cy="123111"/>
        </a:xfrm>
        <a:prstGeom xmlns:a="http://schemas.openxmlformats.org/drawingml/2006/main" prst="rect">
          <a:avLst/>
        </a:prstGeom>
        <a:noFill xmlns:a="http://schemas.openxmlformats.org/drawingml/2006/main"/>
      </cdr:spPr>
      <cdr:txBody>
        <a:bodyPr xmlns:a="http://schemas.openxmlformats.org/drawingml/2006/main" vertOverflow="clip" wrap="square" lIns="0" tIns="0" rIns="0" bIns="0" rtlCol="0">
          <a:spAutoFit/>
        </a:bodyPr>
        <a:lstStyle xmlns:a="http://schemas.openxmlformats.org/drawingml/2006/main"/>
        <a:p xmlns:a="http://schemas.openxmlformats.org/drawingml/2006/main">
          <a:pPr>
            <a:spcBef>
              <a:spcPts val="500"/>
            </a:spcBef>
          </a:pPr>
          <a:r>
            <a:rPr lang="en-US" sz="800" dirty="0"/>
            <a:t>&gt;$75,000</a:t>
          </a:r>
        </a:p>
      </cdr:txBody>
    </cdr:sp>
  </cdr:relSizeAnchor>
</c:userShapes>
</file>

<file path=ppt/drawings/drawing2.xml><?xml version="1.0" encoding="utf-8"?>
<c:userShapes xmlns:c="http://schemas.openxmlformats.org/drawingml/2006/chart">
  <cdr:relSizeAnchor xmlns:cdr="http://schemas.openxmlformats.org/drawingml/2006/chartDrawing">
    <cdr:from>
      <cdr:x>0.24403</cdr:x>
      <cdr:y>0.35123</cdr:y>
    </cdr:from>
    <cdr:to>
      <cdr:x>0.8033</cdr:x>
      <cdr:y>0.66548</cdr:y>
    </cdr:to>
    <cdr:sp macro="" textlink="">
      <cdr:nvSpPr>
        <cdr:cNvPr id="2" name="TextBox 18"/>
        <cdr:cNvSpPr txBox="1"/>
      </cdr:nvSpPr>
      <cdr:spPr bwMode="gray">
        <a:xfrm xmlns:a="http://schemas.openxmlformats.org/drawingml/2006/main">
          <a:off x="295063" y="429989"/>
          <a:ext cx="676225" cy="384717"/>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xmlns:a="http://schemas.openxmlformats.org/drawingml/2006/main">
          <a:r>
            <a:rPr lang="en-US" sz="2500" dirty="0">
              <a:solidFill>
                <a:schemeClr val="accent6"/>
              </a:solidFill>
              <a:latin typeface="+mj-lt"/>
            </a:rPr>
            <a:t>88%</a:t>
          </a:r>
        </a:p>
      </cdr:txBody>
    </cdr:sp>
  </cdr:relSizeAnchor>
</c:userShapes>
</file>

<file path=ppt/drawings/drawing3.xml><?xml version="1.0" encoding="utf-8"?>
<c:userShapes xmlns:c="http://schemas.openxmlformats.org/drawingml/2006/chart">
  <cdr:relSizeAnchor xmlns:cdr="http://schemas.openxmlformats.org/drawingml/2006/chartDrawing">
    <cdr:from>
      <cdr:x>0.26016</cdr:x>
      <cdr:y>0.38719</cdr:y>
    </cdr:from>
    <cdr:to>
      <cdr:x>0.81678</cdr:x>
      <cdr:y>0.62115</cdr:y>
    </cdr:to>
    <cdr:sp macro="" textlink="">
      <cdr:nvSpPr>
        <cdr:cNvPr id="2" name="TextBox 21"/>
        <cdr:cNvSpPr txBox="1"/>
      </cdr:nvSpPr>
      <cdr:spPr bwMode="gray">
        <a:xfrm xmlns:a="http://schemas.openxmlformats.org/drawingml/2006/main">
          <a:off x="314564" y="636696"/>
          <a:ext cx="673023" cy="384721"/>
        </a:xfrm>
        <a:prstGeom xmlns:a="http://schemas.openxmlformats.org/drawingml/2006/main" prst="rect">
          <a:avLst/>
        </a:prstGeom>
        <a:noFill xmlns:a="http://schemas.openxmlformats.org/drawingml/2006/main"/>
      </cdr:spPr>
      <cdr:txBody>
        <a:bodyPr xmlns:a="http://schemas.openxmlformats.org/drawingml/2006/main" wrap="square" lIns="0" tIns="0" rIns="0" bIns="0" rtlCol="0">
          <a:spAutoFit/>
        </a:bodyPr>
        <a:lstStyle xmlns:a="http://schemas.openxmlformats.org/drawingml/2006/main">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xmlns:a="http://schemas.openxmlformats.org/drawingml/2006/main">
          <a:r>
            <a:rPr lang="en-US" sz="2500" dirty="0">
              <a:solidFill>
                <a:schemeClr val="accent6"/>
              </a:solidFill>
              <a:latin typeface="+mj-lt"/>
            </a:rPr>
            <a:t>95%</a:t>
          </a:r>
        </a:p>
      </cdr:txBody>
    </cdr:sp>
  </cdr:relSizeAnchor>
</c:userShapes>
</file>

<file path=ppt/drawings/drawing4.xml><?xml version="1.0" encoding="utf-8"?>
<c:userShapes xmlns:c="http://schemas.openxmlformats.org/drawingml/2006/chart">
  <cdr:relSizeAnchor xmlns:cdr="http://schemas.openxmlformats.org/drawingml/2006/chartDrawing">
    <cdr:from>
      <cdr:x>0.73626</cdr:x>
      <cdr:y>0.33815</cdr:y>
    </cdr:from>
    <cdr:to>
      <cdr:x>0.94146</cdr:x>
      <cdr:y>0.49159</cdr:y>
    </cdr:to>
    <cdr:sp macro="" textlink="">
      <cdr:nvSpPr>
        <cdr:cNvPr id="3" name="Line Callout 1 2"/>
        <cdr:cNvSpPr/>
      </cdr:nvSpPr>
      <cdr:spPr bwMode="gray">
        <a:xfrm xmlns:a="http://schemas.openxmlformats.org/drawingml/2006/main">
          <a:off x="4108723" y="1017399"/>
          <a:ext cx="1145164" cy="461665"/>
        </a:xfrm>
        <a:prstGeom xmlns:a="http://schemas.openxmlformats.org/drawingml/2006/main" prst="borderCallout1">
          <a:avLst>
            <a:gd name="adj1" fmla="val 100573"/>
            <a:gd name="adj2" fmla="val 91622"/>
            <a:gd name="adj3" fmla="val 146519"/>
            <a:gd name="adj4" fmla="val 91586"/>
          </a:avLst>
        </a:prstGeom>
        <a:solidFill xmlns:a="http://schemas.openxmlformats.org/drawingml/2006/main">
          <a:schemeClr val="accent5"/>
        </a:solidFill>
        <a:ln xmlns:a="http://schemas.openxmlformats.org/drawingml/2006/main" w="12700" cap="flat" cmpd="sng" algn="ctr">
          <a:solidFill>
            <a:schemeClr val="accent5"/>
          </a:solidFill>
          <a:prstDash val="solid"/>
          <a:miter lim="800000"/>
          <a:headEnd type="none" w="med" len="med"/>
          <a:tailEnd type="oval" w="sm" len="sm"/>
        </a:ln>
        <a:effectLst xmlns:a="http://schemas.openxmlformats.org/drawingml/2006/main"/>
      </cdr:spPr>
      <cdr:txBody>
        <a:bodyPr xmlns:a="http://schemas.openxmlformats.org/drawingml/2006/main" vert="horz" wrap="square" lIns="91440" tIns="45720" rIns="91440" bIns="45720" numCol="1" rtlCol="0" anchor="t" anchorCtr="0" compatLnSpc="1">
          <a:prstTxWarp prst="textNoShape">
            <a:avLst/>
          </a:prstTxWarp>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spcBef>
              <a:spcPts val="300"/>
            </a:spcBef>
          </a:pPr>
          <a:r>
            <a:rPr lang="en-US" sz="800" dirty="0">
              <a:solidFill>
                <a:schemeClr val="bg1"/>
              </a:solidFill>
            </a:rPr>
            <a:t>Exclusively face-to-face enrollment falls at all levels.</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532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685800" y="5343560"/>
            <a:ext cx="5486400" cy="3108960"/>
          </a:xfrm>
          <a:prstGeom prst="rect">
            <a:avLst/>
          </a:prstGeom>
        </p:spPr>
        <p:txBody>
          <a:bodyPr vert="horz" lIns="91440" tIns="45720" rIns="91440" bIns="45720" rtlCol="0">
            <a:normAutofit/>
          </a:bodyPr>
          <a:lstStyle/>
          <a:p>
            <a:pPr lvl="0"/>
            <a:r>
              <a:rPr lang="en-US" dirty="0"/>
              <a:t>Click to add speech text.</a:t>
            </a:r>
          </a:p>
        </p:txBody>
      </p:sp>
      <p:sp>
        <p:nvSpPr>
          <p:cNvPr id="8" name="Slide Image Placeholder 7"/>
          <p:cNvSpPr>
            <a:spLocks noGrp="1" noRot="1" noChangeAspect="1"/>
          </p:cNvSpPr>
          <p:nvPr>
            <p:ph type="sldImg" idx="2"/>
          </p:nvPr>
        </p:nvSpPr>
        <p:spPr>
          <a:xfrm>
            <a:off x="223455" y="239186"/>
            <a:ext cx="6400800" cy="48006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144894227"/>
      </p:ext>
    </p:extLst>
  </p:cSld>
  <p:clrMap bg1="lt1" tx1="dk1" bg2="lt2" tx2="dk2" accent1="accent1" accent2="accent2" accent3="accent3" accent4="accent4" accent5="accent5" accent6="accent6" hlink="hlink" folHlink="folHlink"/>
  <p:notesStyle>
    <a:lvl1pPr marL="0" algn="l" defTabSz="914400" rtl="0" eaLnBrk="1" latinLnBrk="0" hangingPunct="1">
      <a:defRPr sz="1000" kern="1200">
        <a:solidFill>
          <a:schemeClr val="tx1"/>
        </a:solidFill>
        <a:latin typeface="Verdana" panose="020B0604030504040204" pitchFamily="34" charset="0"/>
        <a:ea typeface="+mn-ea"/>
        <a:cs typeface="+mn-cs"/>
      </a:defRPr>
    </a:lvl1pPr>
    <a:lvl2pPr marL="457200" algn="l" defTabSz="914400" rtl="0" eaLnBrk="1" latinLnBrk="0" hangingPunct="1">
      <a:defRPr sz="900" kern="1200">
        <a:solidFill>
          <a:schemeClr val="tx1"/>
        </a:solidFill>
        <a:latin typeface="+mn-lt"/>
        <a:ea typeface="+mn-ea"/>
        <a:cs typeface="+mn-cs"/>
      </a:defRPr>
    </a:lvl2pPr>
    <a:lvl3pPr marL="914400" algn="l" defTabSz="914400" rtl="0" eaLnBrk="1" latinLnBrk="0" hangingPunct="1">
      <a:defRPr sz="900" kern="1200">
        <a:solidFill>
          <a:schemeClr val="tx1"/>
        </a:solidFill>
        <a:latin typeface="+mn-lt"/>
        <a:ea typeface="+mn-ea"/>
        <a:cs typeface="+mn-cs"/>
      </a:defRPr>
    </a:lvl3pPr>
    <a:lvl4pPr marL="1371600" algn="l" defTabSz="914400" rtl="0" eaLnBrk="1" latinLnBrk="0" hangingPunct="1">
      <a:defRPr sz="900" kern="1200">
        <a:solidFill>
          <a:schemeClr val="tx1"/>
        </a:solidFill>
        <a:latin typeface="+mn-lt"/>
        <a:ea typeface="+mn-ea"/>
        <a:cs typeface="+mn-cs"/>
      </a:defRPr>
    </a:lvl4pPr>
    <a:lvl5pPr marL="1828800" algn="l" defTabSz="914400" rtl="0" eaLnBrk="1" latinLnBrk="0" hangingPunct="1">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nsidehighered.com/quicktakes/2016/09/29/student-loan-cohort-default-rate-drop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3919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19</a:t>
            </a:fld>
            <a:endParaRPr lang="en-US" dirty="0"/>
          </a:p>
        </p:txBody>
      </p:sp>
    </p:spTree>
    <p:extLst>
      <p:ext uri="{BB962C8B-B14F-4D97-AF65-F5344CB8AC3E}">
        <p14:creationId xmlns:p14="http://schemas.microsoft.com/office/powerpoint/2010/main" val="263713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8125" y="242888"/>
            <a:ext cx="6464300" cy="4848225"/>
          </a:xfrm>
        </p:spPr>
      </p:sp>
      <p:sp>
        <p:nvSpPr>
          <p:cNvPr id="3" name="Notes Placeholder 2"/>
          <p:cNvSpPr>
            <a:spLocks noGrp="1"/>
          </p:cNvSpPr>
          <p:nvPr>
            <p:ph type="body" idx="1"/>
          </p:nvPr>
        </p:nvSpPr>
        <p:spPr/>
        <p:txBody>
          <a:bodyPr/>
          <a:lstStyle/>
          <a:p>
            <a:pPr defTabSz="914372">
              <a:defRPr/>
            </a:pPr>
            <a:r>
              <a:rPr lang="en-US" dirty="0"/>
              <a:t>For for-profit bootcamp sector, we estimate that tuition revenue from qualifying US schools will be </a:t>
            </a:r>
            <a:r>
              <a:rPr lang="en-US" b="1" dirty="0"/>
              <a:t>$199M</a:t>
            </a:r>
            <a:r>
              <a:rPr lang="en-US" dirty="0"/>
              <a:t> in 2016, excluding scholarships. For-profit bootcamp enrollments have grown 170% to 18k in 2016 </a:t>
            </a:r>
          </a:p>
          <a:p>
            <a:endParaRPr lang="en-US" dirty="0"/>
          </a:p>
          <a:p>
            <a:br>
              <a:rPr lang="en-US" dirty="0"/>
            </a:br>
            <a:endParaRPr lang="en-US" dirty="0"/>
          </a:p>
        </p:txBody>
      </p:sp>
    </p:spTree>
    <p:extLst>
      <p:ext uri="{BB962C8B-B14F-4D97-AF65-F5344CB8AC3E}">
        <p14:creationId xmlns:p14="http://schemas.microsoft.com/office/powerpoint/2010/main" val="4853948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88980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7443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650" y="244475"/>
            <a:ext cx="6505575" cy="487997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418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49</a:t>
            </a:fld>
            <a:endParaRPr lang="en-US" dirty="0"/>
          </a:p>
        </p:txBody>
      </p:sp>
    </p:spTree>
    <p:extLst>
      <p:ext uri="{BB962C8B-B14F-4D97-AF65-F5344CB8AC3E}">
        <p14:creationId xmlns:p14="http://schemas.microsoft.com/office/powerpoint/2010/main" val="13344784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r>
              <a:rPr lang="en-US" dirty="0"/>
              <a:t>Focus on outcomes, not adjectives</a:t>
            </a:r>
            <a:r>
              <a:rPr lang="en-US" baseline="0" dirty="0"/>
              <a:t> </a:t>
            </a:r>
            <a:endParaRPr lang="en-US" dirty="0"/>
          </a:p>
        </p:txBody>
      </p:sp>
    </p:spTree>
    <p:extLst>
      <p:ext uri="{BB962C8B-B14F-4D97-AF65-F5344CB8AC3E}">
        <p14:creationId xmlns:p14="http://schemas.microsoft.com/office/powerpoint/2010/main" val="1658921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normAutofit fontScale="77500" lnSpcReduction="20000"/>
          </a:bodyPr>
          <a:lstStyle/>
          <a:p>
            <a:r>
              <a:rPr lang="en-US" sz="900" dirty="0"/>
              <a:t>The University of </a:t>
            </a:r>
            <a:r>
              <a:rPr lang="en-US" sz="900" dirty="0" err="1"/>
              <a:t>Wisconson</a:t>
            </a:r>
            <a:r>
              <a:rPr lang="en-US" sz="900" dirty="0"/>
              <a:t> – Eau Claire developed a detailed departmental performance dashboard called the “Strategic Accountability Matrix” several years ago, as part of an effort to build greater awareness among unit leaders about (1) how their performance on a variety of metrics contributes to the institution’s overall success, and (2) how each individual department is doing on each metric against other departments and against their own expectations.</a:t>
            </a:r>
          </a:p>
          <a:p>
            <a:endParaRPr lang="en-US" sz="900" dirty="0"/>
          </a:p>
          <a:p>
            <a:r>
              <a:rPr lang="en-US" sz="900" dirty="0"/>
              <a:t>The matrix includes about a dozen student success metrics, from retention and graduation rates to the share of students involved in experiential learning or internships. I’ve used the example of “student credit hours lost to drop/fail/withdraws” here. Each department is given a score based on the ratio of their actual performance to their expected performance (which is set by the provost’s office, dean, and department chair), and that score contributes to an overall score that determines their share of a pool of bonus funds from the provost’s office.</a:t>
            </a:r>
          </a:p>
          <a:p>
            <a:endParaRPr lang="en-US" sz="900" dirty="0"/>
          </a:p>
          <a:p>
            <a:r>
              <a:rPr lang="en-US" sz="900" dirty="0"/>
              <a:t>The overall amount of money up for grabs is relatively small (they have 40 departments, so we’re talking about $10,000 each on average), but after years of budget cuts, even a small amount of discretionary spending money was enticing to department heads—enough to replace the copiers, bring on a part-time assistant, and so on.</a:t>
            </a:r>
          </a:p>
          <a:p>
            <a:endParaRPr lang="en-US" sz="900" dirty="0"/>
          </a:p>
          <a:p>
            <a:r>
              <a:rPr lang="en-US" sz="900" dirty="0"/>
              <a:t>The key to getting this system up and running was to have ready answers to the common counterarguments that deans and department chairs tend to emphasize when faced with a new assessment scheme like this—particularly when there is money tied to it. First, that every department is unique and can’t be meaningfully compared against others. To be sure, departments can have very different student profiles and different missions, so the provost allows scores to be weighted differently if it’s agreed upon by both the unit and central administration. This is the exception, rather than the rule, however.</a:t>
            </a:r>
          </a:p>
          <a:p>
            <a:endParaRPr lang="en-US" sz="900" dirty="0"/>
          </a:p>
          <a:p>
            <a:r>
              <a:rPr lang="en-US" sz="900" dirty="0"/>
              <a:t>Second, the administration spent the first year just providing the data without real money attached, and calibrating the overall scores with and adjustment to account for faculty FTEs (which normally determine funds and compensate for large performance gains in very small departments).</a:t>
            </a:r>
          </a:p>
          <a:p>
            <a:endParaRPr lang="en-US" sz="900" dirty="0"/>
          </a:p>
          <a:p>
            <a:r>
              <a:rPr lang="en-US" sz="900" dirty="0"/>
              <a:t>And third, it’s common to worry about perverse incentives in any new incentive system. To prevent units from fighting over student credit hours or undercutting each other in other ways, the matrix encourages units to help one another by rewarding departments extra when the overall institutional performance exceeds the expected goal. This guards against both free-riding and hoarding resources or best practices.</a:t>
            </a:r>
          </a:p>
          <a:p>
            <a:endParaRPr lang="en-US" sz="900" dirty="0"/>
          </a:p>
          <a:p>
            <a:endParaRPr lang="en-US" sz="900" dirty="0"/>
          </a:p>
        </p:txBody>
      </p:sp>
    </p:spTree>
    <p:extLst>
      <p:ext uri="{BB962C8B-B14F-4D97-AF65-F5344CB8AC3E}">
        <p14:creationId xmlns:p14="http://schemas.microsoft.com/office/powerpoint/2010/main" val="1553064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r>
              <a:rPr lang="en-US" dirty="0"/>
              <a:t>Inside higher ed article on federal</a:t>
            </a:r>
            <a:r>
              <a:rPr lang="en-US" baseline="0" dirty="0"/>
              <a:t> loan default rates: https://www.insidehighered.com/quicktakes/2017/09/28/federal-loan-default-rates-rise </a:t>
            </a:r>
          </a:p>
          <a:p>
            <a:endParaRPr lang="en-US" baseline="0" dirty="0"/>
          </a:p>
          <a:p>
            <a:r>
              <a:rPr lang="en-US" b="1" baseline="0" dirty="0"/>
              <a:t>Key take away</a:t>
            </a:r>
            <a:r>
              <a:rPr lang="en-US" baseline="0" dirty="0"/>
              <a:t>: default rates have generally been on the decline for the last 4 years or so, most recent data showed a 0.2% increase (so, generally in line with previous years and definitely not getting much worse)</a:t>
            </a:r>
          </a:p>
          <a:p>
            <a:endParaRPr lang="en-US" baseline="0" dirty="0"/>
          </a:p>
          <a:p>
            <a:r>
              <a:rPr lang="en-US" sz="1000" b="0" i="0" kern="1200" baseline="0" dirty="0">
                <a:solidFill>
                  <a:schemeClr val="tx1"/>
                </a:solidFill>
                <a:effectLst/>
                <a:latin typeface="Verdana" panose="020B0604030504040204" pitchFamily="34" charset="0"/>
                <a:ea typeface="+mn-ea"/>
                <a:cs typeface="+mn-cs"/>
              </a:rPr>
              <a:t>“</a:t>
            </a:r>
            <a:r>
              <a:rPr lang="en-US" sz="1000" b="0" i="0" kern="1200" dirty="0">
                <a:solidFill>
                  <a:schemeClr val="tx1"/>
                </a:solidFill>
                <a:effectLst/>
                <a:latin typeface="Verdana" panose="020B0604030504040204" pitchFamily="34" charset="0"/>
                <a:ea typeface="+mn-ea"/>
                <a:cs typeface="+mn-cs"/>
              </a:rPr>
              <a:t>The federal rate is based on borrowers who have been in repayment for three years. Of the group of roughly five million borrowers who entered repayment in 2014, 11.5 percent defaulted on their loans. That was a slight increase from the rate of 11.3 percent for </a:t>
            </a:r>
            <a:r>
              <a:rPr lang="en-US" sz="1000" b="0" i="0" u="none" strike="noStrike" kern="1200" dirty="0">
                <a:solidFill>
                  <a:schemeClr val="tx1"/>
                </a:solidFill>
                <a:effectLst/>
                <a:latin typeface="Verdana" panose="020B0604030504040204" pitchFamily="34" charset="0"/>
                <a:ea typeface="+mn-ea"/>
                <a:cs typeface="+mn-cs"/>
                <a:hlinkClick r:id="rId3"/>
              </a:rPr>
              <a:t>last year's cohort</a:t>
            </a:r>
            <a:r>
              <a:rPr lang="en-US" sz="1000" b="0" i="0" kern="1200" dirty="0">
                <a:solidFill>
                  <a:schemeClr val="tx1"/>
                </a:solidFill>
                <a:effectLst/>
                <a:latin typeface="Verdana" panose="020B0604030504040204" pitchFamily="34" charset="0"/>
                <a:ea typeface="+mn-ea"/>
                <a:cs typeface="+mn-cs"/>
              </a:rPr>
              <a:t>. The rate began falling four years ago after hitting a peak of 14.7 percent.”</a:t>
            </a:r>
          </a:p>
          <a:p>
            <a:endParaRPr lang="en-US" sz="1000" b="0" i="0" kern="1200" dirty="0">
              <a:solidFill>
                <a:schemeClr val="tx1"/>
              </a:solidFill>
              <a:effectLst/>
              <a:latin typeface="Verdana" panose="020B0604030504040204" pitchFamily="34" charset="0"/>
              <a:ea typeface="+mn-ea"/>
              <a:cs typeface="+mn-cs"/>
            </a:endParaRPr>
          </a:p>
          <a:p>
            <a:endParaRPr lang="en-US" sz="1000" b="0" i="0" kern="1200" dirty="0">
              <a:solidFill>
                <a:schemeClr val="tx1"/>
              </a:solidFill>
              <a:effectLst/>
              <a:latin typeface="Verdana" panose="020B0604030504040204" pitchFamily="34" charset="0"/>
              <a:ea typeface="+mn-ea"/>
              <a:cs typeface="+mn-cs"/>
            </a:endParaRPr>
          </a:p>
          <a:p>
            <a:r>
              <a:rPr lang="en-US" sz="1000" b="0" i="0" kern="1200" dirty="0">
                <a:solidFill>
                  <a:schemeClr val="tx1"/>
                </a:solidFill>
                <a:effectLst/>
                <a:latin typeface="Verdana" panose="020B0604030504040204" pitchFamily="34" charset="0"/>
                <a:ea typeface="+mn-ea"/>
                <a:cs typeface="+mn-cs"/>
              </a:rPr>
              <a:t>Inside higher</a:t>
            </a:r>
            <a:r>
              <a:rPr lang="en-US" sz="1000" b="0" i="0" kern="1200" baseline="0" dirty="0">
                <a:solidFill>
                  <a:schemeClr val="tx1"/>
                </a:solidFill>
                <a:effectLst/>
                <a:latin typeface="Verdana" panose="020B0604030504040204" pitchFamily="34" charset="0"/>
                <a:ea typeface="+mn-ea"/>
                <a:cs typeface="+mn-cs"/>
              </a:rPr>
              <a:t> ed article that references how 60% of borrowers who went into default took no action at all on their debt</a:t>
            </a:r>
          </a:p>
          <a:p>
            <a:r>
              <a:rPr lang="en-US" dirty="0"/>
              <a:t>https://www.insidehighered.com/news/2015/09/28/four-surprising-findings-debt-and-default-among-community-college-students </a:t>
            </a:r>
          </a:p>
          <a:p>
            <a:endParaRPr lang="en-US" dirty="0"/>
          </a:p>
        </p:txBody>
      </p:sp>
    </p:spTree>
    <p:extLst>
      <p:ext uri="{BB962C8B-B14F-4D97-AF65-F5344CB8AC3E}">
        <p14:creationId xmlns:p14="http://schemas.microsoft.com/office/powerpoint/2010/main" val="1773492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10</a:t>
            </a:fld>
            <a:endParaRPr lang="en-US" dirty="0"/>
          </a:p>
        </p:txBody>
      </p:sp>
    </p:spTree>
    <p:extLst>
      <p:ext uri="{BB962C8B-B14F-4D97-AF65-F5344CB8AC3E}">
        <p14:creationId xmlns:p14="http://schemas.microsoft.com/office/powerpoint/2010/main" val="1052400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pPr lvl="0"/>
            <a:r>
              <a:rPr lang="en-US" b="1" dirty="0"/>
              <a:t>Speech Overview:  </a:t>
            </a:r>
            <a:r>
              <a:rPr lang="en-US" dirty="0"/>
              <a:t>The first demand risk factor that we’ll discuss is around fertility rates as its foundational to any discussion on future enrollment.  As we can see from this map, there isn’t a glimmer of hope for most states.  But what we’ll aim to illuminate on the next few slides is that there are other enrollment demand factors that we can inflect to reverse the losses from declines in fertility rates.</a:t>
            </a:r>
          </a:p>
        </p:txBody>
      </p:sp>
      <p:sp>
        <p:nvSpPr>
          <p:cNvPr id="4" name="Slide Number Placeholder 3"/>
          <p:cNvSpPr>
            <a:spLocks noGrp="1"/>
          </p:cNvSpPr>
          <p:nvPr>
            <p:ph type="sldNum" sz="quarter" idx="10"/>
          </p:nvPr>
        </p:nvSpPr>
        <p:spPr/>
        <p:txBody>
          <a:bodyPr/>
          <a:lstStyle/>
          <a:p>
            <a:fld id="{BF4803AB-2594-4B0A-8DC3-A3880FE8631C}" type="slidenum">
              <a:rPr lang="en-US" smtClean="0"/>
              <a:pPr/>
              <a:t>11</a:t>
            </a:fld>
            <a:endParaRPr lang="en-US" dirty="0"/>
          </a:p>
        </p:txBody>
      </p:sp>
    </p:spTree>
    <p:extLst>
      <p:ext uri="{BB962C8B-B14F-4D97-AF65-F5344CB8AC3E}">
        <p14:creationId xmlns:p14="http://schemas.microsoft.com/office/powerpoint/2010/main" val="591587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4803AB-2594-4B0A-8DC3-A3880FE8631C}" type="slidenum">
              <a:rPr lang="en-US" smtClean="0"/>
              <a:pPr/>
              <a:t>14</a:t>
            </a:fld>
            <a:endParaRPr lang="en-US" dirty="0"/>
          </a:p>
        </p:txBody>
      </p:sp>
    </p:spTree>
    <p:extLst>
      <p:ext uri="{BB962C8B-B14F-4D97-AF65-F5344CB8AC3E}">
        <p14:creationId xmlns:p14="http://schemas.microsoft.com/office/powerpoint/2010/main" val="19446598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1341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16</a:t>
            </a:fld>
            <a:endParaRPr lang="en-US" dirty="0"/>
          </a:p>
        </p:txBody>
      </p:sp>
    </p:spTree>
    <p:extLst>
      <p:ext uri="{BB962C8B-B14F-4D97-AF65-F5344CB8AC3E}">
        <p14:creationId xmlns:p14="http://schemas.microsoft.com/office/powerpoint/2010/main" val="3476314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17</a:t>
            </a:fld>
            <a:endParaRPr lang="en-US" dirty="0"/>
          </a:p>
        </p:txBody>
      </p:sp>
    </p:spTree>
    <p:extLst>
      <p:ext uri="{BB962C8B-B14F-4D97-AF65-F5344CB8AC3E}">
        <p14:creationId xmlns:p14="http://schemas.microsoft.com/office/powerpoint/2010/main" val="803246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3838" y="239713"/>
            <a:ext cx="6400800" cy="4800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4803AB-2594-4B0A-8DC3-A3880FE8631C}" type="slidenum">
              <a:rPr lang="en-US" smtClean="0"/>
              <a:pPr/>
              <a:t>18</a:t>
            </a:fld>
            <a:endParaRPr lang="en-US" dirty="0"/>
          </a:p>
        </p:txBody>
      </p:sp>
    </p:spTree>
    <p:extLst>
      <p:ext uri="{BB962C8B-B14F-4D97-AF65-F5344CB8AC3E}">
        <p14:creationId xmlns:p14="http://schemas.microsoft.com/office/powerpoint/2010/main" val="30767386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nstructions">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1470" y="-23445"/>
            <a:ext cx="6400800" cy="4821937"/>
          </a:xfrm>
          <a:prstGeom prst="rect">
            <a:avLst/>
          </a:prstGeom>
        </p:spPr>
      </p:pic>
    </p:spTree>
    <p:extLst>
      <p:ext uri="{BB962C8B-B14F-4D97-AF65-F5344CB8AC3E}">
        <p14:creationId xmlns:p14="http://schemas.microsoft.com/office/powerpoint/2010/main" val="4250337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No Subtitle">
    <p:bg bwMode="gray">
      <p:bgPr>
        <a:solidFill>
          <a:schemeClr val="accent5"/>
        </a:solid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0" hasCustomPrompt="1"/>
          </p:nvPr>
        </p:nvSpPr>
        <p:spPr bwMode="gray">
          <a:xfrm>
            <a:off x="5459152" y="3171239"/>
            <a:ext cx="742735"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4" name="Text Placeholder 26"/>
          <p:cNvSpPr>
            <a:spLocks noGrp="1"/>
          </p:cNvSpPr>
          <p:nvPr>
            <p:ph type="body" sz="quarter" idx="11" hasCustomPrompt="1"/>
          </p:nvPr>
        </p:nvSpPr>
        <p:spPr bwMode="gray">
          <a:xfrm>
            <a:off x="465363" y="1918118"/>
            <a:ext cx="4067560" cy="820738"/>
          </a:xfrm>
        </p:spPr>
        <p:txBody>
          <a:bodyPr anchor="ctr" anchorCtr="0"/>
          <a:lstStyle>
            <a:lvl1pPr marL="0" indent="0">
              <a:lnSpc>
                <a:spcPts val="3200"/>
              </a:lnSpc>
              <a:spcBef>
                <a:spcPts val="0"/>
              </a:spcBef>
              <a:buNone/>
              <a:defRPr sz="3000" spc="5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 – Rockwell 30pt Regular</a:t>
            </a:r>
          </a:p>
        </p:txBody>
      </p:sp>
      <p:sp>
        <p:nvSpPr>
          <p:cNvPr id="9" name="TextBox 8"/>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363" y="683511"/>
            <a:ext cx="1128820" cy="433532"/>
          </a:xfrm>
          <a:prstGeom prst="rect">
            <a:avLst/>
          </a:prstGeom>
        </p:spPr>
      </p:pic>
      <p:sp>
        <p:nvSpPr>
          <p:cNvPr id="16" name="Text Placeholder 24"/>
          <p:cNvSpPr>
            <a:spLocks noGrp="1"/>
          </p:cNvSpPr>
          <p:nvPr>
            <p:ph type="body" sz="quarter" idx="14" hasCustomPrompt="1"/>
          </p:nvPr>
        </p:nvSpPr>
        <p:spPr bwMode="gray">
          <a:xfrm>
            <a:off x="4246134" y="3494257"/>
            <a:ext cx="1188955" cy="203275"/>
          </a:xfrm>
          <a:prstGeom prst="round2SameRect">
            <a:avLst>
              <a:gd name="adj1" fmla="val 0"/>
              <a:gd name="adj2" fmla="val 17756"/>
            </a:avLst>
          </a:prstGeom>
          <a:solidFill>
            <a:schemeClr val="tx2"/>
          </a:solidFill>
        </p:spPr>
        <p:txBody>
          <a:bodyPr wrap="none" lIns="45720" tIns="27432" rIns="45720" bIns="27432">
            <a:spAutoFit/>
          </a:bodyPr>
          <a:lstStyle>
            <a:lvl1pPr marL="0" indent="0" algn="r">
              <a:spcBef>
                <a:spcPts val="0"/>
              </a:spcBef>
              <a:buNone/>
              <a:defRPr cap="all" baseline="0">
                <a:solidFill>
                  <a:schemeClr val="bg1"/>
                </a:solidFill>
                <a:latin typeface="+mj-lt"/>
              </a:defRPr>
            </a:lvl1pPr>
          </a:lstStyle>
          <a:p>
            <a:pPr lvl="0"/>
            <a:r>
              <a:rPr lang="en-US" dirty="0"/>
              <a:t>Insert break type</a:t>
            </a:r>
          </a:p>
        </p:txBody>
      </p:sp>
      <p:cxnSp>
        <p:nvCxnSpPr>
          <p:cNvPr id="17" name="Straight Connector 16"/>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 Placeholder 4"/>
          <p:cNvSpPr>
            <a:spLocks noGrp="1"/>
          </p:cNvSpPr>
          <p:nvPr>
            <p:ph type="body" sz="quarter" idx="18" hasCustomPrompt="1"/>
          </p:nvPr>
        </p:nvSpPr>
        <p:spPr>
          <a:xfrm>
            <a:off x="465363" y="3711659"/>
            <a:ext cx="2314575"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Tree>
    <p:extLst>
      <p:ext uri="{BB962C8B-B14F-4D97-AF65-F5344CB8AC3E}">
        <p14:creationId xmlns:p14="http://schemas.microsoft.com/office/powerpoint/2010/main" val="203832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9"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28"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30"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extLst>
      <p:ext uri="{BB962C8B-B14F-4D97-AF65-F5344CB8AC3E}">
        <p14:creationId xmlns:p14="http://schemas.microsoft.com/office/powerpoint/2010/main" val="12382454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idden Slide (Remember to Right Click and Hide It)">
    <p:bg bwMode="gray">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21" name="Text Placeholder 20"/>
          <p:cNvSpPr>
            <a:spLocks noGrp="1"/>
          </p:cNvSpPr>
          <p:nvPr>
            <p:ph type="body" sz="quarter" idx="11" hasCustomPrompt="1"/>
          </p:nvPr>
        </p:nvSpPr>
        <p:spPr bwMode="gray">
          <a:xfrm>
            <a:off x="266700" y="640267"/>
            <a:ext cx="5867400" cy="184666"/>
          </a:xfrm>
        </p:spPr>
        <p:txBody>
          <a:bodyPr/>
          <a:lstStyle>
            <a:lvl1pPr marL="0" indent="0">
              <a:spcBef>
                <a:spcPts val="0"/>
              </a:spcBef>
              <a:buNone/>
              <a:defRPr sz="1200"/>
            </a:lvl1pPr>
          </a:lstStyle>
          <a:p>
            <a:pPr lvl="0"/>
            <a:r>
              <a:rPr lang="en-US" dirty="0"/>
              <a:t>Slide Subtitle – Verdana 12pt Regular, Title Case</a:t>
            </a:r>
          </a:p>
        </p:txBody>
      </p:sp>
      <p:sp>
        <p:nvSpPr>
          <p:cNvPr id="23" name="Text Placeholder 22"/>
          <p:cNvSpPr>
            <a:spLocks noGrp="1"/>
          </p:cNvSpPr>
          <p:nvPr>
            <p:ph type="body" sz="quarter" idx="12" hasCustomPrompt="1"/>
          </p:nvPr>
        </p:nvSpPr>
        <p:spPr bwMode="gray">
          <a:xfrm>
            <a:off x="266700" y="309824"/>
            <a:ext cx="5472363" cy="256480"/>
          </a:xfrm>
        </p:spPr>
        <p:txBody>
          <a:bodyPr anchor="b" anchorCtr="0"/>
          <a:lstStyle>
            <a:lvl1pPr marL="0" indent="0">
              <a:lnSpc>
                <a:spcPts val="2000"/>
              </a:lnSpc>
              <a:spcBef>
                <a:spcPts val="0"/>
              </a:spcBef>
              <a:buNone/>
              <a:defRPr sz="1800" spc="50" baseline="0">
                <a:latin typeface="+mj-lt"/>
              </a:defRPr>
            </a:lvl1pPr>
          </a:lstStyle>
          <a:p>
            <a:pPr lvl="0"/>
            <a:r>
              <a:rPr lang="en-US" dirty="0"/>
              <a:t>Slide Title – Rockwell 18pt Regular, Title Case</a:t>
            </a:r>
          </a:p>
        </p:txBody>
      </p:sp>
      <p:sp>
        <p:nvSpPr>
          <p:cNvPr id="16"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buNone/>
              <a:defRPr sz="500">
                <a:solidFill>
                  <a:schemeClr val="tx1"/>
                </a:solidFill>
              </a:defRPr>
            </a:lvl1pPr>
          </a:lstStyle>
          <a:p>
            <a:pPr lvl="0"/>
            <a:r>
              <a:rPr lang="en-US" dirty="0"/>
              <a:t>Source: Click to add source. Use a single space after “Source:” and a period at the end of the source. Stretch the box to the left as needed.</a:t>
            </a:r>
          </a:p>
        </p:txBody>
      </p:sp>
      <p:sp>
        <p:nvSpPr>
          <p:cNvPr id="17" name="Text Placeholder 29"/>
          <p:cNvSpPr>
            <a:spLocks noGrp="1"/>
          </p:cNvSpPr>
          <p:nvPr>
            <p:ph type="body" sz="quarter" idx="14" hasCustomPrompt="1"/>
          </p:nvPr>
        </p:nvSpPr>
        <p:spPr bwMode="gray">
          <a:xfrm>
            <a:off x="0" y="4403825"/>
            <a:ext cx="2004960" cy="230832"/>
          </a:xfrm>
        </p:spPr>
        <p:txBody>
          <a:bodyPr lIns="64008" anchor="b" anchorCtr="0"/>
          <a:lstStyle>
            <a:lvl1pPr marL="118872" indent="-115888">
              <a:spcBef>
                <a:spcPts val="200"/>
              </a:spcBef>
              <a:buFont typeface="+mj-lt"/>
              <a:buAutoNum type="arabicParenR"/>
              <a:defRPr sz="500"/>
            </a:lvl1pPr>
          </a:lstStyle>
          <a:p>
            <a:pPr lvl="0"/>
            <a:r>
              <a:rPr lang="en-US" dirty="0"/>
              <a:t>Click to add footnote. Numbers appear automatically (no additional space or tab needed). Use a period at the end of each footnote. Stretch the box to the right as needed.</a:t>
            </a:r>
          </a:p>
        </p:txBody>
      </p:sp>
      <p:sp>
        <p:nvSpPr>
          <p:cNvPr id="20" name="TextBox 19"/>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
        <p:nvSpPr>
          <p:cNvPr id="22" name="Text Placeholder 18"/>
          <p:cNvSpPr>
            <a:spLocks noGrp="1"/>
          </p:cNvSpPr>
          <p:nvPr>
            <p:ph type="body" sz="quarter" idx="10" hasCustomPrompt="1"/>
          </p:nvPr>
        </p:nvSpPr>
        <p:spPr bwMode="gray">
          <a:xfrm>
            <a:off x="262272" y="97401"/>
            <a:ext cx="2543175" cy="123111"/>
          </a:xfrm>
        </p:spPr>
        <p:txBody>
          <a:bodyPr/>
          <a:lstStyle>
            <a:lvl1pPr marL="0" indent="0">
              <a:spcBef>
                <a:spcPts val="0"/>
              </a:spcBef>
              <a:buNone/>
              <a:defRPr sz="800"/>
            </a:lvl1pPr>
          </a:lstStyle>
          <a:p>
            <a:pPr lvl="0"/>
            <a:r>
              <a:rPr lang="en-US" dirty="0"/>
              <a:t>Top Kicker – Verdana 8pt Regular, Title Case</a:t>
            </a:r>
          </a:p>
        </p:txBody>
      </p:sp>
    </p:spTree>
    <p:extLst>
      <p:ext uri="{BB962C8B-B14F-4D97-AF65-F5344CB8AC3E}">
        <p14:creationId xmlns:p14="http://schemas.microsoft.com/office/powerpoint/2010/main" val="22498532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pact Slide">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0" y="0"/>
            <a:ext cx="6400800" cy="4800600"/>
          </a:xfrm>
          <a:prstGeom prst="rect">
            <a:avLst/>
          </a:prstGeom>
          <a:solidFill>
            <a:srgbClr val="003D70"/>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 name="TextBox 3"/>
          <p:cNvSpPr txBox="1"/>
          <p:nvPr userDrawn="1"/>
        </p:nvSpPr>
        <p:spPr bwMode="gray">
          <a:xfrm>
            <a:off x="0" y="4677489"/>
            <a:ext cx="2108200" cy="123111"/>
          </a:xfrm>
          <a:prstGeom prst="rect">
            <a:avLst/>
          </a:prstGeom>
          <a:noFill/>
        </p:spPr>
        <p:txBody>
          <a:bodyPr wrap="square" lIns="64008" tIns="0" rIns="0"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©2015 The Advisory Board Company • </a:t>
            </a:r>
            <a:r>
              <a:rPr kumimoji="0" lang="en-US" sz="500" b="1"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7" name="Text Placeholder 27"/>
          <p:cNvSpPr>
            <a:spLocks noGrp="1"/>
          </p:cNvSpPr>
          <p:nvPr>
            <p:ph type="body" sz="quarter" idx="13" hasCustomPrompt="1"/>
          </p:nvPr>
        </p:nvSpPr>
        <p:spPr bwMode="gray">
          <a:xfrm>
            <a:off x="4081645" y="4600545"/>
            <a:ext cx="2319155" cy="200055"/>
          </a:xfrm>
        </p:spPr>
        <p:txBody>
          <a:bodyPr rIns="64008" bIns="45720" anchor="b" anchorCtr="0"/>
          <a:lstStyle>
            <a:lvl1pPr marL="0" indent="0">
              <a:buNone/>
              <a:defRPr sz="500">
                <a:solidFill>
                  <a:schemeClr val="accent2"/>
                </a:solidFill>
              </a:defRPr>
            </a:lvl1pPr>
          </a:lstStyle>
          <a:p>
            <a:pPr lvl="0"/>
            <a:r>
              <a:rPr lang="en-US" dirty="0"/>
              <a:t>Source: Click to add source. Use a single space after “Source:” and a period at the end of the source. Stretch the box to the left as needed.</a:t>
            </a:r>
          </a:p>
        </p:txBody>
      </p:sp>
      <p:sp>
        <p:nvSpPr>
          <p:cNvPr id="9" name="Text Placeholder 22"/>
          <p:cNvSpPr>
            <a:spLocks noGrp="1"/>
          </p:cNvSpPr>
          <p:nvPr>
            <p:ph type="body" sz="quarter" idx="12" hasCustomPrompt="1"/>
          </p:nvPr>
        </p:nvSpPr>
        <p:spPr bwMode="gray">
          <a:xfrm>
            <a:off x="266700" y="309824"/>
            <a:ext cx="3884195" cy="256480"/>
          </a:xfrm>
        </p:spPr>
        <p:txBody>
          <a:bodyPr anchor="b" anchorCtr="0"/>
          <a:lstStyle>
            <a:lvl1pPr marL="0" indent="0">
              <a:lnSpc>
                <a:spcPts val="2000"/>
              </a:lnSpc>
              <a:spcBef>
                <a:spcPts val="0"/>
              </a:spcBef>
              <a:buNone/>
              <a:defRPr sz="1800" spc="50" baseline="0">
                <a:solidFill>
                  <a:schemeClr val="accent6"/>
                </a:solidFill>
                <a:latin typeface="+mj-lt"/>
              </a:defRPr>
            </a:lvl1pPr>
          </a:lstStyle>
          <a:p>
            <a:pPr lvl="0"/>
            <a:r>
              <a:rPr lang="en-US" dirty="0"/>
              <a:t>Impact Slide Title – Rockwell 18pt</a:t>
            </a:r>
          </a:p>
        </p:txBody>
      </p:sp>
      <p:sp>
        <p:nvSpPr>
          <p:cNvPr id="10" name="Text Placeholder 22"/>
          <p:cNvSpPr>
            <a:spLocks noGrp="1"/>
          </p:cNvSpPr>
          <p:nvPr>
            <p:ph type="body" sz="quarter" idx="14" hasCustomPrompt="1"/>
          </p:nvPr>
        </p:nvSpPr>
        <p:spPr bwMode="gray">
          <a:xfrm>
            <a:off x="444609" y="592567"/>
            <a:ext cx="3884195" cy="256480"/>
          </a:xfrm>
        </p:spPr>
        <p:txBody>
          <a:bodyPr anchor="t" anchorCtr="0"/>
          <a:lstStyle>
            <a:lvl1pPr marL="0" indent="0">
              <a:lnSpc>
                <a:spcPts val="2000"/>
              </a:lnSpc>
              <a:spcBef>
                <a:spcPts val="0"/>
              </a:spcBef>
              <a:buNone/>
              <a:defRPr sz="1800" spc="50" baseline="0">
                <a:solidFill>
                  <a:schemeClr val="bg1"/>
                </a:solidFill>
                <a:latin typeface="+mj-lt"/>
              </a:defRPr>
            </a:lvl1pPr>
          </a:lstStyle>
          <a:p>
            <a:pPr>
              <a:lnSpc>
                <a:spcPts val="2000"/>
              </a:lnSpc>
            </a:pPr>
            <a:r>
              <a:rPr lang="en-US" sz="1800" spc="50" dirty="0">
                <a:solidFill>
                  <a:schemeClr val="bg1"/>
                </a:solidFill>
                <a:latin typeface="Rockwell" panose="02060603020205020403" pitchFamily="18" charset="0"/>
                <a:cs typeface="Verdana" panose="020B0604030504040204" pitchFamily="34" charset="0"/>
              </a:rPr>
              <a:t>Title Continued and Highlight</a:t>
            </a:r>
          </a:p>
        </p:txBody>
      </p:sp>
      <p:sp>
        <p:nvSpPr>
          <p:cNvPr id="14" name="Text Placeholder 13"/>
          <p:cNvSpPr>
            <a:spLocks noGrp="1"/>
          </p:cNvSpPr>
          <p:nvPr>
            <p:ph type="body" sz="quarter" idx="15" hasCustomPrompt="1"/>
          </p:nvPr>
        </p:nvSpPr>
        <p:spPr bwMode="gray">
          <a:xfrm>
            <a:off x="1384007" y="1552646"/>
            <a:ext cx="3632787" cy="2132892"/>
          </a:xfrm>
        </p:spPr>
        <p:txBody>
          <a:bodyPr/>
          <a:lstStyle>
            <a:lvl1pPr marL="0" indent="0">
              <a:lnSpc>
                <a:spcPct val="110000"/>
              </a:lnSpc>
              <a:spcBef>
                <a:spcPts val="1200"/>
              </a:spcBef>
              <a:buNone/>
              <a:defRPr sz="1400">
                <a:solidFill>
                  <a:schemeClr val="bg1"/>
                </a:solidFill>
              </a:defRPr>
            </a:lvl1pPr>
          </a:lstStyle>
          <a:p>
            <a:pPr lvl="0"/>
            <a:r>
              <a:rPr lang="en-US" dirty="0"/>
              <a:t>Use dark background (impact) slides sparingly (ex: a single quote, statistic, or large image). See sample impact slides in the EAB PPT On-screen Graphic and Layout Guide. Impact quote text – Verdana 14pt Regular. Keep quote short and minimize slide titling. Be sure to incorporate the large quote graphic from the GLG.</a:t>
            </a:r>
          </a:p>
        </p:txBody>
      </p:sp>
      <p:sp>
        <p:nvSpPr>
          <p:cNvPr id="11" name="TextBox 1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extLst>
      <p:ext uri="{BB962C8B-B14F-4D97-AF65-F5344CB8AC3E}">
        <p14:creationId xmlns:p14="http://schemas.microsoft.com/office/powerpoint/2010/main" val="9065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
    <p:bg bwMode="gray">
      <p:bgRef idx="1001">
        <a:schemeClr val="bg1"/>
      </p:bgRef>
    </p:bg>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8" name="TextBox 17"/>
          <p:cNvSpPr txBox="1"/>
          <p:nvPr userDrawn="1"/>
        </p:nvSpPr>
        <p:spPr bwMode="gray">
          <a:xfrm>
            <a:off x="268288" y="309824"/>
            <a:ext cx="730333" cy="256480"/>
          </a:xfrm>
          <a:prstGeom prst="rect">
            <a:avLst/>
          </a:prstGeom>
          <a:noFill/>
        </p:spPr>
        <p:txBody>
          <a:bodyPr wrap="square" lIns="0" tIns="0" rIns="0" bIns="0" rtlCol="0" anchor="b" anchorCtr="0">
            <a:spAutoFit/>
          </a:bodyPr>
          <a:lstStyle/>
          <a:p>
            <a:pPr>
              <a:lnSpc>
                <a:spcPts val="2000"/>
              </a:lnSpc>
            </a:pPr>
            <a:r>
              <a:rPr lang="en-US" sz="1800" spc="50" dirty="0">
                <a:latin typeface="Rockwell" panose="02060603020205020403" pitchFamily="18" charset="0"/>
                <a:cs typeface="Verdana" panose="020B0604030504040204" pitchFamily="34" charset="0"/>
              </a:rPr>
              <a:t>Notes:</a:t>
            </a:r>
          </a:p>
        </p:txBody>
      </p:sp>
      <p:cxnSp>
        <p:nvCxnSpPr>
          <p:cNvPr id="20" name="Straight Connector 19"/>
          <p:cNvCxnSpPr/>
          <p:nvPr userDrawn="1"/>
        </p:nvCxnSpPr>
        <p:spPr bwMode="gray">
          <a:xfrm>
            <a:off x="266700" y="1110912"/>
            <a:ext cx="586740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266700" y="1476213"/>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266700" y="1841514"/>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266700" y="220681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266700" y="2572116"/>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266700" y="2937417"/>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266700" y="3302718"/>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266700" y="3668019"/>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266700" y="4033320"/>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266700" y="439862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
        <p:nvSpPr>
          <p:cNvPr id="2" name="Rectangle 1"/>
          <p:cNvSpPr/>
          <p:nvPr userDrawn="1"/>
        </p:nvSpPr>
        <p:spPr bwMode="gray">
          <a:xfrm>
            <a:off x="0" y="0"/>
            <a:ext cx="6400800" cy="4800600"/>
          </a:xfrm>
          <a:prstGeom prst="rect">
            <a:avLst/>
          </a:prstGeom>
          <a:no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Tree>
    <p:extLst>
      <p:ext uri="{BB962C8B-B14F-4D97-AF65-F5344CB8AC3E}">
        <p14:creationId xmlns:p14="http://schemas.microsoft.com/office/powerpoint/2010/main" val="1456503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 (Alt)">
    <p:spTree>
      <p:nvGrpSpPr>
        <p:cNvPr id="1" name=""/>
        <p:cNvGrpSpPr/>
        <p:nvPr/>
      </p:nvGrpSpPr>
      <p:grpSpPr>
        <a:xfrm>
          <a:off x="0" y="0"/>
          <a:ext cx="0" cy="0"/>
          <a:chOff x="0" y="0"/>
          <a:chExt cx="0" cy="0"/>
        </a:xfrm>
      </p:grpSpPr>
      <p:sp>
        <p:nvSpPr>
          <p:cNvPr id="18" name="TextBox 17"/>
          <p:cNvSpPr txBox="1"/>
          <p:nvPr userDrawn="1"/>
        </p:nvSpPr>
        <p:spPr bwMode="gray">
          <a:xfrm>
            <a:off x="268288" y="309824"/>
            <a:ext cx="730333" cy="256480"/>
          </a:xfrm>
          <a:prstGeom prst="rect">
            <a:avLst/>
          </a:prstGeom>
          <a:noFill/>
        </p:spPr>
        <p:txBody>
          <a:bodyPr wrap="square" lIns="0" tIns="0" rIns="0" bIns="0" rtlCol="0" anchor="b" anchorCtr="0">
            <a:spAutoFit/>
          </a:bodyPr>
          <a:lstStyle/>
          <a:p>
            <a:pPr>
              <a:lnSpc>
                <a:spcPts val="2000"/>
              </a:lnSpc>
            </a:pPr>
            <a:r>
              <a:rPr lang="en-US" sz="1800" spc="50" dirty="0">
                <a:latin typeface="Rockwell" panose="02060603020205020403" pitchFamily="18" charset="0"/>
                <a:cs typeface="Verdana" panose="020B0604030504040204" pitchFamily="34" charset="0"/>
              </a:rPr>
              <a:t>Notes:</a:t>
            </a:r>
          </a:p>
        </p:txBody>
      </p:sp>
      <p:cxnSp>
        <p:nvCxnSpPr>
          <p:cNvPr id="20" name="Straight Connector 19"/>
          <p:cNvCxnSpPr/>
          <p:nvPr userDrawn="1"/>
        </p:nvCxnSpPr>
        <p:spPr bwMode="gray">
          <a:xfrm>
            <a:off x="266700" y="1110912"/>
            <a:ext cx="5867400"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gray">
          <a:xfrm>
            <a:off x="266700" y="1476213"/>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gray">
          <a:xfrm>
            <a:off x="266700" y="1841514"/>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gray">
          <a:xfrm>
            <a:off x="266700" y="220681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gray">
          <a:xfrm>
            <a:off x="266700" y="2572116"/>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gray">
          <a:xfrm>
            <a:off x="266700" y="2937417"/>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gray">
          <a:xfrm>
            <a:off x="266700" y="3302718"/>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gray">
          <a:xfrm>
            <a:off x="266700" y="3668019"/>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gray">
          <a:xfrm>
            <a:off x="266700" y="4033320"/>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gray">
          <a:xfrm>
            <a:off x="266700" y="4398625"/>
            <a:ext cx="5870448" cy="0"/>
          </a:xfrm>
          <a:prstGeom prst="line">
            <a:avLst/>
          </a:prstGeom>
          <a:ln w="63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0" name="TextBox 29"/>
          <p:cNvSpPr txBox="1"/>
          <p:nvPr userDrawn="1"/>
        </p:nvSpPr>
        <p:spPr bwMode="gray">
          <a:xfrm>
            <a:off x="5845969" y="42112"/>
            <a:ext cx="554831" cy="136961"/>
          </a:xfrm>
          <a:prstGeom prst="rect">
            <a:avLst/>
          </a:prstGeom>
          <a:noFill/>
        </p:spPr>
        <p:txBody>
          <a:bodyPr wrap="square" lIns="0" tIns="36576" rIns="54864" bIns="0" rtlCol="0">
            <a:spAutoFit/>
          </a:bodyPr>
          <a:lstStyle/>
          <a:p>
            <a:pPr algn="r">
              <a:spcBef>
                <a:spcPts val="0"/>
              </a:spcBef>
            </a:pPr>
            <a:fld id="{F7BF02D1-B8CA-42B3-83CC-2909EEFF4204}" type="slidenum">
              <a:rPr lang="en-US" sz="650" smtClean="0">
                <a:solidFill>
                  <a:schemeClr val="tx1"/>
                </a:solidFill>
                <a:latin typeface="+mj-lt"/>
              </a:rPr>
              <a:pPr algn="r">
                <a:spcBef>
                  <a:spcPts val="0"/>
                </a:spcBef>
              </a:pPr>
              <a:t>‹#›</a:t>
            </a:fld>
            <a:endParaRPr lang="en-US" sz="650" dirty="0">
              <a:solidFill>
                <a:schemeClr val="tx1"/>
              </a:solidFill>
              <a:latin typeface="+mj-lt"/>
            </a:endParaRPr>
          </a:p>
        </p:txBody>
      </p:sp>
    </p:spTree>
    <p:extLst>
      <p:ext uri="{BB962C8B-B14F-4D97-AF65-F5344CB8AC3E}">
        <p14:creationId xmlns:p14="http://schemas.microsoft.com/office/powerpoint/2010/main" val="1295086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peech Bottom Text">
    <p:spTree>
      <p:nvGrpSpPr>
        <p:cNvPr id="1" name=""/>
        <p:cNvGrpSpPr/>
        <p:nvPr/>
      </p:nvGrpSpPr>
      <p:grpSpPr>
        <a:xfrm>
          <a:off x="0" y="0"/>
          <a:ext cx="0" cy="0"/>
          <a:chOff x="0" y="0"/>
          <a:chExt cx="0" cy="0"/>
        </a:xfrm>
      </p:grpSpPr>
      <p:sp>
        <p:nvSpPr>
          <p:cNvPr id="28" name="Rectangle 27"/>
          <p:cNvSpPr/>
          <p:nvPr userDrawn="1"/>
        </p:nvSpPr>
        <p:spPr bwMode="gray">
          <a:xfrm>
            <a:off x="1" y="0"/>
            <a:ext cx="6400799" cy="45719"/>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6"/>
          <p:cNvSpPr>
            <a:spLocks noGrp="1"/>
          </p:cNvSpPr>
          <p:nvPr>
            <p:ph type="body" sz="quarter" idx="24" hasCustomPrompt="1"/>
          </p:nvPr>
        </p:nvSpPr>
        <p:spPr bwMode="gray">
          <a:xfrm>
            <a:off x="266700" y="2706041"/>
            <a:ext cx="5867400" cy="1828193"/>
          </a:xfrm>
          <a:prstGeom prst="rect">
            <a:avLst/>
          </a:prstGeom>
        </p:spPr>
        <p:txBody>
          <a:bodyPr wrap="square" lIns="0" tIns="0" rIns="0" bIns="0" anchor="b" anchorCtr="0">
            <a:spAutoFit/>
          </a:bodyPr>
          <a:lstStyle>
            <a:lvl1pPr marL="0" indent="0" algn="l">
              <a:lnSpc>
                <a:spcPct val="110000"/>
              </a:lnSpc>
              <a:buNone/>
              <a:defRPr sz="900"/>
            </a:lvl1pPr>
          </a:lstStyle>
          <a:p>
            <a:pPr lvl="0"/>
            <a:r>
              <a:rPr lang="en-US" dirty="0"/>
              <a:t>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Click to add speech text here in Verdana 9pt Regular. </a:t>
            </a:r>
          </a:p>
        </p:txBody>
      </p:sp>
      <p:sp>
        <p:nvSpPr>
          <p:cNvPr id="5" name="TextBox 4"/>
          <p:cNvSpPr txBox="1"/>
          <p:nvPr userDrawn="1"/>
        </p:nvSpPr>
        <p:spPr bwMode="gray">
          <a:xfrm>
            <a:off x="5845969" y="42112"/>
            <a:ext cx="554831" cy="136961"/>
          </a:xfrm>
          <a:prstGeom prst="rect">
            <a:avLst/>
          </a:prstGeom>
          <a:noFill/>
        </p:spPr>
        <p:txBody>
          <a:bodyPr wrap="square" lIns="0" tIns="36576" rIns="54864" bIns="0" rtlCol="0">
            <a:spAutoFit/>
          </a:bodyPr>
          <a:lstStyle/>
          <a:p>
            <a:pPr algn="r">
              <a:spcBef>
                <a:spcPts val="0"/>
              </a:spcBef>
            </a:pPr>
            <a:fld id="{F7BF02D1-B8CA-42B3-83CC-2909EEFF4204}" type="slidenum">
              <a:rPr lang="en-US" sz="650" smtClean="0">
                <a:solidFill>
                  <a:schemeClr val="tx1"/>
                </a:solidFill>
                <a:latin typeface="+mj-lt"/>
              </a:rPr>
              <a:pPr algn="r">
                <a:spcBef>
                  <a:spcPts val="0"/>
                </a:spcBef>
              </a:pPr>
              <a:t>‹#›</a:t>
            </a:fld>
            <a:endParaRPr lang="en-US" sz="650" dirty="0">
              <a:solidFill>
                <a:schemeClr val="tx1"/>
              </a:solidFill>
              <a:latin typeface="+mj-lt"/>
            </a:endParaRPr>
          </a:p>
        </p:txBody>
      </p:sp>
    </p:spTree>
    <p:extLst>
      <p:ext uri="{BB962C8B-B14F-4D97-AF65-F5344CB8AC3E}">
        <p14:creationId xmlns:p14="http://schemas.microsoft.com/office/powerpoint/2010/main" val="31726496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age: Top Slid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128" y="424949"/>
            <a:ext cx="1682496" cy="643737"/>
          </a:xfrm>
          <a:prstGeom prst="rect">
            <a:avLst/>
          </a:prstGeom>
        </p:spPr>
      </p:pic>
      <p:sp>
        <p:nvSpPr>
          <p:cNvPr id="10" name="Text Placeholder 3"/>
          <p:cNvSpPr>
            <a:spLocks noGrp="1"/>
          </p:cNvSpPr>
          <p:nvPr>
            <p:ph type="body" sz="quarter" idx="15" hasCustomPrompt="1"/>
          </p:nvPr>
        </p:nvSpPr>
        <p:spPr bwMode="gray">
          <a:xfrm>
            <a:off x="799517" y="4342854"/>
            <a:ext cx="5126037" cy="215444"/>
          </a:xfrm>
        </p:spPr>
        <p:txBody>
          <a:bodyPr/>
          <a:lstStyle>
            <a:lvl1pPr marL="0" indent="0">
              <a:spcBef>
                <a:spcPts val="0"/>
              </a:spcBef>
              <a:buNone/>
              <a:defRPr sz="1400">
                <a:solidFill>
                  <a:schemeClr val="tx1"/>
                </a:solidFill>
                <a:latin typeface="+mn-lt"/>
                <a:cs typeface="Arial"/>
              </a:defRPr>
            </a:lvl1pPr>
          </a:lstStyle>
          <a:p>
            <a:pPr lvl="0"/>
            <a:r>
              <a:rPr lang="en-US" dirty="0"/>
              <a:t>Cover Subtitle – Verdana 14pt Regular</a:t>
            </a:r>
          </a:p>
        </p:txBody>
      </p:sp>
      <p:sp>
        <p:nvSpPr>
          <p:cNvPr id="11" name="Text Placeholder 7"/>
          <p:cNvSpPr>
            <a:spLocks noGrp="1"/>
          </p:cNvSpPr>
          <p:nvPr>
            <p:ph type="body" sz="quarter" idx="16" hasCustomPrompt="1"/>
          </p:nvPr>
        </p:nvSpPr>
        <p:spPr bwMode="gray">
          <a:xfrm>
            <a:off x="799517" y="3161718"/>
            <a:ext cx="5126037" cy="948978"/>
          </a:xfrm>
        </p:spPr>
        <p:txBody>
          <a:bodyPr anchor="b" anchorCtr="0"/>
          <a:lstStyle>
            <a:lvl1pPr marL="0" indent="0">
              <a:lnSpc>
                <a:spcPts val="3600"/>
              </a:lnSpc>
              <a:spcBef>
                <a:spcPts val="0"/>
              </a:spcBef>
              <a:buNone/>
              <a:defRPr sz="3000" baseline="0">
                <a:solidFill>
                  <a:schemeClr val="tx1"/>
                </a:solidFill>
                <a:latin typeface="+mj-lt"/>
              </a:defRPr>
            </a:lvl1pPr>
          </a:lstStyle>
          <a:p>
            <a:pPr lvl="0"/>
            <a:r>
              <a:rPr lang="en-US" dirty="0"/>
              <a:t>Cover Title –</a:t>
            </a:r>
            <a:br>
              <a:rPr lang="en-US" dirty="0"/>
            </a:br>
            <a:r>
              <a:rPr lang="en-US" dirty="0"/>
              <a:t>Rockwell 30pt Regular</a:t>
            </a:r>
          </a:p>
        </p:txBody>
      </p:sp>
    </p:spTree>
    <p:extLst>
      <p:ext uri="{BB962C8B-B14F-4D97-AF65-F5344CB8AC3E}">
        <p14:creationId xmlns:p14="http://schemas.microsoft.com/office/powerpoint/2010/main" val="212393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 Page: Bottom Slide">
    <p:spTree>
      <p:nvGrpSpPr>
        <p:cNvPr id="1" name=""/>
        <p:cNvGrpSpPr/>
        <p:nvPr/>
      </p:nvGrpSpPr>
      <p:grpSpPr>
        <a:xfrm>
          <a:off x="0" y="0"/>
          <a:ext cx="0" cy="0"/>
          <a:chOff x="0" y="0"/>
          <a:chExt cx="0" cy="0"/>
        </a:xfrm>
      </p:grpSpPr>
      <p:cxnSp>
        <p:nvCxnSpPr>
          <p:cNvPr id="5" name="Straight Connector 4"/>
          <p:cNvCxnSpPr/>
          <p:nvPr userDrawn="1"/>
        </p:nvCxnSpPr>
        <p:spPr bwMode="gray">
          <a:xfrm>
            <a:off x="45119" y="4097682"/>
            <a:ext cx="6310563" cy="0"/>
          </a:xfrm>
          <a:prstGeom prst="line">
            <a:avLst/>
          </a:prstGeom>
          <a:ln w="28575">
            <a:solidFill>
              <a:schemeClr val="accent6"/>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9" name="Text Placeholder 14"/>
          <p:cNvSpPr>
            <a:spLocks noGrp="1"/>
          </p:cNvSpPr>
          <p:nvPr>
            <p:ph type="body" sz="quarter" idx="14" hasCustomPrompt="1"/>
          </p:nvPr>
        </p:nvSpPr>
        <p:spPr>
          <a:xfrm>
            <a:off x="3247357" y="4191900"/>
            <a:ext cx="3108325" cy="215444"/>
          </a:xfrm>
        </p:spPr>
        <p:txBody>
          <a:bodyPr/>
          <a:lstStyle>
            <a:lvl1pPr marL="0" indent="0" algn="r">
              <a:spcBef>
                <a:spcPts val="0"/>
              </a:spcBef>
              <a:buNone/>
              <a:defRPr sz="1400">
                <a:solidFill>
                  <a:schemeClr val="accent3"/>
                </a:solidFill>
              </a:defRPr>
            </a:lvl1pPr>
          </a:lstStyle>
          <a:p>
            <a:pPr lvl="0"/>
            <a:r>
              <a:rPr lang="en-US" dirty="0"/>
              <a:t>Insert Program Name Here</a:t>
            </a:r>
          </a:p>
        </p:txBody>
      </p:sp>
      <p:sp>
        <p:nvSpPr>
          <p:cNvPr id="10" name="Text Placeholder 14"/>
          <p:cNvSpPr>
            <a:spLocks noGrp="1"/>
          </p:cNvSpPr>
          <p:nvPr>
            <p:ph type="body" sz="quarter" idx="15" hasCustomPrompt="1"/>
          </p:nvPr>
        </p:nvSpPr>
        <p:spPr>
          <a:xfrm>
            <a:off x="3246722" y="4431033"/>
            <a:ext cx="3108960" cy="153888"/>
          </a:xfrm>
        </p:spPr>
        <p:txBody>
          <a:bodyPr/>
          <a:lstStyle>
            <a:lvl1pPr marL="0" indent="0" algn="r">
              <a:spcBef>
                <a:spcPts val="0"/>
              </a:spcBef>
              <a:buNone/>
              <a:defRPr sz="1000">
                <a:solidFill>
                  <a:schemeClr val="accent3"/>
                </a:solidFill>
              </a:defRPr>
            </a:lvl1pPr>
          </a:lstStyle>
          <a:p>
            <a:pPr lvl="0"/>
            <a:r>
              <a:rPr lang="en-US" dirty="0"/>
              <a:t>Insert Sub-program Name Here (if necessary)</a:t>
            </a:r>
          </a:p>
        </p:txBody>
      </p:sp>
    </p:spTree>
    <p:extLst>
      <p:ext uri="{BB962C8B-B14F-4D97-AF65-F5344CB8AC3E}">
        <p14:creationId xmlns:p14="http://schemas.microsoft.com/office/powerpoint/2010/main" val="22600569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nside Cover: Top Slide">
    <p:spTree>
      <p:nvGrpSpPr>
        <p:cNvPr id="1" name=""/>
        <p:cNvGrpSpPr/>
        <p:nvPr/>
      </p:nvGrpSpPr>
      <p:grpSpPr>
        <a:xfrm>
          <a:off x="0" y="0"/>
          <a:ext cx="0" cy="0"/>
          <a:chOff x="0" y="0"/>
          <a:chExt cx="0" cy="0"/>
        </a:xfrm>
      </p:grpSpPr>
      <p:sp>
        <p:nvSpPr>
          <p:cNvPr id="4" name="TextBox 3"/>
          <p:cNvSpPr txBox="1"/>
          <p:nvPr userDrawn="1"/>
        </p:nvSpPr>
        <p:spPr bwMode="gray">
          <a:xfrm rot="10800000" flipH="1" flipV="1">
            <a:off x="4800739" y="330665"/>
            <a:ext cx="1620156" cy="4378460"/>
          </a:xfrm>
          <a:prstGeom prst="rect">
            <a:avLst/>
          </a:prstGeom>
          <a:noFill/>
        </p:spPr>
        <p:txBody>
          <a:bodyPr wrap="square" rtlCol="0">
            <a:noAutofit/>
          </a:bodyPr>
          <a:lstStyle/>
          <a:p>
            <a:pPr>
              <a:spcBef>
                <a:spcPts val="400"/>
              </a:spcBef>
            </a:pPr>
            <a:r>
              <a:rPr lang="en-US" sz="750" b="1" baseline="30000" dirty="0">
                <a:solidFill>
                  <a:schemeClr val="tx1"/>
                </a:solidFill>
                <a:latin typeface="+mn-lt"/>
                <a:cs typeface="Verdana" panose="020B0604030504040204" pitchFamily="34" charset="0"/>
              </a:rPr>
              <a:t>LEGAL CAVEAT</a:t>
            </a:r>
          </a:p>
          <a:p>
            <a:pPr>
              <a:spcBef>
                <a:spcPts val="400"/>
              </a:spcBef>
            </a:pPr>
            <a:r>
              <a:rPr lang="en-US" sz="750" baseline="30000" dirty="0">
                <a:solidFill>
                  <a:schemeClr val="tx1"/>
                </a:solidFill>
                <a:latin typeface="+mn-lt"/>
                <a:cs typeface="Verdana" panose="020B0604030504040204" pitchFamily="34" charset="0"/>
              </a:rPr>
              <a:t>The Advisory Board Company has made efforts to verify the accuracy of the information it provides to members. This report relies on data obtained from many sources, however, and The Advisory Board Company cannot guarantee the accuracy of the information provided or any analysis based thereon. In addition, The Advisory Board Company is not in the business of giving legal, medical, accounting, or other professional advice, and its reports should not be construed as professional advice. In particular, members should not rely on any legal commentary in this report as a basis for action, or assume that any tactics described herein would be permitted by applicable law or appropriate for a given member’s situation. Members are advised</a:t>
            </a:r>
            <a:br>
              <a:rPr lang="en-US" sz="750" baseline="30000" dirty="0">
                <a:solidFill>
                  <a:schemeClr val="tx1"/>
                </a:solidFill>
                <a:latin typeface="+mn-lt"/>
                <a:cs typeface="Verdana" panose="020B0604030504040204" pitchFamily="34" charset="0"/>
              </a:rPr>
            </a:br>
            <a:r>
              <a:rPr lang="en-US" sz="750" baseline="30000" dirty="0">
                <a:solidFill>
                  <a:schemeClr val="tx1"/>
                </a:solidFill>
                <a:latin typeface="+mn-lt"/>
                <a:cs typeface="Verdana" panose="020B0604030504040204" pitchFamily="34" charset="0"/>
              </a:rPr>
              <a:t>to consult with appropriate professionals concerning legal, medical, tax, or accounting issues, before implementing any of these tactics. Neither The Advisory Board Company nor its officers, directors, trustees, employees and agents shall be liable for any claims, liabilities, or expenses relating to (a) any errors or omissions in this report, whether caused by The Advisory Board Company or any of its employees or agents, or sources or other third parties, (b) any recommendation or graded ranking by The Advisory Board Company, or (c) failure of member and its employees and agents to abide by the terms set forth herein.</a:t>
            </a:r>
          </a:p>
          <a:p>
            <a:pPr>
              <a:spcBef>
                <a:spcPts val="400"/>
              </a:spcBef>
            </a:pPr>
            <a:r>
              <a:rPr lang="en-US" sz="750" baseline="30000" dirty="0">
                <a:solidFill>
                  <a:schemeClr val="tx1"/>
                </a:solidFill>
                <a:latin typeface="+mn-lt"/>
                <a:cs typeface="Verdana" panose="020B0604030504040204" pitchFamily="34" charset="0"/>
              </a:rPr>
              <a:t>The Advisory Board is a registered trademark of The Advisory Board Company in the United States and other countries. Members are not permitted to use this trademark, or any other Advisory Board trademark, product name, service name, trade name, and logo, without the prior written consent of The Advisory Board Company. All other trademarks, product names, service names, trade names, and logos used within these pages are the property of their respective holders. Use of other company trademarks, product names, service names, trade names and logos or images of the same does not necessarily constitute (a) an endorsement by such company of The Advisory Board Company and its products and services, or (b) an endorsement of the company or its products or services by The Advisory Board Company. The Advisory Board Company is not affiliated with any such company.</a:t>
            </a:r>
          </a:p>
        </p:txBody>
      </p:sp>
      <p:cxnSp>
        <p:nvCxnSpPr>
          <p:cNvPr id="5" name="Straight Connector 4"/>
          <p:cNvCxnSpPr/>
          <p:nvPr userDrawn="1"/>
        </p:nvCxnSpPr>
        <p:spPr bwMode="gray">
          <a:xfrm>
            <a:off x="4790690" y="342697"/>
            <a:ext cx="0" cy="4457903"/>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5" name="Text Placeholder 22"/>
          <p:cNvSpPr>
            <a:spLocks noGrp="1"/>
          </p:cNvSpPr>
          <p:nvPr>
            <p:ph type="body" sz="quarter" idx="12" hasCustomPrompt="1"/>
          </p:nvPr>
        </p:nvSpPr>
        <p:spPr bwMode="gray">
          <a:xfrm>
            <a:off x="266701" y="315840"/>
            <a:ext cx="3246520" cy="256480"/>
          </a:xfrm>
        </p:spPr>
        <p:txBody>
          <a:bodyPr anchor="b" anchorCtr="0"/>
          <a:lstStyle>
            <a:lvl1pPr marL="0" indent="0">
              <a:lnSpc>
                <a:spcPts val="2000"/>
              </a:lnSpc>
              <a:spcBef>
                <a:spcPts val="0"/>
              </a:spcBef>
              <a:buNone/>
              <a:defRPr sz="1800" spc="50" baseline="0">
                <a:latin typeface="+mj-lt"/>
              </a:defRPr>
            </a:lvl1pPr>
          </a:lstStyle>
          <a:p>
            <a:pPr lvl="0"/>
            <a:r>
              <a:rPr lang="en-US" dirty="0"/>
              <a:t>Insert Program Name Here</a:t>
            </a:r>
          </a:p>
        </p:txBody>
      </p:sp>
      <p:sp>
        <p:nvSpPr>
          <p:cNvPr id="18" name="Text Placeholder 20"/>
          <p:cNvSpPr>
            <a:spLocks noGrp="1"/>
          </p:cNvSpPr>
          <p:nvPr>
            <p:ph type="body" sz="quarter" idx="11" hasCustomPrompt="1"/>
          </p:nvPr>
        </p:nvSpPr>
        <p:spPr bwMode="gray">
          <a:xfrm>
            <a:off x="778041" y="1001215"/>
            <a:ext cx="3657600" cy="169277"/>
          </a:xfrm>
        </p:spPr>
        <p:txBody>
          <a:bodyPr/>
          <a:lstStyle>
            <a:lvl1pPr marL="0" indent="0">
              <a:spcBef>
                <a:spcPts val="0"/>
              </a:spcBef>
              <a:buNone/>
              <a:defRPr sz="1100"/>
            </a:lvl1pPr>
          </a:lstStyle>
          <a:p>
            <a:pPr lvl="0"/>
            <a:r>
              <a:rPr lang="en-US" dirty="0"/>
              <a:t>Project Director (click to add desired text)</a:t>
            </a:r>
          </a:p>
        </p:txBody>
      </p:sp>
      <p:sp>
        <p:nvSpPr>
          <p:cNvPr id="20" name="Text Placeholder 19"/>
          <p:cNvSpPr>
            <a:spLocks noGrp="1"/>
          </p:cNvSpPr>
          <p:nvPr>
            <p:ph type="body" sz="quarter" idx="30" hasCustomPrompt="1"/>
          </p:nvPr>
        </p:nvSpPr>
        <p:spPr bwMode="gray">
          <a:xfrm>
            <a:off x="778041" y="1209007"/>
            <a:ext cx="2743200" cy="138499"/>
          </a:xfrm>
        </p:spPr>
        <p:txBody>
          <a:bodyPr/>
          <a:lstStyle>
            <a:lvl1pPr marL="0" indent="0">
              <a:buNone/>
              <a:defRPr sz="900">
                <a:solidFill>
                  <a:schemeClr val="accent3"/>
                </a:solidFill>
              </a:defRPr>
            </a:lvl1pPr>
          </a:lstStyle>
          <a:p>
            <a:pPr lvl="0"/>
            <a:r>
              <a:rPr lang="en-US" dirty="0"/>
              <a:t>Insert Name(s) Here</a:t>
            </a:r>
          </a:p>
        </p:txBody>
      </p:sp>
      <p:sp>
        <p:nvSpPr>
          <p:cNvPr id="21" name="Text Placeholder 20"/>
          <p:cNvSpPr>
            <a:spLocks noGrp="1"/>
          </p:cNvSpPr>
          <p:nvPr>
            <p:ph type="body" sz="quarter" idx="31" hasCustomPrompt="1"/>
          </p:nvPr>
        </p:nvSpPr>
        <p:spPr bwMode="gray">
          <a:xfrm>
            <a:off x="778041" y="1643063"/>
            <a:ext cx="3657600" cy="169277"/>
          </a:xfrm>
        </p:spPr>
        <p:txBody>
          <a:bodyPr/>
          <a:lstStyle>
            <a:lvl1pPr marL="0" indent="0">
              <a:spcBef>
                <a:spcPts val="0"/>
              </a:spcBef>
              <a:buNone/>
              <a:defRPr sz="1100"/>
            </a:lvl1pPr>
          </a:lstStyle>
          <a:p>
            <a:pPr lvl="0"/>
            <a:r>
              <a:rPr lang="en-US" dirty="0"/>
              <a:t>Contributing Consultants (click to add desired text)</a:t>
            </a:r>
          </a:p>
        </p:txBody>
      </p:sp>
      <p:sp>
        <p:nvSpPr>
          <p:cNvPr id="22" name="Text Placeholder 19"/>
          <p:cNvSpPr>
            <a:spLocks noGrp="1"/>
          </p:cNvSpPr>
          <p:nvPr>
            <p:ph type="body" sz="quarter" idx="32" hasCustomPrompt="1"/>
          </p:nvPr>
        </p:nvSpPr>
        <p:spPr bwMode="gray">
          <a:xfrm>
            <a:off x="778041" y="1850855"/>
            <a:ext cx="2743200" cy="138499"/>
          </a:xfrm>
        </p:spPr>
        <p:txBody>
          <a:bodyPr/>
          <a:lstStyle>
            <a:lvl1pPr marL="0" indent="0">
              <a:buNone/>
              <a:defRPr sz="900">
                <a:solidFill>
                  <a:schemeClr val="accent3"/>
                </a:solidFill>
              </a:defRPr>
            </a:lvl1pPr>
          </a:lstStyle>
          <a:p>
            <a:pPr lvl="0"/>
            <a:r>
              <a:rPr lang="en-US" dirty="0"/>
              <a:t>Insert Name(s) Here</a:t>
            </a:r>
          </a:p>
        </p:txBody>
      </p:sp>
      <p:sp>
        <p:nvSpPr>
          <p:cNvPr id="23" name="Text Placeholder 20"/>
          <p:cNvSpPr>
            <a:spLocks noGrp="1"/>
          </p:cNvSpPr>
          <p:nvPr>
            <p:ph type="body" sz="quarter" idx="33" hasCustomPrompt="1"/>
          </p:nvPr>
        </p:nvSpPr>
        <p:spPr bwMode="gray">
          <a:xfrm>
            <a:off x="778041" y="2283657"/>
            <a:ext cx="3657600" cy="169277"/>
          </a:xfrm>
        </p:spPr>
        <p:txBody>
          <a:bodyPr/>
          <a:lstStyle>
            <a:lvl1pPr marL="0" indent="0">
              <a:spcBef>
                <a:spcPts val="0"/>
              </a:spcBef>
              <a:buNone/>
              <a:defRPr sz="1100"/>
            </a:lvl1pPr>
          </a:lstStyle>
          <a:p>
            <a:pPr lvl="0"/>
            <a:r>
              <a:rPr lang="en-US" dirty="0"/>
              <a:t>Design Consultant (click to add desired text)</a:t>
            </a:r>
          </a:p>
        </p:txBody>
      </p:sp>
      <p:sp>
        <p:nvSpPr>
          <p:cNvPr id="24" name="Text Placeholder 19"/>
          <p:cNvSpPr>
            <a:spLocks noGrp="1"/>
          </p:cNvSpPr>
          <p:nvPr>
            <p:ph type="body" sz="quarter" idx="34" hasCustomPrompt="1"/>
          </p:nvPr>
        </p:nvSpPr>
        <p:spPr bwMode="gray">
          <a:xfrm>
            <a:off x="778041" y="2491449"/>
            <a:ext cx="2743200" cy="138499"/>
          </a:xfrm>
        </p:spPr>
        <p:txBody>
          <a:bodyPr/>
          <a:lstStyle>
            <a:lvl1pPr marL="0" indent="0">
              <a:buNone/>
              <a:defRPr sz="900">
                <a:solidFill>
                  <a:schemeClr val="accent3"/>
                </a:solidFill>
              </a:defRPr>
            </a:lvl1pPr>
          </a:lstStyle>
          <a:p>
            <a:pPr lvl="0"/>
            <a:r>
              <a:rPr lang="en-US" dirty="0"/>
              <a:t>Insert Name(s) Here</a:t>
            </a:r>
          </a:p>
        </p:txBody>
      </p:sp>
      <p:sp>
        <p:nvSpPr>
          <p:cNvPr id="25" name="Text Placeholder 20"/>
          <p:cNvSpPr>
            <a:spLocks noGrp="1"/>
          </p:cNvSpPr>
          <p:nvPr>
            <p:ph type="body" sz="quarter" idx="35" hasCustomPrompt="1"/>
          </p:nvPr>
        </p:nvSpPr>
        <p:spPr bwMode="gray">
          <a:xfrm>
            <a:off x="778041" y="2921330"/>
            <a:ext cx="3657600" cy="169277"/>
          </a:xfrm>
        </p:spPr>
        <p:txBody>
          <a:bodyPr/>
          <a:lstStyle>
            <a:lvl1pPr marL="0" indent="0">
              <a:spcBef>
                <a:spcPts val="0"/>
              </a:spcBef>
              <a:buNone/>
              <a:defRPr sz="1100"/>
            </a:lvl1pPr>
          </a:lstStyle>
          <a:p>
            <a:pPr lvl="0"/>
            <a:r>
              <a:rPr lang="en-US" dirty="0"/>
              <a:t>Executive Director (click to add desired text)</a:t>
            </a:r>
          </a:p>
        </p:txBody>
      </p:sp>
      <p:sp>
        <p:nvSpPr>
          <p:cNvPr id="26" name="Text Placeholder 19"/>
          <p:cNvSpPr>
            <a:spLocks noGrp="1"/>
          </p:cNvSpPr>
          <p:nvPr>
            <p:ph type="body" sz="quarter" idx="36" hasCustomPrompt="1"/>
          </p:nvPr>
        </p:nvSpPr>
        <p:spPr bwMode="gray">
          <a:xfrm>
            <a:off x="778041" y="3129122"/>
            <a:ext cx="2743200" cy="138499"/>
          </a:xfrm>
        </p:spPr>
        <p:txBody>
          <a:bodyPr/>
          <a:lstStyle>
            <a:lvl1pPr marL="0" indent="0">
              <a:buNone/>
              <a:defRPr sz="900">
                <a:solidFill>
                  <a:schemeClr val="accent3"/>
                </a:solidFill>
              </a:defRPr>
            </a:lvl1pPr>
          </a:lstStyle>
          <a:p>
            <a:pPr lvl="0"/>
            <a:r>
              <a:rPr lang="en-US" dirty="0"/>
              <a:t>Insert Name(s) Here</a:t>
            </a:r>
          </a:p>
        </p:txBody>
      </p:sp>
    </p:spTree>
    <p:extLst>
      <p:ext uri="{BB962C8B-B14F-4D97-AF65-F5344CB8AC3E}">
        <p14:creationId xmlns:p14="http://schemas.microsoft.com/office/powerpoint/2010/main" val="1127761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Title">
    <p:bg bwMode="gray">
      <p:bgPr>
        <a:solidFill>
          <a:schemeClr val="accent5"/>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1" y="0"/>
            <a:ext cx="6400800" cy="1065791"/>
          </a:xfrm>
          <a:prstGeom prst="rect">
            <a:avLst/>
          </a:prstGeom>
          <a:solidFill>
            <a:schemeClr val="bg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4" name="Straight Connector 3"/>
          <p:cNvCxnSpPr/>
          <p:nvPr userDrawn="1"/>
        </p:nvCxnSpPr>
        <p:spPr bwMode="gray">
          <a:xfrm>
            <a:off x="0" y="1065791"/>
            <a:ext cx="6400799" cy="0"/>
          </a:xfrm>
          <a:prstGeom prst="line">
            <a:avLst/>
          </a:prstGeom>
          <a:noFill/>
          <a:ln w="38100" cap="flat" cmpd="sng" algn="ctr">
            <a:solidFill>
              <a:schemeClr val="accent6"/>
            </a:solidFill>
            <a:prstDash val="solid"/>
            <a:miter lim="800000"/>
          </a:ln>
          <a:effectLst/>
        </p:spPr>
      </p:cxnSp>
      <p:sp>
        <p:nvSpPr>
          <p:cNvPr id="27" name="Text Placeholder 26"/>
          <p:cNvSpPr>
            <a:spLocks noGrp="1"/>
          </p:cNvSpPr>
          <p:nvPr>
            <p:ph type="body" sz="quarter" idx="10" hasCustomPrompt="1"/>
          </p:nvPr>
        </p:nvSpPr>
        <p:spPr bwMode="gray">
          <a:xfrm>
            <a:off x="794542" y="2141564"/>
            <a:ext cx="4379038" cy="666849"/>
          </a:xfrm>
        </p:spPr>
        <p:txBody>
          <a:bodyPr anchor="b" anchorCtr="0"/>
          <a:lstStyle>
            <a:lvl1pPr marL="0" indent="0">
              <a:lnSpc>
                <a:spcPts val="2600"/>
              </a:lnSpc>
              <a:spcBef>
                <a:spcPts val="0"/>
              </a:spcBef>
              <a:buNone/>
              <a:defRPr sz="2500" spc="5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 – Rockwell 25pt Regular, Title Case</a:t>
            </a:r>
          </a:p>
        </p:txBody>
      </p:sp>
      <p:sp>
        <p:nvSpPr>
          <p:cNvPr id="28" name="Text Placeholder 26"/>
          <p:cNvSpPr>
            <a:spLocks noGrp="1"/>
          </p:cNvSpPr>
          <p:nvPr>
            <p:ph type="body" sz="quarter" idx="11" hasCustomPrompt="1"/>
          </p:nvPr>
        </p:nvSpPr>
        <p:spPr bwMode="gray">
          <a:xfrm>
            <a:off x="794542" y="2924994"/>
            <a:ext cx="4379038" cy="169277"/>
          </a:xfrm>
        </p:spPr>
        <p:txBody>
          <a:bodyPr anchor="t" anchorCtr="0"/>
          <a:lstStyle>
            <a:lvl1pPr marL="0" indent="0">
              <a:lnSpc>
                <a:spcPct val="100000"/>
              </a:lnSpc>
              <a:spcBef>
                <a:spcPts val="0"/>
              </a:spcBef>
              <a:buNone/>
              <a:defRPr sz="11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Subtitle – Verdana 11pt Regular, Title Case</a:t>
            </a:r>
          </a:p>
        </p:txBody>
      </p:sp>
      <p:sp>
        <p:nvSpPr>
          <p:cNvPr id="29" name="Text Placeholder 26"/>
          <p:cNvSpPr>
            <a:spLocks noGrp="1"/>
          </p:cNvSpPr>
          <p:nvPr>
            <p:ph type="body" sz="quarter" idx="12" hasCustomPrompt="1"/>
          </p:nvPr>
        </p:nvSpPr>
        <p:spPr bwMode="gray">
          <a:xfrm>
            <a:off x="4347410" y="4263251"/>
            <a:ext cx="1786690" cy="276999"/>
          </a:xfrm>
        </p:spPr>
        <p:txBody>
          <a:bodyPr anchor="b" anchorCtr="0"/>
          <a:lstStyle>
            <a:lvl1pPr marL="0" indent="0" algn="r">
              <a:lnSpc>
                <a:spcPct val="100000"/>
              </a:lnSpc>
              <a:spcBef>
                <a:spcPts val="0"/>
              </a:spcBef>
              <a:buNone/>
              <a:defRPr sz="9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Program Name Appears Here Identically to Official Display</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205" y="297634"/>
            <a:ext cx="1170432" cy="447817"/>
          </a:xfrm>
          <a:prstGeom prst="rect">
            <a:avLst/>
          </a:prstGeom>
        </p:spPr>
      </p:pic>
    </p:spTree>
    <p:extLst>
      <p:ext uri="{BB962C8B-B14F-4D97-AF65-F5344CB8AC3E}">
        <p14:creationId xmlns:p14="http://schemas.microsoft.com/office/powerpoint/2010/main" val="442445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side Cover: Bottom Slide">
    <p:spTree>
      <p:nvGrpSpPr>
        <p:cNvPr id="1" name=""/>
        <p:cNvGrpSpPr/>
        <p:nvPr/>
      </p:nvGrpSpPr>
      <p:grpSpPr>
        <a:xfrm>
          <a:off x="0" y="0"/>
          <a:ext cx="0" cy="0"/>
          <a:chOff x="0" y="0"/>
          <a:chExt cx="0" cy="0"/>
        </a:xfrm>
      </p:grpSpPr>
      <p:sp>
        <p:nvSpPr>
          <p:cNvPr id="3" name="TextBox 2"/>
          <p:cNvSpPr txBox="1"/>
          <p:nvPr userDrawn="1"/>
        </p:nvSpPr>
        <p:spPr bwMode="gray">
          <a:xfrm>
            <a:off x="0" y="4677489"/>
            <a:ext cx="2108200" cy="123111"/>
          </a:xfrm>
          <a:prstGeom prst="rect">
            <a:avLst/>
          </a:prstGeom>
          <a:noFill/>
        </p:spPr>
        <p:txBody>
          <a:bodyPr wrap="square" lIns="64008" tIns="0" rIns="0"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©2015 The Advisory Board Company • </a:t>
            </a:r>
            <a:r>
              <a:rPr kumimoji="0" lang="en-US" sz="500" b="1"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userDrawn="1"/>
        </p:nvSpPr>
        <p:spPr bwMode="gray">
          <a:xfrm>
            <a:off x="4800738" y="18048"/>
            <a:ext cx="1618488" cy="4782552"/>
          </a:xfrm>
          <a:prstGeom prst="rect">
            <a:avLst/>
          </a:prstGeom>
          <a:noFill/>
        </p:spPr>
        <p:txBody>
          <a:bodyPr wrap="square" rtlCol="0">
            <a:noAutofit/>
          </a:bodyPr>
          <a:lstStyle/>
          <a:p>
            <a:pPr>
              <a:spcBef>
                <a:spcPts val="400"/>
              </a:spcBef>
            </a:pPr>
            <a:r>
              <a:rPr lang="en-US" sz="750" b="1" baseline="30000" dirty="0">
                <a:solidFill>
                  <a:schemeClr val="tx1"/>
                </a:solidFill>
                <a:latin typeface="+mn-lt"/>
                <a:cs typeface="Verdana" panose="020B0604030504040204" pitchFamily="34" charset="0"/>
              </a:rPr>
              <a:t>IMPORTANT: Please read the following.</a:t>
            </a:r>
          </a:p>
          <a:p>
            <a:pPr>
              <a:spcBef>
                <a:spcPts val="400"/>
              </a:spcBef>
            </a:pPr>
            <a:r>
              <a:rPr lang="en-US" sz="750" baseline="30000" dirty="0">
                <a:solidFill>
                  <a:schemeClr val="tx1"/>
                </a:solidFill>
                <a:latin typeface="+mn-lt"/>
                <a:cs typeface="Verdana" panose="020B0604030504040204" pitchFamily="34" charset="0"/>
              </a:rPr>
              <a:t>The Advisory Board Company has prepared this report for the exclusive use of its members. Each member acknowledges and agrees that this report and the information contained herein (collectively, the “Report”) are confidential and proprietary to The Advisory Board Company. By accepting delivery of this Report, each member agrees to abide by the terms as stated herein, including the following:</a:t>
            </a:r>
          </a:p>
          <a:p>
            <a:pPr marL="112713" indent="-112713">
              <a:spcBef>
                <a:spcPts val="200"/>
              </a:spcBef>
            </a:pPr>
            <a:r>
              <a:rPr lang="en-US" sz="750" baseline="30000" dirty="0">
                <a:solidFill>
                  <a:schemeClr val="tx1"/>
                </a:solidFill>
                <a:latin typeface="+mn-lt"/>
                <a:cs typeface="Verdana" panose="020B0604030504040204" pitchFamily="34" charset="0"/>
              </a:rPr>
              <a:t>1.</a:t>
            </a:r>
            <a:r>
              <a:rPr lang="en-US" sz="750" dirty="0">
                <a:solidFill>
                  <a:schemeClr val="tx1"/>
                </a:solidFill>
                <a:latin typeface="+mn-lt"/>
                <a:cs typeface="Verdana" panose="020B0604030504040204" pitchFamily="34" charset="0"/>
              </a:rPr>
              <a:t> 	</a:t>
            </a:r>
            <a:r>
              <a:rPr lang="en-US" sz="750" baseline="30000" dirty="0">
                <a:solidFill>
                  <a:schemeClr val="tx1"/>
                </a:solidFill>
                <a:latin typeface="+mn-lt"/>
                <a:cs typeface="Verdana" panose="020B0604030504040204" pitchFamily="34" charset="0"/>
              </a:rPr>
              <a:t>The Advisory Board Company owns all right, title and interest in and to this Report. Except as stated herein, no right, license, permission or interest of any kind in this Report is intended to be given, transferred to or acquired by a member. Each member is authorized to use this Report only to the extent expressly authorized herein.  </a:t>
            </a:r>
          </a:p>
          <a:p>
            <a:pPr marL="112713" indent="-112713">
              <a:spcBef>
                <a:spcPts val="200"/>
              </a:spcBef>
            </a:pPr>
            <a:r>
              <a:rPr lang="en-US" sz="750" baseline="30000" dirty="0">
                <a:solidFill>
                  <a:schemeClr val="tx1"/>
                </a:solidFill>
                <a:latin typeface="+mn-lt"/>
                <a:cs typeface="Verdana" panose="020B0604030504040204" pitchFamily="34" charset="0"/>
              </a:rPr>
              <a:t>2. 	Each member shall not sell, license, or republish this Report. Each member shall not disseminate or permit the use of, and shall take reasonable precautions</a:t>
            </a:r>
            <a:br>
              <a:rPr lang="en-US" sz="750" baseline="30000" dirty="0">
                <a:solidFill>
                  <a:schemeClr val="tx1"/>
                </a:solidFill>
                <a:latin typeface="+mn-lt"/>
                <a:cs typeface="Verdana" panose="020B0604030504040204" pitchFamily="34" charset="0"/>
              </a:rPr>
            </a:br>
            <a:r>
              <a:rPr lang="en-US" sz="750" baseline="30000" dirty="0">
                <a:solidFill>
                  <a:schemeClr val="tx1"/>
                </a:solidFill>
                <a:latin typeface="+mn-lt"/>
                <a:cs typeface="Verdana" panose="020B0604030504040204" pitchFamily="34" charset="0"/>
              </a:rPr>
              <a:t>to prevent such dissemination or use of, this Report by (a) any of its employees and agents (except as stated below),</a:t>
            </a:r>
            <a:br>
              <a:rPr lang="en-US" sz="750" baseline="30000" dirty="0">
                <a:solidFill>
                  <a:schemeClr val="tx1"/>
                </a:solidFill>
                <a:latin typeface="+mn-lt"/>
                <a:cs typeface="Verdana" panose="020B0604030504040204" pitchFamily="34" charset="0"/>
              </a:rPr>
            </a:br>
            <a:r>
              <a:rPr lang="en-US" sz="750" baseline="30000" dirty="0">
                <a:solidFill>
                  <a:schemeClr val="tx1"/>
                </a:solidFill>
                <a:latin typeface="+mn-lt"/>
                <a:cs typeface="Verdana" panose="020B0604030504040204" pitchFamily="34" charset="0"/>
              </a:rPr>
              <a:t>or (b) any third party.</a:t>
            </a:r>
          </a:p>
          <a:p>
            <a:pPr marL="112713" indent="-112713">
              <a:spcBef>
                <a:spcPts val="200"/>
              </a:spcBef>
            </a:pPr>
            <a:r>
              <a:rPr lang="en-US" sz="750" baseline="30000" dirty="0">
                <a:solidFill>
                  <a:schemeClr val="tx1"/>
                </a:solidFill>
                <a:latin typeface="+mn-lt"/>
                <a:cs typeface="Verdana" panose="020B0604030504040204" pitchFamily="34" charset="0"/>
              </a:rPr>
              <a:t>3. 	Each member may make this Report available solely to those of its employees and agents who (a) are registered for the workshop or membership program</a:t>
            </a:r>
            <a:br>
              <a:rPr lang="en-US" sz="750" baseline="30000" dirty="0">
                <a:solidFill>
                  <a:schemeClr val="tx1"/>
                </a:solidFill>
                <a:latin typeface="+mn-lt"/>
                <a:cs typeface="Verdana" panose="020B0604030504040204" pitchFamily="34" charset="0"/>
              </a:rPr>
            </a:br>
            <a:r>
              <a:rPr lang="en-US" sz="750" baseline="30000" dirty="0">
                <a:solidFill>
                  <a:schemeClr val="tx1"/>
                </a:solidFill>
                <a:latin typeface="+mn-lt"/>
                <a:cs typeface="Verdana" panose="020B0604030504040204" pitchFamily="34" charset="0"/>
              </a:rPr>
              <a:t>of which this Report is a part, (b) require access to this Report in order to learn from the information described herein, and (c) agree not to disclose this Report to other employees or agents or any third party. Each member shall use,</a:t>
            </a:r>
            <a:br>
              <a:rPr lang="en-US" sz="750" baseline="30000" dirty="0">
                <a:solidFill>
                  <a:schemeClr val="tx1"/>
                </a:solidFill>
                <a:latin typeface="+mn-lt"/>
                <a:cs typeface="Verdana" panose="020B0604030504040204" pitchFamily="34" charset="0"/>
              </a:rPr>
            </a:br>
            <a:r>
              <a:rPr lang="en-US" sz="750" baseline="30000" dirty="0">
                <a:solidFill>
                  <a:schemeClr val="tx1"/>
                </a:solidFill>
                <a:latin typeface="+mn-lt"/>
                <a:cs typeface="Verdana" panose="020B0604030504040204" pitchFamily="34" charset="0"/>
              </a:rPr>
              <a:t>and shall ensure that its employees and agents use, this </a:t>
            </a:r>
            <a:r>
              <a:rPr lang="en-US" sz="750" spc="-10" baseline="30000" dirty="0">
                <a:solidFill>
                  <a:schemeClr val="tx1"/>
                </a:solidFill>
                <a:latin typeface="+mn-lt"/>
                <a:cs typeface="Verdana" panose="020B0604030504040204" pitchFamily="34" charset="0"/>
              </a:rPr>
              <a:t>Report for its internal use only. Each member may make a limited number of copies, solely </a:t>
            </a:r>
            <a:r>
              <a:rPr lang="en-US" sz="750" baseline="30000" dirty="0">
                <a:solidFill>
                  <a:schemeClr val="tx1"/>
                </a:solidFill>
                <a:latin typeface="+mn-lt"/>
                <a:cs typeface="Verdana" panose="020B0604030504040204" pitchFamily="34" charset="0"/>
              </a:rPr>
              <a:t>as adequate for use by its employees</a:t>
            </a:r>
            <a:br>
              <a:rPr lang="en-US" sz="750" baseline="30000" dirty="0">
                <a:solidFill>
                  <a:schemeClr val="tx1"/>
                </a:solidFill>
                <a:latin typeface="+mn-lt"/>
                <a:cs typeface="Verdana" panose="020B0604030504040204" pitchFamily="34" charset="0"/>
              </a:rPr>
            </a:br>
            <a:r>
              <a:rPr lang="en-US" sz="750" baseline="30000" dirty="0">
                <a:solidFill>
                  <a:schemeClr val="tx1"/>
                </a:solidFill>
                <a:latin typeface="+mn-lt"/>
                <a:cs typeface="Verdana" panose="020B0604030504040204" pitchFamily="34" charset="0"/>
              </a:rPr>
              <a:t>and agents in accordance with the</a:t>
            </a:r>
            <a:br>
              <a:rPr lang="en-US" sz="750" baseline="30000" dirty="0">
                <a:solidFill>
                  <a:schemeClr val="tx1"/>
                </a:solidFill>
                <a:latin typeface="+mn-lt"/>
                <a:cs typeface="Verdana" panose="020B0604030504040204" pitchFamily="34" charset="0"/>
              </a:rPr>
            </a:br>
            <a:r>
              <a:rPr lang="en-US" sz="750" baseline="30000" dirty="0">
                <a:solidFill>
                  <a:schemeClr val="tx1"/>
                </a:solidFill>
                <a:latin typeface="+mn-lt"/>
                <a:cs typeface="Verdana" panose="020B0604030504040204" pitchFamily="34" charset="0"/>
              </a:rPr>
              <a:t>terms herein. </a:t>
            </a:r>
          </a:p>
          <a:p>
            <a:pPr marL="112713" indent="-112713">
              <a:spcBef>
                <a:spcPts val="200"/>
              </a:spcBef>
            </a:pPr>
            <a:r>
              <a:rPr lang="en-US" sz="750" baseline="30000" dirty="0">
                <a:solidFill>
                  <a:schemeClr val="tx1"/>
                </a:solidFill>
                <a:latin typeface="+mn-lt"/>
                <a:cs typeface="Verdana" panose="020B0604030504040204" pitchFamily="34" charset="0"/>
              </a:rPr>
              <a:t>4. 	Each member shall not remove from</a:t>
            </a:r>
            <a:br>
              <a:rPr lang="en-US" sz="750" baseline="30000" dirty="0">
                <a:solidFill>
                  <a:schemeClr val="tx1"/>
                </a:solidFill>
                <a:latin typeface="+mn-lt"/>
                <a:cs typeface="Verdana" panose="020B0604030504040204" pitchFamily="34" charset="0"/>
              </a:rPr>
            </a:br>
            <a:r>
              <a:rPr lang="en-US" sz="750" baseline="30000" dirty="0">
                <a:solidFill>
                  <a:schemeClr val="tx1"/>
                </a:solidFill>
                <a:latin typeface="+mn-lt"/>
                <a:cs typeface="Verdana" panose="020B0604030504040204" pitchFamily="34" charset="0"/>
              </a:rPr>
              <a:t>this Report any confidential markings, copyright notices, and other similar indicia herein.</a:t>
            </a:r>
          </a:p>
          <a:p>
            <a:pPr marL="112713" indent="-112713">
              <a:spcBef>
                <a:spcPts val="200"/>
              </a:spcBef>
            </a:pPr>
            <a:r>
              <a:rPr lang="en-US" sz="750" baseline="30000" dirty="0">
                <a:solidFill>
                  <a:schemeClr val="tx1"/>
                </a:solidFill>
                <a:latin typeface="+mn-lt"/>
                <a:cs typeface="Verdana" panose="020B0604030504040204" pitchFamily="34" charset="0"/>
              </a:rPr>
              <a:t>5. 	Each member is responsible for any breach of its obligations as stated herein by any of its employees or agents. </a:t>
            </a:r>
          </a:p>
          <a:p>
            <a:pPr marL="112713" indent="-112713">
              <a:spcBef>
                <a:spcPts val="200"/>
              </a:spcBef>
            </a:pPr>
            <a:r>
              <a:rPr lang="en-US" sz="750" baseline="30000" dirty="0">
                <a:solidFill>
                  <a:schemeClr val="tx1"/>
                </a:solidFill>
                <a:latin typeface="+mn-lt"/>
                <a:cs typeface="Verdana" panose="020B0604030504040204" pitchFamily="34" charset="0"/>
              </a:rPr>
              <a:t>6. 	If a member is unwilling to abide by any of the foregoing obligations, then such member shall promptly return this Report and all copies thereof to The Advisory Board Company. </a:t>
            </a:r>
          </a:p>
        </p:txBody>
      </p:sp>
      <p:cxnSp>
        <p:nvCxnSpPr>
          <p:cNvPr id="5" name="Straight Connector 4"/>
          <p:cNvCxnSpPr/>
          <p:nvPr userDrawn="1"/>
        </p:nvCxnSpPr>
        <p:spPr bwMode="gray">
          <a:xfrm>
            <a:off x="4790690" y="0"/>
            <a:ext cx="0" cy="4608821"/>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947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ack Cover: Top Slide">
    <p:bg bwMode="gray">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2988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Back Cover: Bottom Slide">
    <p:spTree>
      <p:nvGrpSpPr>
        <p:cNvPr id="1" name=""/>
        <p:cNvGrpSpPr/>
        <p:nvPr/>
      </p:nvGrpSpPr>
      <p:grpSpPr>
        <a:xfrm>
          <a:off x="0" y="0"/>
          <a:ext cx="0" cy="0"/>
          <a:chOff x="0" y="0"/>
          <a:chExt cx="0" cy="0"/>
        </a:xfrm>
      </p:grpSpPr>
      <p:cxnSp>
        <p:nvCxnSpPr>
          <p:cNvPr id="6" name="Straight Connector 5"/>
          <p:cNvCxnSpPr/>
          <p:nvPr userDrawn="1"/>
        </p:nvCxnSpPr>
        <p:spPr bwMode="gray">
          <a:xfrm>
            <a:off x="1578208" y="4073222"/>
            <a:ext cx="0" cy="463898"/>
          </a:xfrm>
          <a:prstGeom prst="line">
            <a:avLst/>
          </a:prstGeom>
          <a:ln w="635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TextBox 6"/>
          <p:cNvSpPr txBox="1"/>
          <p:nvPr userDrawn="1"/>
        </p:nvSpPr>
        <p:spPr bwMode="gray">
          <a:xfrm>
            <a:off x="1674378" y="4121681"/>
            <a:ext cx="1375694" cy="130805"/>
          </a:xfrm>
          <a:prstGeom prst="rect">
            <a:avLst/>
          </a:prstGeom>
          <a:noFill/>
        </p:spPr>
        <p:txBody>
          <a:bodyPr wrap="square" lIns="0" tIns="0" rIns="0" bIns="0" rtlCol="0">
            <a:spAutoFit/>
          </a:bodyPr>
          <a:lstStyle/>
          <a:p>
            <a:pPr>
              <a:spcBef>
                <a:spcPts val="500"/>
              </a:spcBef>
            </a:pPr>
            <a:r>
              <a:rPr lang="en-US" sz="850" dirty="0">
                <a:solidFill>
                  <a:schemeClr val="tx1"/>
                </a:solidFill>
                <a:latin typeface="+mj-lt"/>
              </a:rPr>
              <a:t>Education Advisory Board</a:t>
            </a:r>
          </a:p>
        </p:txBody>
      </p:sp>
      <p:sp>
        <p:nvSpPr>
          <p:cNvPr id="8" name="TextBox 7"/>
          <p:cNvSpPr txBox="1"/>
          <p:nvPr userDrawn="1"/>
        </p:nvSpPr>
        <p:spPr bwMode="gray">
          <a:xfrm>
            <a:off x="1674378" y="4275782"/>
            <a:ext cx="1949434" cy="212879"/>
          </a:xfrm>
          <a:prstGeom prst="rect">
            <a:avLst/>
          </a:prstGeom>
          <a:noFill/>
        </p:spPr>
        <p:txBody>
          <a:bodyPr wrap="square" lIns="0" tIns="0" rIns="0" bIns="0" rtlCol="0">
            <a:spAutoFit/>
          </a:bodyPr>
          <a:lstStyle/>
          <a:p>
            <a:pPr>
              <a:spcBef>
                <a:spcPts val="100"/>
              </a:spcBef>
            </a:pPr>
            <a:r>
              <a:rPr lang="en-US" sz="650" dirty="0">
                <a:solidFill>
                  <a:schemeClr val="tx1"/>
                </a:solidFill>
                <a:latin typeface="+mj-lt"/>
              </a:rPr>
              <a:t>2445 M Street NW, Washington DC 20037</a:t>
            </a:r>
          </a:p>
          <a:p>
            <a:pPr>
              <a:spcBef>
                <a:spcPts val="100"/>
              </a:spcBef>
            </a:pPr>
            <a:r>
              <a:rPr lang="en-US" sz="650" b="1" dirty="0">
                <a:solidFill>
                  <a:schemeClr val="tx1"/>
                </a:solidFill>
                <a:latin typeface="+mj-lt"/>
              </a:rPr>
              <a:t>P</a:t>
            </a:r>
            <a:r>
              <a:rPr lang="en-US" sz="650" b="0" dirty="0">
                <a:solidFill>
                  <a:schemeClr val="tx1"/>
                </a:solidFill>
                <a:latin typeface="+mj-lt"/>
              </a:rPr>
              <a:t> 202.266.6400 | </a:t>
            </a:r>
            <a:r>
              <a:rPr lang="en-US" sz="650" b="1" dirty="0">
                <a:solidFill>
                  <a:schemeClr val="tx1"/>
                </a:solidFill>
                <a:latin typeface="+mj-lt"/>
              </a:rPr>
              <a:t>F</a:t>
            </a:r>
            <a:r>
              <a:rPr lang="en-US" sz="650" b="0" dirty="0">
                <a:solidFill>
                  <a:schemeClr val="tx1"/>
                </a:solidFill>
                <a:latin typeface="+mj-lt"/>
              </a:rPr>
              <a:t> 202.266.5700 </a:t>
            </a:r>
            <a:r>
              <a:rPr lang="en-US" sz="650" dirty="0">
                <a:solidFill>
                  <a:schemeClr val="tx1"/>
                </a:solidFill>
                <a:latin typeface="+mj-lt"/>
              </a:rPr>
              <a:t>| </a:t>
            </a:r>
            <a:r>
              <a:rPr lang="en-US" sz="650" dirty="0">
                <a:solidFill>
                  <a:schemeClr val="accent6"/>
                </a:solidFill>
                <a:latin typeface="+mj-lt"/>
              </a:rPr>
              <a:t>eab.com</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044" y="4071810"/>
            <a:ext cx="1216152" cy="465310"/>
          </a:xfrm>
          <a:prstGeom prst="rect">
            <a:avLst/>
          </a:prstGeom>
        </p:spPr>
      </p:pic>
    </p:spTree>
    <p:extLst>
      <p:ext uri="{BB962C8B-B14F-4D97-AF65-F5344CB8AC3E}">
        <p14:creationId xmlns:p14="http://schemas.microsoft.com/office/powerpoint/2010/main" val="3704844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69875" y="640267"/>
            <a:ext cx="5859463"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69875" y="97401"/>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69875"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extLst>
      <p:ext uri="{BB962C8B-B14F-4D97-AF65-F5344CB8AC3E}">
        <p14:creationId xmlns:p14="http://schemas.microsoft.com/office/powerpoint/2010/main" val="1757008057"/>
      </p:ext>
    </p:extLst>
  </p:cSld>
  <p:clrMapOvr>
    <a:masterClrMapping/>
  </p:clrMapOvr>
  <p:extLst>
    <p:ext uri="{DCECCB84-F9BA-43D5-87BE-67443E8EF086}">
      <p15:sldGuideLst xmlns:p15="http://schemas.microsoft.com/office/powerpoint/2012/main">
        <p15:guide id="1" orient="horz" pos="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13" name="Text Placeholder 12"/>
          <p:cNvSpPr>
            <a:spLocks noGrp="1"/>
          </p:cNvSpPr>
          <p:nvPr userDrawn="1">
            <p:ph type="body" sz="quarter" idx="15" hasCustomPrompt="1"/>
          </p:nvPr>
        </p:nvSpPr>
        <p:spPr bwMode="gray">
          <a:xfrm>
            <a:off x="280195" y="640267"/>
            <a:ext cx="584279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userDrawn="1">
            <p:ph type="body" sz="quarter" idx="16" hasCustomPrompt="1"/>
          </p:nvPr>
        </p:nvSpPr>
        <p:spPr bwMode="gray">
          <a:xfrm>
            <a:off x="280194" y="99782"/>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userDrawn="1">
            <p:ph type="body" sz="quarter" idx="18" hasCustomPrompt="1"/>
          </p:nvPr>
        </p:nvSpPr>
        <p:spPr bwMode="gray">
          <a:xfrm>
            <a:off x="5148072" y="4446657"/>
            <a:ext cx="1252728" cy="353943"/>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box to the left as needed.</a:t>
            </a:r>
          </a:p>
        </p:txBody>
      </p:sp>
      <p:sp>
        <p:nvSpPr>
          <p:cNvPr id="15" name="Text Placeholder 14"/>
          <p:cNvSpPr>
            <a:spLocks noGrp="1"/>
          </p:cNvSpPr>
          <p:nvPr userDrawn="1">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userDrawn="1">
            <p:ph type="title" hasCustomPrompt="1"/>
          </p:nvPr>
        </p:nvSpPr>
        <p:spPr bwMode="gray">
          <a:xfrm>
            <a:off x="280194" y="309824"/>
            <a:ext cx="5486400" cy="256480"/>
          </a:xfrm>
        </p:spPr>
        <p:txBody>
          <a:bodyPr/>
          <a:lstStyle>
            <a:lvl1pPr>
              <a:defRPr baseline="0">
                <a:solidFill>
                  <a:schemeClr val="tx1"/>
                </a:solidFill>
              </a:defRPr>
            </a:lvl1pPr>
          </a:lstStyle>
          <a:p>
            <a:r>
              <a:rPr lang="en-US" dirty="0"/>
              <a:t>Slide Title – Rockwell 18pt Regular, Title Case</a:t>
            </a:r>
          </a:p>
        </p:txBody>
      </p:sp>
      <p:grpSp>
        <p:nvGrpSpPr>
          <p:cNvPr id="17" name="Group 16"/>
          <p:cNvGrpSpPr/>
          <p:nvPr userDrawn="1"/>
        </p:nvGrpSpPr>
        <p:grpSpPr bwMode="gray">
          <a:xfrm>
            <a:off x="5888334" y="0"/>
            <a:ext cx="458401" cy="507600"/>
            <a:chOff x="5888334" y="0"/>
            <a:chExt cx="458401" cy="507600"/>
          </a:xfrm>
        </p:grpSpPr>
        <p:sp>
          <p:nvSpPr>
            <p:cNvPr id="19" name="Freeform 18"/>
            <p:cNvSpPr>
              <a:spLocks/>
            </p:cNvSpPr>
            <p:nvPr/>
          </p:nvSpPr>
          <p:spPr bwMode="gray">
            <a:xfrm>
              <a:off x="5888334" y="0"/>
              <a:ext cx="458401" cy="114262"/>
            </a:xfrm>
            <a:custGeom>
              <a:avLst/>
              <a:gdLst>
                <a:gd name="connsiteX0" fmla="*/ 283333 w 458401"/>
                <a:gd name="connsiteY0" fmla="*/ 0 h 114262"/>
                <a:gd name="connsiteX1" fmla="*/ 372260 w 458401"/>
                <a:gd name="connsiteY1" fmla="*/ 0 h 114262"/>
                <a:gd name="connsiteX2" fmla="*/ 393233 w 458401"/>
                <a:gd name="connsiteY2" fmla="*/ 16964 h 114262"/>
                <a:gd name="connsiteX3" fmla="*/ 413968 w 458401"/>
                <a:gd name="connsiteY3" fmla="*/ 38503 h 114262"/>
                <a:gd name="connsiteX4" fmla="*/ 431741 w 458401"/>
                <a:gd name="connsiteY4" fmla="*/ 61528 h 114262"/>
                <a:gd name="connsiteX5" fmla="*/ 447293 w 458401"/>
                <a:gd name="connsiteY5" fmla="*/ 87524 h 114262"/>
                <a:gd name="connsiteX6" fmla="*/ 458401 w 458401"/>
                <a:gd name="connsiteY6" fmla="*/ 114262 h 114262"/>
                <a:gd name="connsiteX7" fmla="*/ 402860 w 458401"/>
                <a:gd name="connsiteY7" fmla="*/ 89752 h 114262"/>
                <a:gd name="connsiteX8" fmla="*/ 391011 w 458401"/>
                <a:gd name="connsiteY8" fmla="*/ 74154 h 114262"/>
                <a:gd name="connsiteX9" fmla="*/ 377681 w 458401"/>
                <a:gd name="connsiteY9" fmla="*/ 57814 h 114262"/>
                <a:gd name="connsiteX10" fmla="*/ 362130 w 458401"/>
                <a:gd name="connsiteY10" fmla="*/ 43702 h 114262"/>
                <a:gd name="connsiteX11" fmla="*/ 345097 w 458401"/>
                <a:gd name="connsiteY11" fmla="*/ 28847 h 114262"/>
                <a:gd name="connsiteX12" fmla="*/ 325102 w 458401"/>
                <a:gd name="connsiteY12" fmla="*/ 16221 h 114262"/>
                <a:gd name="connsiteX13" fmla="*/ 303626 w 458401"/>
                <a:gd name="connsiteY13" fmla="*/ 6565 h 114262"/>
                <a:gd name="connsiteX14" fmla="*/ 85964 w 458401"/>
                <a:gd name="connsiteY14" fmla="*/ 0 h 114262"/>
                <a:gd name="connsiteX15" fmla="*/ 175637 w 458401"/>
                <a:gd name="connsiteY15" fmla="*/ 0 h 114262"/>
                <a:gd name="connsiteX16" fmla="*/ 154035 w 458401"/>
                <a:gd name="connsiteY16" fmla="*/ 6565 h 114262"/>
                <a:gd name="connsiteX17" fmla="*/ 131078 w 458401"/>
                <a:gd name="connsiteY17" fmla="*/ 18449 h 114262"/>
                <a:gd name="connsiteX18" fmla="*/ 108861 w 458401"/>
                <a:gd name="connsiteY18" fmla="*/ 31818 h 114262"/>
                <a:gd name="connsiteX19" fmla="*/ 88866 w 458401"/>
                <a:gd name="connsiteY19" fmla="*/ 48901 h 114262"/>
                <a:gd name="connsiteX20" fmla="*/ 71834 w 458401"/>
                <a:gd name="connsiteY20" fmla="*/ 66727 h 114262"/>
                <a:gd name="connsiteX21" fmla="*/ 56282 w 458401"/>
                <a:gd name="connsiteY21" fmla="*/ 88266 h 114262"/>
                <a:gd name="connsiteX22" fmla="*/ 0 w 458401"/>
                <a:gd name="connsiteY22" fmla="*/ 112777 h 114262"/>
                <a:gd name="connsiteX23" fmla="*/ 11109 w 458401"/>
                <a:gd name="connsiteY23" fmla="*/ 86038 h 114262"/>
                <a:gd name="connsiteX24" fmla="*/ 26660 w 458401"/>
                <a:gd name="connsiteY24" fmla="*/ 60785 h 114262"/>
                <a:gd name="connsiteX25" fmla="*/ 45174 w 458401"/>
                <a:gd name="connsiteY25" fmla="*/ 37018 h 114262"/>
                <a:gd name="connsiteX26" fmla="*/ 65909 w 458401"/>
                <a:gd name="connsiteY26" fmla="*/ 16221 h 11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8401" h="114262">
                  <a:moveTo>
                    <a:pt x="283333" y="0"/>
                  </a:moveTo>
                  <a:lnTo>
                    <a:pt x="372260" y="0"/>
                  </a:lnTo>
                  <a:lnTo>
                    <a:pt x="393233" y="16964"/>
                  </a:lnTo>
                  <a:lnTo>
                    <a:pt x="413968" y="38503"/>
                  </a:lnTo>
                  <a:lnTo>
                    <a:pt x="431741" y="61528"/>
                  </a:lnTo>
                  <a:lnTo>
                    <a:pt x="447293" y="87524"/>
                  </a:lnTo>
                  <a:lnTo>
                    <a:pt x="458401" y="114262"/>
                  </a:lnTo>
                  <a:lnTo>
                    <a:pt x="402860" y="89752"/>
                  </a:lnTo>
                  <a:lnTo>
                    <a:pt x="391011" y="74154"/>
                  </a:lnTo>
                  <a:lnTo>
                    <a:pt x="377681" y="57814"/>
                  </a:lnTo>
                  <a:lnTo>
                    <a:pt x="362130" y="43702"/>
                  </a:lnTo>
                  <a:lnTo>
                    <a:pt x="345097" y="28847"/>
                  </a:lnTo>
                  <a:lnTo>
                    <a:pt x="325102" y="16221"/>
                  </a:lnTo>
                  <a:lnTo>
                    <a:pt x="303626" y="6565"/>
                  </a:lnTo>
                  <a:close/>
                  <a:moveTo>
                    <a:pt x="85964" y="0"/>
                  </a:moveTo>
                  <a:lnTo>
                    <a:pt x="175637" y="0"/>
                  </a:lnTo>
                  <a:lnTo>
                    <a:pt x="154035" y="6565"/>
                  </a:lnTo>
                  <a:lnTo>
                    <a:pt x="131078" y="18449"/>
                  </a:lnTo>
                  <a:lnTo>
                    <a:pt x="108861" y="31818"/>
                  </a:lnTo>
                  <a:lnTo>
                    <a:pt x="88866" y="48901"/>
                  </a:lnTo>
                  <a:lnTo>
                    <a:pt x="71834" y="66727"/>
                  </a:lnTo>
                  <a:lnTo>
                    <a:pt x="56282" y="88266"/>
                  </a:lnTo>
                  <a:lnTo>
                    <a:pt x="0" y="112777"/>
                  </a:lnTo>
                  <a:lnTo>
                    <a:pt x="11109" y="86038"/>
                  </a:lnTo>
                  <a:lnTo>
                    <a:pt x="26660" y="60785"/>
                  </a:lnTo>
                  <a:lnTo>
                    <a:pt x="45174" y="37018"/>
                  </a:lnTo>
                  <a:lnTo>
                    <a:pt x="65909" y="1622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en-US"/>
            </a:p>
          </p:txBody>
        </p:sp>
        <p:sp>
          <p:nvSpPr>
            <p:cNvPr id="7" name="Freeform 11"/>
            <p:cNvSpPr>
              <a:spLocks/>
            </p:cNvSpPr>
            <p:nvPr/>
          </p:nvSpPr>
          <p:spPr bwMode="gray">
            <a:xfrm>
              <a:off x="5888334" y="63986"/>
              <a:ext cx="458401" cy="14195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5888334" y="469154"/>
              <a:ext cx="458401" cy="38446"/>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6163373"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6027332" y="247346"/>
              <a:ext cx="44362"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5888334"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6299415" y="247346"/>
              <a:ext cx="47318" cy="171530"/>
            </a:xfrm>
            <a:prstGeom prst="rect">
              <a:avLst/>
            </a:prstGeom>
            <a:solidFill>
              <a:schemeClr val="bg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TextBox 17"/>
          <p:cNvSpPr txBox="1"/>
          <p:nvPr userDrawn="1"/>
        </p:nvSpPr>
        <p:spPr bwMode="gray">
          <a:xfrm>
            <a:off x="6163373" y="444101"/>
            <a:ext cx="237427" cy="100027"/>
          </a:xfrm>
          <a:prstGeom prst="rect">
            <a:avLst/>
          </a:prstGeom>
          <a:solidFill>
            <a:schemeClr val="bg2"/>
          </a:solidFill>
        </p:spPr>
        <p:txBody>
          <a:bodyPr wrap="square" lIns="0" tIns="0" rIns="4572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Tree>
    <p:custDataLst>
      <p:tags r:id="rId1"/>
    </p:custDataLst>
    <p:extLst>
      <p:ext uri="{BB962C8B-B14F-4D97-AF65-F5344CB8AC3E}">
        <p14:creationId xmlns:p14="http://schemas.microsoft.com/office/powerpoint/2010/main" val="1626880644"/>
      </p:ext>
    </p:extLst>
  </p:cSld>
  <p:clrMapOvr>
    <a:masterClrMapping/>
  </p:clrMapOvr>
  <p:extLst>
    <p:ext uri="{DCECCB84-F9BA-43D5-87BE-67443E8EF086}">
      <p15:sldGuideLst xmlns:p15="http://schemas.microsoft.com/office/powerpoint/2012/main">
        <p15:guide id="1" orient="horz" pos="6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Standard">
    <p:spTree>
      <p:nvGrpSpPr>
        <p:cNvPr id="1" name=""/>
        <p:cNvGrpSpPr/>
        <p:nvPr/>
      </p:nvGrpSpPr>
      <p:grpSpPr>
        <a:xfrm>
          <a:off x="0" y="0"/>
          <a:ext cx="0" cy="0"/>
          <a:chOff x="0" y="0"/>
          <a:chExt cx="0" cy="0"/>
        </a:xfrm>
      </p:grpSpPr>
      <p:sp>
        <p:nvSpPr>
          <p:cNvPr id="4" name="Rectangle 3"/>
          <p:cNvSpPr/>
          <p:nvPr userDrawn="1"/>
        </p:nvSpPr>
        <p:spPr bwMode="gray">
          <a:xfrm>
            <a:off x="1" y="0"/>
            <a:ext cx="6400799" cy="601181"/>
          </a:xfrm>
          <a:prstGeom prst="rect">
            <a:avLst/>
          </a:prstGeom>
          <a:solidFill>
            <a:schemeClr val="bg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nvGrpSpPr>
          <p:cNvPr id="5" name="Group 4"/>
          <p:cNvGrpSpPr/>
          <p:nvPr userDrawn="1"/>
        </p:nvGrpSpPr>
        <p:grpSpPr bwMode="gray">
          <a:xfrm>
            <a:off x="5888334" y="-48397"/>
            <a:ext cx="458401" cy="555997"/>
            <a:chOff x="385810" y="354000"/>
            <a:chExt cx="214021" cy="259587"/>
          </a:xfrm>
          <a:solidFill>
            <a:schemeClr val="bg1"/>
          </a:solidFill>
        </p:grpSpPr>
        <p:sp>
          <p:nvSpPr>
            <p:cNvPr id="6" name="Freeform 10"/>
            <p:cNvSpPr>
              <a:spLocks/>
            </p:cNvSpPr>
            <p:nvPr/>
          </p:nvSpPr>
          <p:spPr bwMode="gray">
            <a:xfrm>
              <a:off x="385810" y="354000"/>
              <a:ext cx="214021" cy="75943"/>
            </a:xfrm>
            <a:custGeom>
              <a:avLst/>
              <a:gdLst>
                <a:gd name="T0" fmla="*/ 309 w 619"/>
                <a:gd name="T1" fmla="*/ 0 h 219"/>
                <a:gd name="T2" fmla="*/ 350 w 619"/>
                <a:gd name="T3" fmla="*/ 3 h 219"/>
                <a:gd name="T4" fmla="*/ 389 w 619"/>
                <a:gd name="T5" fmla="*/ 11 h 219"/>
                <a:gd name="T6" fmla="*/ 429 w 619"/>
                <a:gd name="T7" fmla="*/ 24 h 219"/>
                <a:gd name="T8" fmla="*/ 465 w 619"/>
                <a:gd name="T9" fmla="*/ 41 h 219"/>
                <a:gd name="T10" fmla="*/ 500 w 619"/>
                <a:gd name="T11" fmla="*/ 63 h 219"/>
                <a:gd name="T12" fmla="*/ 531 w 619"/>
                <a:gd name="T13" fmla="*/ 88 h 219"/>
                <a:gd name="T14" fmla="*/ 559 w 619"/>
                <a:gd name="T15" fmla="*/ 117 h 219"/>
                <a:gd name="T16" fmla="*/ 583 w 619"/>
                <a:gd name="T17" fmla="*/ 148 h 219"/>
                <a:gd name="T18" fmla="*/ 604 w 619"/>
                <a:gd name="T19" fmla="*/ 183 h 219"/>
                <a:gd name="T20" fmla="*/ 619 w 619"/>
                <a:gd name="T21" fmla="*/ 219 h 219"/>
                <a:gd name="T22" fmla="*/ 544 w 619"/>
                <a:gd name="T23" fmla="*/ 186 h 219"/>
                <a:gd name="T24" fmla="*/ 528 w 619"/>
                <a:gd name="T25" fmla="*/ 165 h 219"/>
                <a:gd name="T26" fmla="*/ 510 w 619"/>
                <a:gd name="T27" fmla="*/ 143 h 219"/>
                <a:gd name="T28" fmla="*/ 489 w 619"/>
                <a:gd name="T29" fmla="*/ 124 h 219"/>
                <a:gd name="T30" fmla="*/ 466 w 619"/>
                <a:gd name="T31" fmla="*/ 104 h 219"/>
                <a:gd name="T32" fmla="*/ 439 w 619"/>
                <a:gd name="T33" fmla="*/ 87 h 219"/>
                <a:gd name="T34" fmla="*/ 410 w 619"/>
                <a:gd name="T35" fmla="*/ 74 h 219"/>
                <a:gd name="T36" fmla="*/ 379 w 619"/>
                <a:gd name="T37" fmla="*/ 64 h 219"/>
                <a:gd name="T38" fmla="*/ 345 w 619"/>
                <a:gd name="T39" fmla="*/ 57 h 219"/>
                <a:gd name="T40" fmla="*/ 309 w 619"/>
                <a:gd name="T41" fmla="*/ 54 h 219"/>
                <a:gd name="T42" fmla="*/ 274 w 619"/>
                <a:gd name="T43" fmla="*/ 57 h 219"/>
                <a:gd name="T44" fmla="*/ 241 w 619"/>
                <a:gd name="T45" fmla="*/ 64 h 219"/>
                <a:gd name="T46" fmla="*/ 208 w 619"/>
                <a:gd name="T47" fmla="*/ 74 h 219"/>
                <a:gd name="T48" fmla="*/ 177 w 619"/>
                <a:gd name="T49" fmla="*/ 90 h 219"/>
                <a:gd name="T50" fmla="*/ 147 w 619"/>
                <a:gd name="T51" fmla="*/ 108 h 219"/>
                <a:gd name="T52" fmla="*/ 120 w 619"/>
                <a:gd name="T53" fmla="*/ 131 h 219"/>
                <a:gd name="T54" fmla="*/ 97 w 619"/>
                <a:gd name="T55" fmla="*/ 155 h 219"/>
                <a:gd name="T56" fmla="*/ 76 w 619"/>
                <a:gd name="T57" fmla="*/ 184 h 219"/>
                <a:gd name="T58" fmla="*/ 0 w 619"/>
                <a:gd name="T59" fmla="*/ 217 h 219"/>
                <a:gd name="T60" fmla="*/ 15 w 619"/>
                <a:gd name="T61" fmla="*/ 181 h 219"/>
                <a:gd name="T62" fmla="*/ 36 w 619"/>
                <a:gd name="T63" fmla="*/ 147 h 219"/>
                <a:gd name="T64" fmla="*/ 61 w 619"/>
                <a:gd name="T65" fmla="*/ 115 h 219"/>
                <a:gd name="T66" fmla="*/ 89 w 619"/>
                <a:gd name="T67" fmla="*/ 87 h 219"/>
                <a:gd name="T68" fmla="*/ 120 w 619"/>
                <a:gd name="T69" fmla="*/ 62 h 219"/>
                <a:gd name="T70" fmla="*/ 154 w 619"/>
                <a:gd name="T71" fmla="*/ 41 h 219"/>
                <a:gd name="T72" fmla="*/ 192 w 619"/>
                <a:gd name="T73" fmla="*/ 24 h 219"/>
                <a:gd name="T74" fmla="*/ 230 w 619"/>
                <a:gd name="T75" fmla="*/ 11 h 219"/>
                <a:gd name="T76" fmla="*/ 269 w 619"/>
                <a:gd name="T77" fmla="*/ 3 h 219"/>
                <a:gd name="T78" fmla="*/ 309 w 619"/>
                <a:gd name="T79"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9" h="219">
                  <a:moveTo>
                    <a:pt x="309" y="0"/>
                  </a:moveTo>
                  <a:lnTo>
                    <a:pt x="350" y="3"/>
                  </a:lnTo>
                  <a:lnTo>
                    <a:pt x="389" y="11"/>
                  </a:lnTo>
                  <a:lnTo>
                    <a:pt x="429" y="24"/>
                  </a:lnTo>
                  <a:lnTo>
                    <a:pt x="465" y="41"/>
                  </a:lnTo>
                  <a:lnTo>
                    <a:pt x="500" y="63"/>
                  </a:lnTo>
                  <a:lnTo>
                    <a:pt x="531" y="88"/>
                  </a:lnTo>
                  <a:lnTo>
                    <a:pt x="559" y="117"/>
                  </a:lnTo>
                  <a:lnTo>
                    <a:pt x="583" y="148"/>
                  </a:lnTo>
                  <a:lnTo>
                    <a:pt x="604" y="183"/>
                  </a:lnTo>
                  <a:lnTo>
                    <a:pt x="619" y="219"/>
                  </a:lnTo>
                  <a:lnTo>
                    <a:pt x="544" y="186"/>
                  </a:lnTo>
                  <a:lnTo>
                    <a:pt x="528" y="165"/>
                  </a:lnTo>
                  <a:lnTo>
                    <a:pt x="510" y="143"/>
                  </a:lnTo>
                  <a:lnTo>
                    <a:pt x="489" y="124"/>
                  </a:lnTo>
                  <a:lnTo>
                    <a:pt x="466" y="104"/>
                  </a:lnTo>
                  <a:lnTo>
                    <a:pt x="439" y="87"/>
                  </a:lnTo>
                  <a:lnTo>
                    <a:pt x="410" y="74"/>
                  </a:lnTo>
                  <a:lnTo>
                    <a:pt x="379" y="64"/>
                  </a:lnTo>
                  <a:lnTo>
                    <a:pt x="345" y="57"/>
                  </a:lnTo>
                  <a:lnTo>
                    <a:pt x="309" y="54"/>
                  </a:lnTo>
                  <a:lnTo>
                    <a:pt x="274" y="57"/>
                  </a:lnTo>
                  <a:lnTo>
                    <a:pt x="241" y="64"/>
                  </a:lnTo>
                  <a:lnTo>
                    <a:pt x="208" y="74"/>
                  </a:lnTo>
                  <a:lnTo>
                    <a:pt x="177" y="90"/>
                  </a:lnTo>
                  <a:lnTo>
                    <a:pt x="147" y="108"/>
                  </a:lnTo>
                  <a:lnTo>
                    <a:pt x="120" y="131"/>
                  </a:lnTo>
                  <a:lnTo>
                    <a:pt x="97" y="155"/>
                  </a:lnTo>
                  <a:lnTo>
                    <a:pt x="76" y="184"/>
                  </a:lnTo>
                  <a:lnTo>
                    <a:pt x="0" y="217"/>
                  </a:lnTo>
                  <a:lnTo>
                    <a:pt x="15" y="181"/>
                  </a:lnTo>
                  <a:lnTo>
                    <a:pt x="36" y="147"/>
                  </a:lnTo>
                  <a:lnTo>
                    <a:pt x="61" y="115"/>
                  </a:lnTo>
                  <a:lnTo>
                    <a:pt x="89" y="87"/>
                  </a:lnTo>
                  <a:lnTo>
                    <a:pt x="120" y="62"/>
                  </a:lnTo>
                  <a:lnTo>
                    <a:pt x="154" y="41"/>
                  </a:lnTo>
                  <a:lnTo>
                    <a:pt x="192" y="24"/>
                  </a:lnTo>
                  <a:lnTo>
                    <a:pt x="230" y="11"/>
                  </a:lnTo>
                  <a:lnTo>
                    <a:pt x="269" y="3"/>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 name="Freeform 11"/>
            <p:cNvSpPr>
              <a:spLocks/>
            </p:cNvSpPr>
            <p:nvPr/>
          </p:nvSpPr>
          <p:spPr bwMode="gray">
            <a:xfrm>
              <a:off x="385810" y="406470"/>
              <a:ext cx="214021" cy="66278"/>
            </a:xfrm>
            <a:custGeom>
              <a:avLst/>
              <a:gdLst>
                <a:gd name="T0" fmla="*/ 309 w 619"/>
                <a:gd name="T1" fmla="*/ 0 h 192"/>
                <a:gd name="T2" fmla="*/ 619 w 619"/>
                <a:gd name="T3" fmla="*/ 136 h 192"/>
                <a:gd name="T4" fmla="*/ 619 w 619"/>
                <a:gd name="T5" fmla="*/ 192 h 192"/>
                <a:gd name="T6" fmla="*/ 309 w 619"/>
                <a:gd name="T7" fmla="*/ 56 h 192"/>
                <a:gd name="T8" fmla="*/ 0 w 619"/>
                <a:gd name="T9" fmla="*/ 192 h 192"/>
                <a:gd name="T10" fmla="*/ 0 w 619"/>
                <a:gd name="T11" fmla="*/ 136 h 192"/>
                <a:gd name="T12" fmla="*/ 309 w 619"/>
                <a:gd name="T13" fmla="*/ 0 h 192"/>
              </a:gdLst>
              <a:ahLst/>
              <a:cxnLst>
                <a:cxn ang="0">
                  <a:pos x="T0" y="T1"/>
                </a:cxn>
                <a:cxn ang="0">
                  <a:pos x="T2" y="T3"/>
                </a:cxn>
                <a:cxn ang="0">
                  <a:pos x="T4" y="T5"/>
                </a:cxn>
                <a:cxn ang="0">
                  <a:pos x="T6" y="T7"/>
                </a:cxn>
                <a:cxn ang="0">
                  <a:pos x="T8" y="T9"/>
                </a:cxn>
                <a:cxn ang="0">
                  <a:pos x="T10" y="T11"/>
                </a:cxn>
                <a:cxn ang="0">
                  <a:pos x="T12" y="T13"/>
                </a:cxn>
              </a:cxnLst>
              <a:rect l="0" t="0" r="r" b="b"/>
              <a:pathLst>
                <a:path w="619" h="192">
                  <a:moveTo>
                    <a:pt x="309" y="0"/>
                  </a:moveTo>
                  <a:lnTo>
                    <a:pt x="619" y="136"/>
                  </a:lnTo>
                  <a:lnTo>
                    <a:pt x="619" y="192"/>
                  </a:lnTo>
                  <a:lnTo>
                    <a:pt x="309" y="56"/>
                  </a:lnTo>
                  <a:lnTo>
                    <a:pt x="0" y="192"/>
                  </a:lnTo>
                  <a:lnTo>
                    <a:pt x="0" y="136"/>
                  </a:lnTo>
                  <a:lnTo>
                    <a:pt x="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Rectangle 12"/>
            <p:cNvSpPr>
              <a:spLocks noChangeArrowheads="1"/>
            </p:cNvSpPr>
            <p:nvPr/>
          </p:nvSpPr>
          <p:spPr bwMode="gray">
            <a:xfrm>
              <a:off x="385810" y="595637"/>
              <a:ext cx="214021" cy="179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 name="Rectangle 13"/>
            <p:cNvSpPr>
              <a:spLocks noChangeArrowheads="1"/>
            </p:cNvSpPr>
            <p:nvPr/>
          </p:nvSpPr>
          <p:spPr bwMode="gray">
            <a:xfrm>
              <a:off x="514222"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0" name="Rectangle 14"/>
            <p:cNvSpPr>
              <a:spLocks noChangeArrowheads="1"/>
            </p:cNvSpPr>
            <p:nvPr/>
          </p:nvSpPr>
          <p:spPr bwMode="gray">
            <a:xfrm>
              <a:off x="450706" y="492078"/>
              <a:ext cx="2071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 name="Rectangle 15"/>
            <p:cNvSpPr>
              <a:spLocks noChangeArrowheads="1"/>
            </p:cNvSpPr>
            <p:nvPr/>
          </p:nvSpPr>
          <p:spPr bwMode="gray">
            <a:xfrm>
              <a:off x="385810"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 name="Rectangle 16"/>
            <p:cNvSpPr>
              <a:spLocks noChangeArrowheads="1"/>
            </p:cNvSpPr>
            <p:nvPr/>
          </p:nvSpPr>
          <p:spPr bwMode="gray">
            <a:xfrm>
              <a:off x="577738" y="492078"/>
              <a:ext cx="22092" cy="8008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4" name="Straight Connector 13"/>
          <p:cNvCxnSpPr/>
          <p:nvPr userDrawn="1"/>
        </p:nvCxnSpPr>
        <p:spPr bwMode="gray">
          <a:xfrm>
            <a:off x="0" y="601181"/>
            <a:ext cx="6400800" cy="0"/>
          </a:xfrm>
          <a:prstGeom prst="line">
            <a:avLst/>
          </a:prstGeom>
          <a:noFill/>
          <a:ln w="9525" cap="flat" cmpd="sng" algn="ctr">
            <a:solidFill>
              <a:schemeClr val="accent6"/>
            </a:solidFill>
            <a:prstDash val="solid"/>
            <a:miter lim="800000"/>
          </a:ln>
          <a:effectLst/>
        </p:spPr>
      </p:cxnSp>
      <p:sp>
        <p:nvSpPr>
          <p:cNvPr id="38" name="TextBox 37"/>
          <p:cNvSpPr txBox="1"/>
          <p:nvPr userDrawn="1"/>
        </p:nvSpPr>
        <p:spPr bwMode="gray">
          <a:xfrm>
            <a:off x="6163373" y="444101"/>
            <a:ext cx="186372" cy="100027"/>
          </a:xfrm>
          <a:prstGeom prst="rect">
            <a:avLst/>
          </a:prstGeom>
          <a:solidFill>
            <a:schemeClr val="bg2"/>
          </a:solidFill>
        </p:spPr>
        <p:txBody>
          <a:bodyPr wrap="square" lIns="0" tIns="0" rIns="0" bIns="0" rtlCol="0">
            <a:spAutoFit/>
          </a:bodyPr>
          <a:lstStyle/>
          <a:p>
            <a:pPr algn="r">
              <a:spcBef>
                <a:spcPts val="500"/>
              </a:spcBef>
            </a:pPr>
            <a:fld id="{11A0A082-46D1-4CDC-90AB-7FACAC0B3028}" type="slidenum">
              <a:rPr lang="en-US" sz="650" smtClean="0">
                <a:latin typeface="+mj-lt"/>
              </a:rPr>
              <a:t>‹#›</a:t>
            </a:fld>
            <a:endParaRPr lang="en-US" sz="650" dirty="0">
              <a:latin typeface="+mj-lt"/>
            </a:endParaRPr>
          </a:p>
        </p:txBody>
      </p:sp>
      <p:sp>
        <p:nvSpPr>
          <p:cNvPr id="13" name="Text Placeholder 12"/>
          <p:cNvSpPr>
            <a:spLocks noGrp="1"/>
          </p:cNvSpPr>
          <p:nvPr>
            <p:ph type="body" sz="quarter" idx="15" hasCustomPrompt="1"/>
          </p:nvPr>
        </p:nvSpPr>
        <p:spPr bwMode="gray">
          <a:xfrm>
            <a:off x="266700" y="640267"/>
            <a:ext cx="5850834" cy="184666"/>
          </a:xfrm>
        </p:spPr>
        <p:txBody>
          <a:bodyPr/>
          <a:lstStyle>
            <a:lvl1pPr marL="0" indent="0">
              <a:spcBef>
                <a:spcPts val="0"/>
              </a:spcBef>
              <a:buNone/>
              <a:defRPr sz="1200">
                <a:solidFill>
                  <a:schemeClr val="tx1"/>
                </a:solidFill>
              </a:defRPr>
            </a:lvl1pPr>
            <a:lvl2pPr>
              <a:spcBef>
                <a:spcPts val="0"/>
              </a:spcBef>
              <a:defRPr sz="1200"/>
            </a:lvl2pPr>
            <a:lvl3pPr>
              <a:spcBef>
                <a:spcPts val="0"/>
              </a:spcBef>
              <a:defRPr sz="1200"/>
            </a:lvl3pPr>
            <a:lvl4pPr>
              <a:spcBef>
                <a:spcPts val="0"/>
              </a:spcBef>
              <a:defRPr sz="1200"/>
            </a:lvl4pPr>
            <a:lvl5pPr>
              <a:spcBef>
                <a:spcPts val="0"/>
              </a:spcBef>
              <a:defRPr sz="1200"/>
            </a:lvl5pPr>
          </a:lstStyle>
          <a:p>
            <a:pPr lvl="0"/>
            <a:r>
              <a:rPr lang="en-US" dirty="0"/>
              <a:t>Slide Subtitle – Verdana 12pt Regular, Title Case</a:t>
            </a:r>
          </a:p>
        </p:txBody>
      </p:sp>
      <p:sp>
        <p:nvSpPr>
          <p:cNvPr id="16" name="Text Placeholder 15"/>
          <p:cNvSpPr>
            <a:spLocks noGrp="1"/>
          </p:cNvSpPr>
          <p:nvPr>
            <p:ph type="body" sz="quarter" idx="16" hasCustomPrompt="1"/>
          </p:nvPr>
        </p:nvSpPr>
        <p:spPr bwMode="gray">
          <a:xfrm>
            <a:off x="266700" y="97401"/>
            <a:ext cx="2560320" cy="123111"/>
          </a:xfrm>
        </p:spPr>
        <p:txBody>
          <a:bodyPr anchor="ctr" anchorCtr="0"/>
          <a:lstStyle>
            <a:lvl1pPr marL="0" indent="0">
              <a:spcBef>
                <a:spcPts val="0"/>
              </a:spcBef>
              <a:buNone/>
              <a:defRPr sz="800">
                <a:solidFill>
                  <a:schemeClr val="tx1"/>
                </a:solidFill>
              </a:defRPr>
            </a:lvl1pPr>
            <a:lvl2pPr marL="114300" indent="0">
              <a:spcBef>
                <a:spcPts val="0"/>
              </a:spcBef>
              <a:buNone/>
              <a:defRPr sz="800"/>
            </a:lvl2pPr>
            <a:lvl3pPr marL="228600" indent="0">
              <a:spcBef>
                <a:spcPts val="0"/>
              </a:spcBef>
              <a:buNone/>
              <a:defRPr sz="800"/>
            </a:lvl3pPr>
            <a:lvl4pPr marL="342900" indent="0">
              <a:spcBef>
                <a:spcPts val="0"/>
              </a:spcBef>
              <a:buNone/>
              <a:defRPr sz="800"/>
            </a:lvl4pPr>
            <a:lvl5pPr marL="457200" indent="0">
              <a:spcBef>
                <a:spcPts val="0"/>
              </a:spcBef>
              <a:buNone/>
              <a:defRPr sz="800"/>
            </a:lvl5pPr>
          </a:lstStyle>
          <a:p>
            <a:pPr lvl="0"/>
            <a:r>
              <a:rPr lang="en-US" dirty="0"/>
              <a:t>Top Kicker – Verdana 8pt Regular, Title Case</a:t>
            </a:r>
          </a:p>
        </p:txBody>
      </p:sp>
      <p:sp>
        <p:nvSpPr>
          <p:cNvPr id="22" name="Text Placeholder 21"/>
          <p:cNvSpPr>
            <a:spLocks noGrp="1"/>
          </p:cNvSpPr>
          <p:nvPr>
            <p:ph type="body" sz="quarter" idx="18" hasCustomPrompt="1"/>
          </p:nvPr>
        </p:nvSpPr>
        <p:spPr bwMode="gray">
          <a:xfrm>
            <a:off x="4023360" y="4600545"/>
            <a:ext cx="2377440" cy="200055"/>
          </a:xfrm>
        </p:spPr>
        <p:txBody>
          <a:bodyPr rIns="64008" bIns="45720" anchor="b" anchorCtr="0"/>
          <a:lstStyle>
            <a:lvl1pPr marL="0" indent="0">
              <a:spcBef>
                <a:spcPts val="200"/>
              </a:spcBef>
              <a:buNone/>
              <a:defRPr sz="500">
                <a:solidFill>
                  <a:schemeClr val="tx1"/>
                </a:solidFill>
              </a:defRPr>
            </a:lvl1pPr>
            <a:lvl2pPr marL="114300" indent="0">
              <a:spcBef>
                <a:spcPts val="200"/>
              </a:spcBef>
              <a:buNone/>
              <a:defRPr sz="500"/>
            </a:lvl2pPr>
            <a:lvl3pPr marL="228600" indent="0">
              <a:spcBef>
                <a:spcPts val="200"/>
              </a:spcBef>
              <a:buNone/>
              <a:defRPr sz="500"/>
            </a:lvl3pPr>
            <a:lvl4pPr marL="342900" indent="0">
              <a:spcBef>
                <a:spcPts val="200"/>
              </a:spcBef>
              <a:buNone/>
              <a:defRPr sz="500"/>
            </a:lvl4pPr>
            <a:lvl5pPr marL="457200" indent="0">
              <a:spcBef>
                <a:spcPts val="200"/>
              </a:spcBef>
              <a:buNone/>
              <a:defRPr sz="500"/>
            </a:lvl5pPr>
          </a:lstStyle>
          <a:p>
            <a:pPr lvl="0"/>
            <a:r>
              <a:rPr lang="en-US" dirty="0"/>
              <a:t>Source: Click to add source. Use a single space after “Source:” and a period at the end of the source. Stretch the box to the left as needed.</a:t>
            </a:r>
          </a:p>
        </p:txBody>
      </p:sp>
      <p:sp>
        <p:nvSpPr>
          <p:cNvPr id="15" name="Text Placeholder 14"/>
          <p:cNvSpPr>
            <a:spLocks noGrp="1"/>
          </p:cNvSpPr>
          <p:nvPr>
            <p:ph type="body" sz="quarter" idx="19" hasCustomPrompt="1"/>
          </p:nvPr>
        </p:nvSpPr>
        <p:spPr bwMode="gray">
          <a:xfrm>
            <a:off x="0" y="4403825"/>
            <a:ext cx="2046204" cy="230832"/>
          </a:xfrm>
        </p:spPr>
        <p:txBody>
          <a:bodyPr lIns="64008" anchor="b" anchorCtr="0"/>
          <a:lstStyle>
            <a:lvl1pPr marL="114300" indent="-114300">
              <a:spcBef>
                <a:spcPts val="100"/>
              </a:spcBef>
              <a:buFont typeface="+mj-lt"/>
              <a:buAutoNum type="arabicParenR"/>
              <a:defRPr sz="500">
                <a:solidFill>
                  <a:schemeClr val="tx1"/>
                </a:solidFill>
              </a:defRPr>
            </a:lvl1pPr>
            <a:lvl2pPr>
              <a:spcBef>
                <a:spcPts val="200"/>
              </a:spcBef>
              <a:defRPr sz="500"/>
            </a:lvl2pPr>
            <a:lvl3pPr>
              <a:spcBef>
                <a:spcPts val="200"/>
              </a:spcBef>
              <a:defRPr sz="500"/>
            </a:lvl3pPr>
            <a:lvl4pPr>
              <a:spcBef>
                <a:spcPts val="200"/>
              </a:spcBef>
              <a:defRPr sz="500"/>
            </a:lvl4pPr>
            <a:lvl5pPr>
              <a:spcBef>
                <a:spcPts val="200"/>
              </a:spcBef>
              <a:defRPr sz="500"/>
            </a:lvl5pPr>
          </a:lstStyle>
          <a:p>
            <a:pPr lvl="0"/>
            <a:r>
              <a:rPr lang="en-US" dirty="0"/>
              <a:t>Click to add footnote. Numbers appear automatically (no additional space or tab needed). Use a period at the end of each footnote. Stretch the box to the right as needed.</a:t>
            </a:r>
          </a:p>
        </p:txBody>
      </p:sp>
      <p:sp>
        <p:nvSpPr>
          <p:cNvPr id="3" name="Title 2"/>
          <p:cNvSpPr>
            <a:spLocks noGrp="1"/>
          </p:cNvSpPr>
          <p:nvPr>
            <p:ph type="title" hasCustomPrompt="1"/>
          </p:nvPr>
        </p:nvSpPr>
        <p:spPr bwMode="gray">
          <a:xfrm>
            <a:off x="266700" y="309824"/>
            <a:ext cx="5486400" cy="256480"/>
          </a:xfrm>
          <a:prstGeom prst="rect">
            <a:avLst/>
          </a:prstGeom>
        </p:spPr>
        <p:txBody>
          <a:bodyPr/>
          <a:lstStyle>
            <a:lvl1pPr>
              <a:defRPr baseline="0">
                <a:solidFill>
                  <a:schemeClr val="tx1"/>
                </a:solidFill>
              </a:defRPr>
            </a:lvl1pPr>
          </a:lstStyle>
          <a:p>
            <a:r>
              <a:rPr lang="en-US" dirty="0"/>
              <a:t>Slide Title – Rockwell 18pt Regular, Title Case</a:t>
            </a:r>
          </a:p>
        </p:txBody>
      </p:sp>
    </p:spTree>
    <p:extLst>
      <p:ext uri="{BB962C8B-B14F-4D97-AF65-F5344CB8AC3E}">
        <p14:creationId xmlns:p14="http://schemas.microsoft.com/office/powerpoint/2010/main" val="16699501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ivider">
    <p:bg bwMode="gray">
      <p:bgPr>
        <a:solidFill>
          <a:srgbClr val="003D70"/>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467744" y="683511"/>
            <a:ext cx="1128820" cy="433532"/>
          </a:xfrm>
          <a:prstGeom prst="rect">
            <a:avLst/>
          </a:prstGeom>
        </p:spPr>
      </p:pic>
      <p:cxnSp>
        <p:nvCxnSpPr>
          <p:cNvPr id="11" name="Straight Connector 10"/>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bwMode="gray">
          <a:xfrm>
            <a:off x="465363" y="2033730"/>
            <a:ext cx="4114800" cy="692497"/>
          </a:xfrm>
          <a:prstGeom prst="rect">
            <a:avLst/>
          </a:prstGeom>
        </p:spPr>
        <p:txBody>
          <a:bodyPr lIns="0" tIns="0" rIns="0" bIns="0" anchor="b" anchorCtr="0">
            <a:spAutoFit/>
          </a:bodyPr>
          <a:lstStyle>
            <a:lvl1pPr>
              <a:lnSpc>
                <a:spcPct val="90000"/>
              </a:lnSpc>
              <a:defRPr sz="2500" b="0" baseline="0">
                <a:solidFill>
                  <a:schemeClr val="bg1"/>
                </a:solidFill>
              </a:defRPr>
            </a:lvl1pPr>
          </a:lstStyle>
          <a:p>
            <a:r>
              <a:rPr lang="en-US" dirty="0"/>
              <a:t>Divider Title – Rockwell 25pt Regular, Title Case</a:t>
            </a:r>
          </a:p>
        </p:txBody>
      </p:sp>
      <p:sp>
        <p:nvSpPr>
          <p:cNvPr id="4" name="Text Placeholder 3"/>
          <p:cNvSpPr>
            <a:spLocks noGrp="1"/>
          </p:cNvSpPr>
          <p:nvPr>
            <p:ph type="body" sz="quarter" idx="19" hasCustomPrompt="1"/>
          </p:nvPr>
        </p:nvSpPr>
        <p:spPr bwMode="gray">
          <a:xfrm>
            <a:off x="465363" y="2827417"/>
            <a:ext cx="4114800" cy="169277"/>
          </a:xfrm>
        </p:spPr>
        <p:txBody>
          <a:bodyPr/>
          <a:lstStyle>
            <a:lvl1pPr marL="0" indent="0">
              <a:spcBef>
                <a:spcPts val="0"/>
              </a:spcBef>
              <a:buNone/>
              <a:defRPr sz="1100">
                <a:solidFill>
                  <a:schemeClr val="accent1"/>
                </a:solidFill>
              </a:defRPr>
            </a:lvl1pPr>
            <a:lvl2pPr marL="114300" indent="0">
              <a:spcBef>
                <a:spcPts val="0"/>
              </a:spcBef>
              <a:buNone/>
              <a:defRPr sz="1100">
                <a:solidFill>
                  <a:schemeClr val="accent1"/>
                </a:solidFill>
              </a:defRPr>
            </a:lvl2pPr>
            <a:lvl3pPr marL="228600" indent="0">
              <a:spcBef>
                <a:spcPts val="0"/>
              </a:spcBef>
              <a:buNone/>
              <a:defRPr sz="1100">
                <a:solidFill>
                  <a:schemeClr val="accent1"/>
                </a:solidFill>
              </a:defRPr>
            </a:lvl3pPr>
            <a:lvl4pPr marL="342900" indent="0">
              <a:spcBef>
                <a:spcPts val="0"/>
              </a:spcBef>
              <a:buNone/>
              <a:defRPr sz="1100">
                <a:solidFill>
                  <a:schemeClr val="accent1"/>
                </a:solidFill>
              </a:defRPr>
            </a:lvl4pPr>
            <a:lvl5pPr marL="457200" indent="0">
              <a:spcBef>
                <a:spcPts val="0"/>
              </a:spcBef>
              <a:buNone/>
              <a:defRPr sz="1100">
                <a:solidFill>
                  <a:schemeClr val="accent1"/>
                </a:solidFill>
              </a:defRPr>
            </a:lvl5pPr>
          </a:lstStyle>
          <a:p>
            <a:pPr lvl="0"/>
            <a:r>
              <a:rPr lang="en-US" dirty="0"/>
              <a:t>Divider Subtitle – Verdana 11pt Regular, Title Case</a:t>
            </a:r>
          </a:p>
        </p:txBody>
      </p:sp>
      <p:sp>
        <p:nvSpPr>
          <p:cNvPr id="7" name="Text Placeholder 6"/>
          <p:cNvSpPr>
            <a:spLocks noGrp="1"/>
          </p:cNvSpPr>
          <p:nvPr>
            <p:ph type="body" sz="quarter" idx="20" hasCustomPrompt="1"/>
          </p:nvPr>
        </p:nvSpPr>
        <p:spPr bwMode="gray">
          <a:xfrm>
            <a:off x="467744" y="3711659"/>
            <a:ext cx="2286000"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
        <p:nvSpPr>
          <p:cNvPr id="16" name="Text Placeholder 15"/>
          <p:cNvSpPr>
            <a:spLocks noGrp="1"/>
          </p:cNvSpPr>
          <p:nvPr>
            <p:ph type="body" sz="quarter" idx="21" hasCustomPrompt="1"/>
          </p:nvPr>
        </p:nvSpPr>
        <p:spPr bwMode="gray">
          <a:xfrm>
            <a:off x="4158087" y="3494256"/>
            <a:ext cx="1277002" cy="205151"/>
          </a:xfrm>
          <a:prstGeom prst="round2SameRect">
            <a:avLst>
              <a:gd name="adj1" fmla="val 0"/>
              <a:gd name="adj2" fmla="val 19914"/>
            </a:avLst>
          </a:prstGeom>
          <a:solidFill>
            <a:schemeClr val="tx2"/>
          </a:solidFill>
        </p:spPr>
        <p:txBody>
          <a:bodyPr wrap="none" lIns="45720" tIns="27432" rIns="45720" bIns="27432">
            <a:spAutoFit/>
          </a:bodyPr>
          <a:lstStyle>
            <a:lvl1pPr marL="0" indent="0" algn="r">
              <a:spcBef>
                <a:spcPts val="0"/>
              </a:spcBef>
              <a:buNone/>
              <a:defRPr sz="900" cap="all" spc="40" baseline="0">
                <a:solidFill>
                  <a:schemeClr val="bg1"/>
                </a:solidFill>
                <a:latin typeface="+mj-lt"/>
              </a:defRPr>
            </a:lvl1pPr>
          </a:lstStyle>
          <a:p>
            <a:pPr lvl="0"/>
            <a:r>
              <a:rPr lang="en-US" dirty="0"/>
              <a:t>Insert break type</a:t>
            </a:r>
          </a:p>
        </p:txBody>
      </p:sp>
      <p:sp>
        <p:nvSpPr>
          <p:cNvPr id="18" name="Text Placeholder 17"/>
          <p:cNvSpPr>
            <a:spLocks noGrp="1"/>
          </p:cNvSpPr>
          <p:nvPr>
            <p:ph type="body" sz="quarter" idx="22" hasCustomPrompt="1"/>
          </p:nvPr>
        </p:nvSpPr>
        <p:spPr bwMode="gray">
          <a:xfrm>
            <a:off x="5459586" y="3171239"/>
            <a:ext cx="740664"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7" name="TextBox 16"/>
          <p:cNvSpPr txBox="1"/>
          <p:nvPr userDrawn="1"/>
        </p:nvSpPr>
        <p:spPr bwMode="gray">
          <a:xfrm>
            <a:off x="6128821" y="0"/>
            <a:ext cx="271979" cy="136961"/>
          </a:xfrm>
          <a:prstGeom prst="rect">
            <a:avLst/>
          </a:prstGeom>
          <a:noFill/>
        </p:spPr>
        <p:txBody>
          <a:bodyPr wrap="square" lIns="0" tIns="36576" rIns="4572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
        <p:nvSpPr>
          <p:cNvPr id="10" name="Text Placeholder 1"/>
          <p:cNvSpPr txBox="1">
            <a:spLocks/>
          </p:cNvSpPr>
          <p:nvPr userDrawn="1"/>
        </p:nvSpPr>
        <p:spPr bwMode="gray">
          <a:xfrm>
            <a:off x="6469576" y="3012083"/>
            <a:ext cx="1543781" cy="1774845"/>
          </a:xfrm>
          <a:prstGeom prst="rect">
            <a:avLst/>
          </a:prstGeom>
          <a:solidFill>
            <a:srgbClr val="009900"/>
          </a:solidFill>
        </p:spPr>
        <p:txBody>
          <a:bodyPr vert="horz" wrap="square" lIns="64008" tIns="45720" rIns="64008" bIns="45720" rtlCol="0">
            <a:spAutoFit/>
          </a:bodyPr>
          <a:lstStyle>
            <a:lvl1pPr marL="0" indent="0" algn="l" defTabSz="640080" rtl="0" eaLnBrk="1" latinLnBrk="0" hangingPunct="1">
              <a:spcBef>
                <a:spcPts val="500"/>
              </a:spcBef>
              <a:buFontTx/>
              <a:buNone/>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r>
              <a:rPr lang="en-US" sz="1000" b="1" dirty="0">
                <a:solidFill>
                  <a:schemeClr val="bg1"/>
                </a:solidFill>
                <a:latin typeface="Arial" panose="020B0604020202020204" pitchFamily="34" charset="0"/>
                <a:cs typeface="Arial" panose="020B0604020202020204" pitchFamily="34" charset="0"/>
              </a:rPr>
              <a:t>What’s a Break Type?</a:t>
            </a:r>
          </a:p>
          <a:p>
            <a:pPr marL="0" indent="0">
              <a:spcBef>
                <a:spcPts val="300"/>
              </a:spcBef>
              <a:buFont typeface="+mj-lt"/>
              <a:buNone/>
            </a:pPr>
            <a:r>
              <a:rPr lang="en-US" sz="800" b="0" dirty="0">
                <a:solidFill>
                  <a:schemeClr val="bg1"/>
                </a:solidFill>
                <a:latin typeface="Arial" panose="020B0604020202020204" pitchFamily="34" charset="0"/>
                <a:cs typeface="Arial" panose="020B0604020202020204" pitchFamily="34" charset="0"/>
              </a:rPr>
              <a:t>Break types</a:t>
            </a:r>
            <a:r>
              <a:rPr lang="en-US" sz="800" b="0" baseline="0" dirty="0">
                <a:solidFill>
                  <a:schemeClr val="bg1"/>
                </a:solidFill>
                <a:latin typeface="Arial" panose="020B0604020202020204" pitchFamily="34" charset="0"/>
                <a:cs typeface="Arial" panose="020B0604020202020204" pitchFamily="34" charset="0"/>
              </a:rPr>
              <a:t> can be anything that you want to consider the section following the divider as:</a:t>
            </a:r>
          </a:p>
          <a:p>
            <a:pPr marL="117475" indent="-117475">
              <a:spcBef>
                <a:spcPts val="5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Section</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Chapter</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Essay</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Appendix</a:t>
            </a:r>
          </a:p>
          <a:p>
            <a:pPr marL="117475" indent="-117475">
              <a:spcBef>
                <a:spcPts val="200"/>
              </a:spcBef>
              <a:buFont typeface="Arial" panose="020B0604020202020204" pitchFamily="34" charset="0"/>
              <a:buChar char="•"/>
            </a:pPr>
            <a:r>
              <a:rPr lang="en-US" sz="800" b="0" baseline="0" dirty="0">
                <a:solidFill>
                  <a:schemeClr val="bg1"/>
                </a:solidFill>
                <a:latin typeface="Arial" panose="020B0604020202020204" pitchFamily="34" charset="0"/>
                <a:cs typeface="Arial" panose="020B0604020202020204" pitchFamily="34" charset="0"/>
              </a:rPr>
              <a:t>Etc.</a:t>
            </a:r>
          </a:p>
          <a:p>
            <a:pPr marL="0" indent="0">
              <a:spcBef>
                <a:spcPts val="600"/>
              </a:spcBef>
              <a:buFont typeface="Arial" panose="020B0604020202020204" pitchFamily="34" charset="0"/>
              <a:buNone/>
            </a:pPr>
            <a:r>
              <a:rPr lang="en-US" sz="800" b="0" i="1" baseline="0" dirty="0">
                <a:solidFill>
                  <a:schemeClr val="bg1"/>
                </a:solidFill>
                <a:latin typeface="Arial" panose="020B0604020202020204" pitchFamily="34" charset="0"/>
                <a:cs typeface="Arial" panose="020B0604020202020204" pitchFamily="34" charset="0"/>
              </a:rPr>
              <a:t>If not needed, you may delete the break type box.</a:t>
            </a:r>
            <a:endParaRPr lang="en-US" sz="8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44011912"/>
      </p:ext>
    </p:extLst>
  </p:cSld>
  <p:clrMapOvr>
    <a:masterClrMapping/>
  </p:clrMapOvr>
  <p:extLst>
    <p:ext uri="{DCECCB84-F9BA-43D5-87BE-67443E8EF086}">
      <p15:sldGuideLst xmlns:p15="http://schemas.microsoft.com/office/powerpoint/2012/main">
        <p15:guide id="1" pos="293">
          <p15:clr>
            <a:srgbClr val="FBAE40"/>
          </p15:clr>
        </p15:guide>
        <p15:guide id="2" orient="horz" pos="1718">
          <p15:clr>
            <a:srgbClr val="FBAE40"/>
          </p15:clr>
        </p15:guide>
        <p15:guide id="3" orient="horz" pos="1779">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oad Map 3">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dirty="0">
                <a:solidFill>
                  <a:schemeClr val="bg1"/>
                </a:solidFill>
                <a:latin typeface="+mj-lt"/>
              </a:rPr>
              <a:t>ROAD MAP</a:t>
            </a:r>
          </a:p>
        </p:txBody>
      </p:sp>
      <p:cxnSp>
        <p:nvCxnSpPr>
          <p:cNvPr id="13" name="Straight Connector 12"/>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28" name="Group 27"/>
          <p:cNvGrpSpPr/>
          <p:nvPr userDrawn="1"/>
        </p:nvGrpSpPr>
        <p:grpSpPr bwMode="gray">
          <a:xfrm>
            <a:off x="865779" y="1438837"/>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7" name="Group 26"/>
          <p:cNvGrpSpPr/>
          <p:nvPr userDrawn="1"/>
        </p:nvGrpSpPr>
        <p:grpSpPr bwMode="gray">
          <a:xfrm>
            <a:off x="865779" y="2164620"/>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26" name="Group 25"/>
          <p:cNvGrpSpPr/>
          <p:nvPr userDrawn="1"/>
        </p:nvGrpSpPr>
        <p:grpSpPr bwMode="gray">
          <a:xfrm>
            <a:off x="865779" y="289040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sp>
        <p:nvSpPr>
          <p:cNvPr id="21" name="Text Placeholder 20"/>
          <p:cNvSpPr>
            <a:spLocks noGrp="1"/>
          </p:cNvSpPr>
          <p:nvPr>
            <p:ph type="body" sz="quarter" idx="10" hasCustomPrompt="1"/>
          </p:nvPr>
        </p:nvSpPr>
        <p:spPr bwMode="gray">
          <a:xfrm>
            <a:off x="1363152" y="2226404"/>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Verdana 9pt Regular, Accent 1, Title Case</a:t>
            </a:r>
          </a:p>
        </p:txBody>
      </p:sp>
      <p:sp>
        <p:nvSpPr>
          <p:cNvPr id="23" name="Text Placeholder 22"/>
          <p:cNvSpPr>
            <a:spLocks noGrp="1"/>
          </p:cNvSpPr>
          <p:nvPr>
            <p:ph type="body" sz="quarter" idx="11" hasCustomPrompt="1"/>
          </p:nvPr>
        </p:nvSpPr>
        <p:spPr bwMode="gray">
          <a:xfrm>
            <a:off x="1363152" y="1469614"/>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a:latin typeface="+mj-lt"/>
              </a:rPr>
              <a:t>Section Title – Rockwell 14pt, Title Case</a:t>
            </a:r>
          </a:p>
        </p:txBody>
      </p:sp>
      <p:sp>
        <p:nvSpPr>
          <p:cNvPr id="25" name="Text Placeholder 24"/>
          <p:cNvSpPr>
            <a:spLocks noGrp="1"/>
          </p:cNvSpPr>
          <p:nvPr>
            <p:ph type="body" sz="quarter" idx="12" hasCustomPrompt="1"/>
          </p:nvPr>
        </p:nvSpPr>
        <p:spPr bwMode="gray">
          <a:xfrm>
            <a:off x="1363152" y="295965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31" name="TextBox 30"/>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extLst>
      <p:ext uri="{BB962C8B-B14F-4D97-AF65-F5344CB8AC3E}">
        <p14:creationId xmlns:p14="http://schemas.microsoft.com/office/powerpoint/2010/main" val="2709561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oad Map 4">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dirty="0">
                <a:solidFill>
                  <a:schemeClr val="bg1"/>
                </a:solidFill>
                <a:latin typeface="+mj-lt"/>
              </a:rPr>
              <a:t>ROAD MAP</a:t>
            </a:r>
          </a:p>
        </p:txBody>
      </p:sp>
      <p:cxnSp>
        <p:nvCxnSpPr>
          <p:cNvPr id="13" name="Straight Connector 12"/>
          <p:cNvCxnSpPr/>
          <p:nvPr userDrawn="1"/>
        </p:nvCxnSpPr>
        <p:spPr bwMode="gray">
          <a:xfrm>
            <a:off x="863781" y="3486809"/>
            <a:ext cx="4673238" cy="0"/>
          </a:xfrm>
          <a:prstGeom prst="line">
            <a:avLst/>
          </a:prstGeom>
          <a:noFill/>
          <a:ln w="6350" cap="flat" cmpd="sng" algn="ctr">
            <a:solidFill>
              <a:schemeClr val="bg1"/>
            </a:solidFill>
            <a:prstDash val="solid"/>
            <a:miter lim="800000"/>
          </a:ln>
          <a:effectLst/>
        </p:spPr>
      </p:cxnSp>
      <p:grpSp>
        <p:nvGrpSpPr>
          <p:cNvPr id="5" name="Group 4"/>
          <p:cNvGrpSpPr/>
          <p:nvPr userDrawn="1"/>
        </p:nvGrpSpPr>
        <p:grpSpPr bwMode="gray">
          <a:xfrm>
            <a:off x="865779" y="1438837"/>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949020"/>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2421079"/>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2896663"/>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sp>
        <p:nvSpPr>
          <p:cNvPr id="21" name="Text Placeholder 20"/>
          <p:cNvSpPr>
            <a:spLocks noGrp="1"/>
          </p:cNvSpPr>
          <p:nvPr>
            <p:ph type="body" sz="quarter" idx="10" hasCustomPrompt="1"/>
          </p:nvPr>
        </p:nvSpPr>
        <p:spPr bwMode="gray">
          <a:xfrm>
            <a:off x="1363152" y="201826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Verdana 9pt Regular, Accent 1, Title Case</a:t>
            </a:r>
          </a:p>
        </p:txBody>
      </p:sp>
      <p:sp>
        <p:nvSpPr>
          <p:cNvPr id="23" name="Text Placeholder 22"/>
          <p:cNvSpPr>
            <a:spLocks noGrp="1"/>
          </p:cNvSpPr>
          <p:nvPr>
            <p:ph type="body" sz="quarter" idx="11" hasCustomPrompt="1"/>
          </p:nvPr>
        </p:nvSpPr>
        <p:spPr bwMode="gray">
          <a:xfrm>
            <a:off x="1363152" y="1469614"/>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a:latin typeface="+mj-lt"/>
              </a:rPr>
              <a:t>Section Title – Rockwell 14pt, Title Case</a:t>
            </a:r>
          </a:p>
        </p:txBody>
      </p:sp>
      <p:sp>
        <p:nvSpPr>
          <p:cNvPr id="25" name="Text Placeholder 24"/>
          <p:cNvSpPr>
            <a:spLocks noGrp="1"/>
          </p:cNvSpPr>
          <p:nvPr>
            <p:ph type="body" sz="quarter" idx="12" hasCustomPrompt="1"/>
          </p:nvPr>
        </p:nvSpPr>
        <p:spPr bwMode="gray">
          <a:xfrm>
            <a:off x="1363152" y="249032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Text Placeholder 18"/>
          <p:cNvSpPr>
            <a:spLocks noGrp="1"/>
          </p:cNvSpPr>
          <p:nvPr>
            <p:ph type="body" sz="quarter" idx="13" hasCustomPrompt="1"/>
          </p:nvPr>
        </p:nvSpPr>
        <p:spPr bwMode="gray">
          <a:xfrm>
            <a:off x="1363152" y="2965913"/>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22" name="TextBox 2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extLst>
      <p:ext uri="{BB962C8B-B14F-4D97-AF65-F5344CB8AC3E}">
        <p14:creationId xmlns:p14="http://schemas.microsoft.com/office/powerpoint/2010/main" val="4142670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oad Map 5">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dirty="0">
                <a:solidFill>
                  <a:schemeClr val="bg1"/>
                </a:solidFill>
                <a:latin typeface="+mj-lt"/>
              </a:rPr>
              <a:t>ROAD MAP</a:t>
            </a:r>
          </a:p>
        </p:txBody>
      </p:sp>
      <p:grpSp>
        <p:nvGrpSpPr>
          <p:cNvPr id="5" name="Group 4"/>
          <p:cNvGrpSpPr/>
          <p:nvPr userDrawn="1"/>
        </p:nvGrpSpPr>
        <p:grpSpPr bwMode="gray">
          <a:xfrm>
            <a:off x="865779" y="1011716"/>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596869"/>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2182022"/>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276717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sp>
        <p:nvSpPr>
          <p:cNvPr id="21" name="Text Placeholder 20"/>
          <p:cNvSpPr>
            <a:spLocks noGrp="1"/>
          </p:cNvSpPr>
          <p:nvPr>
            <p:ph type="body" sz="quarter" idx="10" hasCustomPrompt="1"/>
          </p:nvPr>
        </p:nvSpPr>
        <p:spPr bwMode="gray">
          <a:xfrm>
            <a:off x="1363152" y="1666118"/>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Verdana 9pt Regular, Accent 1, Title Case</a:t>
            </a:r>
          </a:p>
        </p:txBody>
      </p:sp>
      <p:sp>
        <p:nvSpPr>
          <p:cNvPr id="23" name="Text Placeholder 22"/>
          <p:cNvSpPr>
            <a:spLocks noGrp="1"/>
          </p:cNvSpPr>
          <p:nvPr>
            <p:ph type="body" sz="quarter" idx="11" hasCustomPrompt="1"/>
          </p:nvPr>
        </p:nvSpPr>
        <p:spPr bwMode="gray">
          <a:xfrm>
            <a:off x="1363152" y="1042493"/>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a:latin typeface="+mj-lt"/>
              </a:rPr>
              <a:t>Section Title – Rockwell 14pt, Title Case</a:t>
            </a:r>
          </a:p>
        </p:txBody>
      </p:sp>
      <p:sp>
        <p:nvSpPr>
          <p:cNvPr id="25" name="Text Placeholder 24"/>
          <p:cNvSpPr>
            <a:spLocks noGrp="1"/>
          </p:cNvSpPr>
          <p:nvPr>
            <p:ph type="body" sz="quarter" idx="12" hasCustomPrompt="1"/>
          </p:nvPr>
        </p:nvSpPr>
        <p:spPr bwMode="gray">
          <a:xfrm>
            <a:off x="1363152" y="225127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Text Placeholder 18"/>
          <p:cNvSpPr>
            <a:spLocks noGrp="1"/>
          </p:cNvSpPr>
          <p:nvPr>
            <p:ph type="body" sz="quarter" idx="13" hasCustomPrompt="1"/>
          </p:nvPr>
        </p:nvSpPr>
        <p:spPr bwMode="gray">
          <a:xfrm>
            <a:off x="1363152" y="2836425"/>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29" name="Group 28"/>
          <p:cNvGrpSpPr/>
          <p:nvPr userDrawn="1"/>
        </p:nvGrpSpPr>
        <p:grpSpPr bwMode="gray">
          <a:xfrm>
            <a:off x="865779" y="3352328"/>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sp>
        <p:nvSpPr>
          <p:cNvPr id="33" name="Text Placeholder 18"/>
          <p:cNvSpPr>
            <a:spLocks noGrp="1"/>
          </p:cNvSpPr>
          <p:nvPr>
            <p:ph type="body" sz="quarter" idx="15"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sp>
        <p:nvSpPr>
          <p:cNvPr id="26" name="TextBox 25"/>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extLst>
      <p:ext uri="{BB962C8B-B14F-4D97-AF65-F5344CB8AC3E}">
        <p14:creationId xmlns:p14="http://schemas.microsoft.com/office/powerpoint/2010/main" val="3494243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oad Map 6">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dirty="0">
                <a:solidFill>
                  <a:schemeClr val="bg1"/>
                </a:solidFill>
                <a:latin typeface="+mj-lt"/>
              </a:rPr>
              <a:t>ROAD MAP</a:t>
            </a:r>
          </a:p>
        </p:txBody>
      </p:sp>
      <p:grpSp>
        <p:nvGrpSpPr>
          <p:cNvPr id="5" name="Group 4"/>
          <p:cNvGrpSpPr/>
          <p:nvPr userDrawn="1"/>
        </p:nvGrpSpPr>
        <p:grpSpPr bwMode="gray">
          <a:xfrm>
            <a:off x="865779" y="1011716"/>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479838"/>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1947960"/>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2416082"/>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sp>
        <p:nvSpPr>
          <p:cNvPr id="21" name="Text Placeholder 20"/>
          <p:cNvSpPr>
            <a:spLocks noGrp="1"/>
          </p:cNvSpPr>
          <p:nvPr>
            <p:ph type="body" sz="quarter" idx="10" hasCustomPrompt="1"/>
          </p:nvPr>
        </p:nvSpPr>
        <p:spPr bwMode="gray">
          <a:xfrm>
            <a:off x="1363152" y="1541622"/>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Verdana 9pt Regular, Accent 1, Title Case</a:t>
            </a:r>
          </a:p>
        </p:txBody>
      </p:sp>
      <p:sp>
        <p:nvSpPr>
          <p:cNvPr id="23" name="Text Placeholder 22"/>
          <p:cNvSpPr>
            <a:spLocks noGrp="1"/>
          </p:cNvSpPr>
          <p:nvPr>
            <p:ph type="body" sz="quarter" idx="11" hasCustomPrompt="1"/>
          </p:nvPr>
        </p:nvSpPr>
        <p:spPr bwMode="gray">
          <a:xfrm>
            <a:off x="1363152" y="1042493"/>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a:latin typeface="+mj-lt"/>
              </a:rPr>
              <a:t>Section Title – Rockwell 14pt, Title Case</a:t>
            </a:r>
          </a:p>
        </p:txBody>
      </p:sp>
      <p:sp>
        <p:nvSpPr>
          <p:cNvPr id="25" name="Text Placeholder 24"/>
          <p:cNvSpPr>
            <a:spLocks noGrp="1"/>
          </p:cNvSpPr>
          <p:nvPr>
            <p:ph type="body" sz="quarter" idx="12" hasCustomPrompt="1"/>
          </p:nvPr>
        </p:nvSpPr>
        <p:spPr bwMode="gray">
          <a:xfrm>
            <a:off x="1363152" y="2017210"/>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Text Placeholder 18"/>
          <p:cNvSpPr>
            <a:spLocks noGrp="1"/>
          </p:cNvSpPr>
          <p:nvPr>
            <p:ph type="body" sz="quarter" idx="13" hasCustomPrompt="1"/>
          </p:nvPr>
        </p:nvSpPr>
        <p:spPr bwMode="gray">
          <a:xfrm>
            <a:off x="1363152" y="2485332"/>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cxnSp>
        <p:nvCxnSpPr>
          <p:cNvPr id="24" name="Straight Connector 23"/>
          <p:cNvCxnSpPr/>
          <p:nvPr userDrawn="1"/>
        </p:nvCxnSpPr>
        <p:spPr bwMode="gray">
          <a:xfrm>
            <a:off x="863781" y="3942474"/>
            <a:ext cx="4673238" cy="0"/>
          </a:xfrm>
          <a:prstGeom prst="line">
            <a:avLst/>
          </a:prstGeom>
          <a:noFill/>
          <a:ln w="6350" cap="flat" cmpd="sng" algn="ctr">
            <a:solidFill>
              <a:schemeClr val="bg1"/>
            </a:solidFill>
            <a:prstDash val="solid"/>
            <a:miter lim="800000"/>
          </a:ln>
          <a:effectLst/>
        </p:spPr>
      </p:cxnSp>
      <p:grpSp>
        <p:nvGrpSpPr>
          <p:cNvPr id="29" name="Group 28"/>
          <p:cNvGrpSpPr/>
          <p:nvPr userDrawn="1"/>
        </p:nvGrpSpPr>
        <p:grpSpPr bwMode="gray">
          <a:xfrm>
            <a:off x="865779" y="3352328"/>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sp>
        <p:nvSpPr>
          <p:cNvPr id="33" name="Text Placeholder 18"/>
          <p:cNvSpPr>
            <a:spLocks noGrp="1"/>
          </p:cNvSpPr>
          <p:nvPr>
            <p:ph type="body" sz="quarter" idx="15" hasCustomPrompt="1"/>
          </p:nvPr>
        </p:nvSpPr>
        <p:spPr bwMode="gray">
          <a:xfrm>
            <a:off x="1363152" y="2953454"/>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grpSp>
        <p:nvGrpSpPr>
          <p:cNvPr id="26" name="Group 25"/>
          <p:cNvGrpSpPr/>
          <p:nvPr userDrawn="1"/>
        </p:nvGrpSpPr>
        <p:grpSpPr bwMode="gray">
          <a:xfrm>
            <a:off x="865779" y="2884204"/>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sp>
        <p:nvSpPr>
          <p:cNvPr id="13" name="Text Placeholder 12"/>
          <p:cNvSpPr>
            <a:spLocks noGrp="1"/>
          </p:cNvSpPr>
          <p:nvPr>
            <p:ph type="body" sz="quarter" idx="16" hasCustomPrompt="1"/>
          </p:nvPr>
        </p:nvSpPr>
        <p:spPr bwMode="gray">
          <a:xfrm>
            <a:off x="1363152" y="3421578"/>
            <a:ext cx="3749040" cy="138499"/>
          </a:xfrm>
        </p:spPr>
        <p:txBody>
          <a:bodyPr anchor="ctr" anchorCtr="0"/>
          <a:lstStyle>
            <a:lvl1pPr marL="0" indent="0">
              <a:spcBef>
                <a:spcPts val="0"/>
              </a:spcBef>
              <a:buNone/>
              <a:defRPr>
                <a:solidFill>
                  <a:schemeClr val="accent1"/>
                </a:solidFill>
              </a:defRPr>
            </a:lvl1pPr>
          </a:lstStyle>
          <a:p>
            <a:pPr lvl="0"/>
            <a:r>
              <a:rPr lang="en-US" dirty="0"/>
              <a:t>Section Title – Verdana 9pt Regular, Accent 1, Title Case</a:t>
            </a:r>
          </a:p>
        </p:txBody>
      </p:sp>
      <p:sp>
        <p:nvSpPr>
          <p:cNvPr id="32" name="TextBox 31"/>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extLst>
      <p:ext uri="{BB962C8B-B14F-4D97-AF65-F5344CB8AC3E}">
        <p14:creationId xmlns:p14="http://schemas.microsoft.com/office/powerpoint/2010/main" val="3220258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oad Map 7">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dirty="0">
                <a:solidFill>
                  <a:schemeClr val="bg1"/>
                </a:solidFill>
                <a:latin typeface="+mj-lt"/>
              </a:rPr>
              <a:t>ROAD MAP</a:t>
            </a:r>
          </a:p>
        </p:txBody>
      </p:sp>
      <p:grpSp>
        <p:nvGrpSpPr>
          <p:cNvPr id="5" name="Group 4"/>
          <p:cNvGrpSpPr/>
          <p:nvPr userDrawn="1"/>
        </p:nvGrpSpPr>
        <p:grpSpPr bwMode="gray">
          <a:xfrm>
            <a:off x="865779" y="603063"/>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116347"/>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1629631"/>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2142915"/>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sp>
        <p:nvSpPr>
          <p:cNvPr id="21" name="Text Placeholder 20"/>
          <p:cNvSpPr>
            <a:spLocks noGrp="1"/>
          </p:cNvSpPr>
          <p:nvPr>
            <p:ph type="body" sz="quarter" idx="10" hasCustomPrompt="1"/>
          </p:nvPr>
        </p:nvSpPr>
        <p:spPr bwMode="gray">
          <a:xfrm>
            <a:off x="1363152" y="1185596"/>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Verdana 9pt Regular, Accent 1, Title Case</a:t>
            </a:r>
          </a:p>
        </p:txBody>
      </p:sp>
      <p:sp>
        <p:nvSpPr>
          <p:cNvPr id="23" name="Text Placeholder 22"/>
          <p:cNvSpPr>
            <a:spLocks noGrp="1"/>
          </p:cNvSpPr>
          <p:nvPr>
            <p:ph type="body" sz="quarter" idx="11" hasCustomPrompt="1"/>
          </p:nvPr>
        </p:nvSpPr>
        <p:spPr bwMode="gray">
          <a:xfrm>
            <a:off x="1363152" y="633840"/>
            <a:ext cx="3749040" cy="215444"/>
          </a:xfrm>
        </p:spPr>
        <p:txBody>
          <a:bodyPr anchor="ctr" anchorCtr="0"/>
          <a:lstStyle>
            <a:lvl1pPr marL="0" indent="0">
              <a:spcBef>
                <a:spcPts val="0"/>
              </a:spcBef>
              <a:buNone/>
              <a:defRPr sz="1400" spc="0" baseline="0">
                <a:solidFill>
                  <a:schemeClr val="bg1"/>
                </a:solidFill>
                <a:latin typeface="+mj-lt"/>
              </a:defRPr>
            </a:lvl1pPr>
          </a:lstStyle>
          <a:p>
            <a:pPr lvl="0"/>
            <a:r>
              <a:rPr lang="en-US" sz="1400" dirty="0">
                <a:latin typeface="+mj-lt"/>
              </a:rPr>
              <a:t>Section Title – Rockwell 14pt, Title Case</a:t>
            </a:r>
          </a:p>
        </p:txBody>
      </p:sp>
      <p:sp>
        <p:nvSpPr>
          <p:cNvPr id="25" name="Text Placeholder 24"/>
          <p:cNvSpPr>
            <a:spLocks noGrp="1"/>
          </p:cNvSpPr>
          <p:nvPr>
            <p:ph type="body" sz="quarter" idx="12" hasCustomPrompt="1"/>
          </p:nvPr>
        </p:nvSpPr>
        <p:spPr bwMode="gray">
          <a:xfrm>
            <a:off x="1363152" y="1698881"/>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Text Placeholder 18"/>
          <p:cNvSpPr>
            <a:spLocks noGrp="1"/>
          </p:cNvSpPr>
          <p:nvPr>
            <p:ph type="body" sz="quarter" idx="13" hasCustomPrompt="1"/>
          </p:nvPr>
        </p:nvSpPr>
        <p:spPr bwMode="gray">
          <a:xfrm>
            <a:off x="1363152" y="2212165"/>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grpSp>
        <p:nvGrpSpPr>
          <p:cNvPr id="29" name="Group 28"/>
          <p:cNvGrpSpPr/>
          <p:nvPr userDrawn="1"/>
        </p:nvGrpSpPr>
        <p:grpSpPr bwMode="gray">
          <a:xfrm>
            <a:off x="865779" y="3169483"/>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sp>
        <p:nvSpPr>
          <p:cNvPr id="33" name="Text Placeholder 18"/>
          <p:cNvSpPr>
            <a:spLocks noGrp="1"/>
          </p:cNvSpPr>
          <p:nvPr>
            <p:ph type="body" sz="quarter" idx="15" hasCustomPrompt="1"/>
          </p:nvPr>
        </p:nvSpPr>
        <p:spPr bwMode="gray">
          <a:xfrm>
            <a:off x="1363152" y="2725449"/>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grpSp>
        <p:nvGrpSpPr>
          <p:cNvPr id="26" name="Group 25"/>
          <p:cNvGrpSpPr/>
          <p:nvPr userDrawn="1"/>
        </p:nvGrpSpPr>
        <p:grpSpPr bwMode="gray">
          <a:xfrm>
            <a:off x="865779" y="2656199"/>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sp>
        <p:nvSpPr>
          <p:cNvPr id="13" name="Text Placeholder 12"/>
          <p:cNvSpPr>
            <a:spLocks noGrp="1"/>
          </p:cNvSpPr>
          <p:nvPr>
            <p:ph type="body" sz="quarter" idx="16" hasCustomPrompt="1"/>
          </p:nvPr>
        </p:nvSpPr>
        <p:spPr bwMode="gray">
          <a:xfrm>
            <a:off x="1363152" y="3238733"/>
            <a:ext cx="3749040" cy="138499"/>
          </a:xfrm>
        </p:spPr>
        <p:txBody>
          <a:bodyPr anchor="ctr" anchorCtr="0"/>
          <a:lstStyle>
            <a:lvl1pPr marL="0" indent="0">
              <a:spcBef>
                <a:spcPts val="0"/>
              </a:spcBef>
              <a:buNone/>
              <a:defRPr>
                <a:solidFill>
                  <a:schemeClr val="accent1"/>
                </a:solidFill>
              </a:defRPr>
            </a:lvl1pPr>
          </a:lstStyle>
          <a:p>
            <a:pPr lvl="0"/>
            <a:r>
              <a:rPr lang="en-US" dirty="0"/>
              <a:t>Section Title – Verdana 9pt Regular, Accent 1, Title Case</a:t>
            </a:r>
          </a:p>
        </p:txBody>
      </p:sp>
      <p:cxnSp>
        <p:nvCxnSpPr>
          <p:cNvPr id="32" name="Straight Connector 31"/>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34" name="Group 33"/>
          <p:cNvGrpSpPr/>
          <p:nvPr userDrawn="1"/>
        </p:nvGrpSpPr>
        <p:grpSpPr bwMode="gray">
          <a:xfrm>
            <a:off x="865779" y="3682766"/>
            <a:ext cx="264475" cy="276999"/>
            <a:chOff x="865779" y="2896663"/>
            <a:chExt cx="264475" cy="276999"/>
          </a:xfrm>
        </p:grpSpPr>
        <p:sp>
          <p:nvSpPr>
            <p:cNvPr id="35" name="Oval 3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7</a:t>
              </a:r>
            </a:p>
          </p:txBody>
        </p:sp>
      </p:grpSp>
      <p:sp>
        <p:nvSpPr>
          <p:cNvPr id="22" name="Text Placeholder 21"/>
          <p:cNvSpPr>
            <a:spLocks noGrp="1"/>
          </p:cNvSpPr>
          <p:nvPr>
            <p:ph type="body" sz="quarter" idx="17"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stStyle>
          <a:p>
            <a:pPr lvl="0"/>
            <a:r>
              <a:rPr lang="en-US" dirty="0"/>
              <a:t>Section Title – Verdana 9pt Regular, Accent 1, Title Case</a:t>
            </a:r>
          </a:p>
        </p:txBody>
      </p:sp>
      <p:sp>
        <p:nvSpPr>
          <p:cNvPr id="37" name="TextBox 36"/>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extLst>
      <p:ext uri="{BB962C8B-B14F-4D97-AF65-F5344CB8AC3E}">
        <p14:creationId xmlns:p14="http://schemas.microsoft.com/office/powerpoint/2010/main" val="3122474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ad Map 8">
    <p:bg bwMode="gray">
      <p:bgPr>
        <a:solidFill>
          <a:schemeClr val="accent5"/>
        </a:solidFill>
        <a:effectLst/>
      </p:bgPr>
    </p:bg>
    <p:spTree>
      <p:nvGrpSpPr>
        <p:cNvPr id="1" name=""/>
        <p:cNvGrpSpPr/>
        <p:nvPr/>
      </p:nvGrpSpPr>
      <p:grpSpPr>
        <a:xfrm>
          <a:off x="0" y="0"/>
          <a:ext cx="0" cy="0"/>
          <a:chOff x="0" y="0"/>
          <a:chExt cx="0" cy="0"/>
        </a:xfrm>
      </p:grpSpPr>
      <p:sp>
        <p:nvSpPr>
          <p:cNvPr id="11" name="Round Same Side Corner Rectangle 10"/>
          <p:cNvSpPr/>
          <p:nvPr userDrawn="1"/>
        </p:nvSpPr>
        <p:spPr bwMode="gray">
          <a:xfrm rot="10800000">
            <a:off x="5015828" y="2626"/>
            <a:ext cx="843487" cy="296918"/>
          </a:xfrm>
          <a:prstGeom prst="round2SameRect">
            <a:avLst>
              <a:gd name="adj1" fmla="val 27409"/>
              <a:gd name="adj2" fmla="val 0"/>
            </a:avLst>
          </a:prstGeom>
          <a:solidFill>
            <a:schemeClr val="tx2"/>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2" name="TextBox 11"/>
          <p:cNvSpPr txBox="1"/>
          <p:nvPr userDrawn="1"/>
        </p:nvSpPr>
        <p:spPr bwMode="gray">
          <a:xfrm>
            <a:off x="5015829" y="92575"/>
            <a:ext cx="843487" cy="138499"/>
          </a:xfrm>
          <a:prstGeom prst="rect">
            <a:avLst/>
          </a:prstGeom>
          <a:noFill/>
        </p:spPr>
        <p:txBody>
          <a:bodyPr wrap="square" lIns="0" tIns="0" rIns="0" bIns="0" rtlCol="0">
            <a:spAutoFit/>
          </a:bodyPr>
          <a:lstStyle/>
          <a:p>
            <a:pPr algn="ctr">
              <a:spcBef>
                <a:spcPts val="500"/>
              </a:spcBef>
            </a:pPr>
            <a:r>
              <a:rPr lang="en-US" sz="900" dirty="0">
                <a:solidFill>
                  <a:schemeClr val="bg1"/>
                </a:solidFill>
                <a:latin typeface="+mj-lt"/>
              </a:rPr>
              <a:t>ROAD MAP</a:t>
            </a:r>
          </a:p>
        </p:txBody>
      </p:sp>
      <p:grpSp>
        <p:nvGrpSpPr>
          <p:cNvPr id="5" name="Group 4"/>
          <p:cNvGrpSpPr/>
          <p:nvPr userDrawn="1"/>
        </p:nvGrpSpPr>
        <p:grpSpPr bwMode="gray">
          <a:xfrm>
            <a:off x="865779" y="603063"/>
            <a:ext cx="264475" cy="276999"/>
            <a:chOff x="865779" y="1438837"/>
            <a:chExt cx="264475" cy="276999"/>
          </a:xfrm>
        </p:grpSpPr>
        <p:sp>
          <p:nvSpPr>
            <p:cNvPr id="7" name="Oval 6"/>
            <p:cNvSpPr/>
            <p:nvPr userDrawn="1"/>
          </p:nvSpPr>
          <p:spPr bwMode="gray">
            <a:xfrm>
              <a:off x="865779" y="1445099"/>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4" name="Text Placeholder 11"/>
            <p:cNvSpPr txBox="1">
              <a:spLocks/>
            </p:cNvSpPr>
            <p:nvPr userDrawn="1"/>
          </p:nvSpPr>
          <p:spPr bwMode="gray">
            <a:xfrm>
              <a:off x="899086" y="1438837"/>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1</a:t>
              </a:r>
            </a:p>
          </p:txBody>
        </p:sp>
      </p:grpSp>
      <p:grpSp>
        <p:nvGrpSpPr>
          <p:cNvPr id="2" name="Group 1"/>
          <p:cNvGrpSpPr/>
          <p:nvPr userDrawn="1"/>
        </p:nvGrpSpPr>
        <p:grpSpPr bwMode="gray">
          <a:xfrm>
            <a:off x="865779" y="1043021"/>
            <a:ext cx="264475" cy="276999"/>
            <a:chOff x="865779" y="1949020"/>
            <a:chExt cx="264475" cy="276999"/>
          </a:xfrm>
        </p:grpSpPr>
        <p:sp>
          <p:nvSpPr>
            <p:cNvPr id="8" name="Oval 7"/>
            <p:cNvSpPr/>
            <p:nvPr userDrawn="1"/>
          </p:nvSpPr>
          <p:spPr bwMode="gray">
            <a:xfrm>
              <a:off x="865779" y="1955283"/>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5" name="Text Placeholder 11"/>
            <p:cNvSpPr txBox="1">
              <a:spLocks/>
            </p:cNvSpPr>
            <p:nvPr userDrawn="1"/>
          </p:nvSpPr>
          <p:spPr bwMode="gray">
            <a:xfrm>
              <a:off x="899086" y="1949020"/>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2</a:t>
              </a:r>
            </a:p>
          </p:txBody>
        </p:sp>
      </p:grpSp>
      <p:grpSp>
        <p:nvGrpSpPr>
          <p:cNvPr id="3" name="Group 2"/>
          <p:cNvGrpSpPr/>
          <p:nvPr userDrawn="1"/>
        </p:nvGrpSpPr>
        <p:grpSpPr bwMode="gray">
          <a:xfrm>
            <a:off x="865779" y="1482979"/>
            <a:ext cx="264475" cy="276999"/>
            <a:chOff x="865779" y="2421079"/>
            <a:chExt cx="264475" cy="276999"/>
          </a:xfrm>
        </p:grpSpPr>
        <p:sp>
          <p:nvSpPr>
            <p:cNvPr id="9" name="Oval 8"/>
            <p:cNvSpPr/>
            <p:nvPr userDrawn="1"/>
          </p:nvSpPr>
          <p:spPr bwMode="gray">
            <a:xfrm>
              <a:off x="865779" y="2427342"/>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6" name="Text Placeholder 11"/>
            <p:cNvSpPr txBox="1">
              <a:spLocks/>
            </p:cNvSpPr>
            <p:nvPr userDrawn="1"/>
          </p:nvSpPr>
          <p:spPr bwMode="gray">
            <a:xfrm>
              <a:off x="899086" y="2421079"/>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3</a:t>
              </a:r>
            </a:p>
          </p:txBody>
        </p:sp>
      </p:grpSp>
      <p:grpSp>
        <p:nvGrpSpPr>
          <p:cNvPr id="4" name="Group 3"/>
          <p:cNvGrpSpPr/>
          <p:nvPr userDrawn="1"/>
        </p:nvGrpSpPr>
        <p:grpSpPr bwMode="gray">
          <a:xfrm>
            <a:off x="865779" y="1922937"/>
            <a:ext cx="264475" cy="276999"/>
            <a:chOff x="865779" y="2896663"/>
            <a:chExt cx="264475" cy="276999"/>
          </a:xfrm>
        </p:grpSpPr>
        <p:sp>
          <p:nvSpPr>
            <p:cNvPr id="10" name="Oval 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7"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4</a:t>
              </a:r>
            </a:p>
          </p:txBody>
        </p:sp>
      </p:grpSp>
      <p:sp>
        <p:nvSpPr>
          <p:cNvPr id="21" name="Text Placeholder 20"/>
          <p:cNvSpPr>
            <a:spLocks noGrp="1"/>
          </p:cNvSpPr>
          <p:nvPr>
            <p:ph type="body" sz="quarter" idx="10" hasCustomPrompt="1"/>
          </p:nvPr>
        </p:nvSpPr>
        <p:spPr bwMode="gray">
          <a:xfrm>
            <a:off x="1363152" y="1104805"/>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bg1"/>
                </a:solidFill>
              </a:defRPr>
            </a:lvl2pPr>
            <a:lvl3pPr marL="228600" indent="0">
              <a:buNone/>
              <a:defRPr>
                <a:solidFill>
                  <a:schemeClr val="bg1"/>
                </a:solidFill>
              </a:defRPr>
            </a:lvl3pPr>
            <a:lvl4pPr marL="342900" indent="0">
              <a:buNone/>
              <a:defRPr>
                <a:solidFill>
                  <a:schemeClr val="bg1"/>
                </a:solidFill>
              </a:defRPr>
            </a:lvl4pPr>
            <a:lvl5pPr marL="457200" indent="0">
              <a:buNone/>
              <a:defRPr>
                <a:solidFill>
                  <a:schemeClr val="bg1"/>
                </a:solidFill>
              </a:defRPr>
            </a:lvl5pPr>
          </a:lstStyle>
          <a:p>
            <a:pPr lvl="0"/>
            <a:r>
              <a:rPr lang="en-US" dirty="0"/>
              <a:t>Section Title – Verdana 9pt Regular, Accent 1, Title Case</a:t>
            </a:r>
          </a:p>
        </p:txBody>
      </p:sp>
      <p:sp>
        <p:nvSpPr>
          <p:cNvPr id="23" name="Text Placeholder 22"/>
          <p:cNvSpPr>
            <a:spLocks noGrp="1"/>
          </p:cNvSpPr>
          <p:nvPr>
            <p:ph type="body" sz="quarter" idx="11" hasCustomPrompt="1"/>
          </p:nvPr>
        </p:nvSpPr>
        <p:spPr bwMode="gray">
          <a:xfrm>
            <a:off x="1363152" y="633840"/>
            <a:ext cx="3749040" cy="215444"/>
          </a:xfrm>
        </p:spPr>
        <p:txBody>
          <a:bodyPr anchor="ctr" anchorCtr="0"/>
          <a:lstStyle>
            <a:lvl1pPr marL="0" indent="0">
              <a:spcBef>
                <a:spcPts val="0"/>
              </a:spcBef>
              <a:buNone/>
              <a:defRPr sz="1400" kern="0" spc="0" baseline="0">
                <a:solidFill>
                  <a:schemeClr val="bg1"/>
                </a:solidFill>
                <a:latin typeface="+mj-lt"/>
              </a:defRPr>
            </a:lvl1pPr>
          </a:lstStyle>
          <a:p>
            <a:pPr lvl="0"/>
            <a:r>
              <a:rPr lang="en-US" sz="1400" dirty="0">
                <a:latin typeface="+mj-lt"/>
              </a:rPr>
              <a:t>Section Title – Rockwell 14pt, Title Case</a:t>
            </a:r>
          </a:p>
        </p:txBody>
      </p:sp>
      <p:sp>
        <p:nvSpPr>
          <p:cNvPr id="25" name="Text Placeholder 24"/>
          <p:cNvSpPr>
            <a:spLocks noGrp="1"/>
          </p:cNvSpPr>
          <p:nvPr>
            <p:ph type="body" sz="quarter" idx="12" hasCustomPrompt="1"/>
          </p:nvPr>
        </p:nvSpPr>
        <p:spPr bwMode="gray">
          <a:xfrm>
            <a:off x="1363152" y="1552229"/>
            <a:ext cx="3749040" cy="138499"/>
          </a:xfrm>
        </p:spPr>
        <p:txBody>
          <a:bodyPr anchor="ctr" anchorCtr="0"/>
          <a:lstStyle>
            <a:lvl1pPr marL="0" indent="0">
              <a:spcBef>
                <a:spcPts val="0"/>
              </a:spcBef>
              <a:buNone/>
              <a:defRPr>
                <a:solidFill>
                  <a:schemeClr val="accent1"/>
                </a:solidFill>
              </a:defRPr>
            </a:lvl1pPr>
            <a:lvl2pPr marL="114300" indent="0">
              <a:buNone/>
              <a:defRPr>
                <a:solidFill>
                  <a:schemeClr val="accent1"/>
                </a:solidFill>
              </a:defRPr>
            </a:lvl2pPr>
            <a:lvl3pPr marL="228600" indent="0">
              <a:buNone/>
              <a:defRPr>
                <a:solidFill>
                  <a:schemeClr val="accent1"/>
                </a:solidFill>
              </a:defRPr>
            </a:lvl3pPr>
            <a:lvl4pPr marL="342900" indent="0">
              <a:buNone/>
              <a:defRPr>
                <a:solidFill>
                  <a:schemeClr val="accent1"/>
                </a:solidFill>
              </a:defRPr>
            </a:lvl4pPr>
            <a:lvl5pPr marL="457200" indent="0">
              <a:buNone/>
              <a:defRPr>
                <a:solidFill>
                  <a:schemeClr val="accent1"/>
                </a:solidFill>
              </a:defRPr>
            </a:lvl5pPr>
          </a:lstStyle>
          <a:p>
            <a:pPr lvl="0"/>
            <a:r>
              <a:rPr lang="en-US" dirty="0"/>
              <a:t>Section Title – Verdana 9pt Regular, Accent 1, Title Case</a:t>
            </a:r>
          </a:p>
        </p:txBody>
      </p:sp>
      <p:sp>
        <p:nvSpPr>
          <p:cNvPr id="19" name="Text Placeholder 18"/>
          <p:cNvSpPr>
            <a:spLocks noGrp="1"/>
          </p:cNvSpPr>
          <p:nvPr>
            <p:ph type="body" sz="quarter" idx="13" hasCustomPrompt="1"/>
          </p:nvPr>
        </p:nvSpPr>
        <p:spPr bwMode="gray">
          <a:xfrm>
            <a:off x="1363152" y="1992187"/>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grpSp>
        <p:nvGrpSpPr>
          <p:cNvPr id="29" name="Group 28"/>
          <p:cNvGrpSpPr/>
          <p:nvPr userDrawn="1"/>
        </p:nvGrpSpPr>
        <p:grpSpPr bwMode="gray">
          <a:xfrm>
            <a:off x="865779" y="2802853"/>
            <a:ext cx="264475" cy="276999"/>
            <a:chOff x="865779" y="2896663"/>
            <a:chExt cx="264475" cy="276999"/>
          </a:xfrm>
        </p:grpSpPr>
        <p:sp>
          <p:nvSpPr>
            <p:cNvPr id="30" name="Oval 29"/>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1"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6</a:t>
              </a:r>
            </a:p>
          </p:txBody>
        </p:sp>
      </p:grpSp>
      <p:sp>
        <p:nvSpPr>
          <p:cNvPr id="33" name="Text Placeholder 18"/>
          <p:cNvSpPr>
            <a:spLocks noGrp="1"/>
          </p:cNvSpPr>
          <p:nvPr>
            <p:ph type="body" sz="quarter" idx="15" hasCustomPrompt="1"/>
          </p:nvPr>
        </p:nvSpPr>
        <p:spPr bwMode="gray">
          <a:xfrm>
            <a:off x="1363152" y="2432145"/>
            <a:ext cx="3749040" cy="138499"/>
          </a:xfrm>
        </p:spPr>
        <p:txBody>
          <a:bodyPr anchor="ctr" anchorCtr="0"/>
          <a:lstStyle>
            <a:lvl1pPr marL="0" indent="0">
              <a:spcBef>
                <a:spcPts val="0"/>
              </a:spcBef>
              <a:buNone/>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Section Title – Verdana 9pt Regular, Accent 1, Title Case</a:t>
            </a:r>
          </a:p>
        </p:txBody>
      </p:sp>
      <p:grpSp>
        <p:nvGrpSpPr>
          <p:cNvPr id="26" name="Group 25"/>
          <p:cNvGrpSpPr/>
          <p:nvPr userDrawn="1"/>
        </p:nvGrpSpPr>
        <p:grpSpPr bwMode="gray">
          <a:xfrm>
            <a:off x="865779" y="2362895"/>
            <a:ext cx="264475" cy="276999"/>
            <a:chOff x="865779" y="2896663"/>
            <a:chExt cx="264475" cy="276999"/>
          </a:xfrm>
        </p:grpSpPr>
        <p:sp>
          <p:nvSpPr>
            <p:cNvPr id="27" name="Oval 26"/>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28"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5</a:t>
              </a:r>
            </a:p>
          </p:txBody>
        </p:sp>
      </p:grpSp>
      <p:sp>
        <p:nvSpPr>
          <p:cNvPr id="13" name="Text Placeholder 12"/>
          <p:cNvSpPr>
            <a:spLocks noGrp="1"/>
          </p:cNvSpPr>
          <p:nvPr>
            <p:ph type="body" sz="quarter" idx="16" hasCustomPrompt="1"/>
          </p:nvPr>
        </p:nvSpPr>
        <p:spPr bwMode="gray">
          <a:xfrm>
            <a:off x="1363152" y="2872103"/>
            <a:ext cx="3749040" cy="138499"/>
          </a:xfrm>
        </p:spPr>
        <p:txBody>
          <a:bodyPr anchor="ctr" anchorCtr="0"/>
          <a:lstStyle>
            <a:lvl1pPr marL="0" indent="0">
              <a:spcBef>
                <a:spcPts val="0"/>
              </a:spcBef>
              <a:buNone/>
              <a:defRPr>
                <a:solidFill>
                  <a:schemeClr val="accent1"/>
                </a:solidFill>
              </a:defRPr>
            </a:lvl1pPr>
          </a:lstStyle>
          <a:p>
            <a:pPr lvl="0"/>
            <a:r>
              <a:rPr lang="en-US" dirty="0"/>
              <a:t>Section Title – Verdana 9pt Regular, Accent 1, Title Case</a:t>
            </a:r>
          </a:p>
        </p:txBody>
      </p:sp>
      <p:cxnSp>
        <p:nvCxnSpPr>
          <p:cNvPr id="32" name="Straight Connector 31"/>
          <p:cNvCxnSpPr/>
          <p:nvPr userDrawn="1"/>
        </p:nvCxnSpPr>
        <p:spPr bwMode="gray">
          <a:xfrm>
            <a:off x="869797" y="4272912"/>
            <a:ext cx="4673238" cy="0"/>
          </a:xfrm>
          <a:prstGeom prst="line">
            <a:avLst/>
          </a:prstGeom>
          <a:noFill/>
          <a:ln w="6350" cap="flat" cmpd="sng" algn="ctr">
            <a:solidFill>
              <a:schemeClr val="bg1"/>
            </a:solidFill>
            <a:prstDash val="solid"/>
            <a:miter lim="800000"/>
          </a:ln>
          <a:effectLst/>
        </p:spPr>
      </p:cxnSp>
      <p:grpSp>
        <p:nvGrpSpPr>
          <p:cNvPr id="34" name="Group 33"/>
          <p:cNvGrpSpPr/>
          <p:nvPr userDrawn="1"/>
        </p:nvGrpSpPr>
        <p:grpSpPr bwMode="gray">
          <a:xfrm>
            <a:off x="865779" y="3682766"/>
            <a:ext cx="264475" cy="276999"/>
            <a:chOff x="865779" y="2896663"/>
            <a:chExt cx="264475" cy="276999"/>
          </a:xfrm>
        </p:grpSpPr>
        <p:sp>
          <p:nvSpPr>
            <p:cNvPr id="35" name="Oval 34"/>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6"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8</a:t>
              </a:r>
            </a:p>
          </p:txBody>
        </p:sp>
      </p:grpSp>
      <p:sp>
        <p:nvSpPr>
          <p:cNvPr id="22" name="Text Placeholder 21"/>
          <p:cNvSpPr>
            <a:spLocks noGrp="1"/>
          </p:cNvSpPr>
          <p:nvPr>
            <p:ph type="body" sz="quarter" idx="17" hasCustomPrompt="1"/>
          </p:nvPr>
        </p:nvSpPr>
        <p:spPr bwMode="gray">
          <a:xfrm>
            <a:off x="1363152" y="3312061"/>
            <a:ext cx="3749040" cy="138499"/>
          </a:xfrm>
        </p:spPr>
        <p:txBody>
          <a:bodyPr anchor="ctr" anchorCtr="0"/>
          <a:lstStyle>
            <a:lvl1pPr marL="0" indent="0">
              <a:spcBef>
                <a:spcPts val="0"/>
              </a:spcBef>
              <a:buNone/>
              <a:defRPr>
                <a:solidFill>
                  <a:schemeClr val="accent1"/>
                </a:solidFill>
              </a:defRPr>
            </a:lvl1pPr>
          </a:lstStyle>
          <a:p>
            <a:pPr lvl="0"/>
            <a:r>
              <a:rPr lang="en-US" dirty="0"/>
              <a:t>Section Title – Verdana 9pt Regular, Accent 1, Title Case</a:t>
            </a:r>
          </a:p>
        </p:txBody>
      </p:sp>
      <p:grpSp>
        <p:nvGrpSpPr>
          <p:cNvPr id="37" name="Group 36"/>
          <p:cNvGrpSpPr/>
          <p:nvPr userDrawn="1"/>
        </p:nvGrpSpPr>
        <p:grpSpPr bwMode="gray">
          <a:xfrm>
            <a:off x="865779" y="3242811"/>
            <a:ext cx="264475" cy="276999"/>
            <a:chOff x="865779" y="2896663"/>
            <a:chExt cx="264475" cy="276999"/>
          </a:xfrm>
        </p:grpSpPr>
        <p:sp>
          <p:nvSpPr>
            <p:cNvPr id="38" name="Oval 37"/>
            <p:cNvSpPr/>
            <p:nvPr userDrawn="1"/>
          </p:nvSpPr>
          <p:spPr bwMode="gray">
            <a:xfrm>
              <a:off x="865779" y="2902926"/>
              <a:ext cx="264475" cy="264475"/>
            </a:xfrm>
            <a:prstGeom prst="ellipse">
              <a:avLst/>
            </a:prstGeom>
            <a:solidFill>
              <a:schemeClr val="accent6"/>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39" name="Text Placeholder 11"/>
            <p:cNvSpPr txBox="1">
              <a:spLocks/>
            </p:cNvSpPr>
            <p:nvPr userDrawn="1"/>
          </p:nvSpPr>
          <p:spPr bwMode="gray">
            <a:xfrm>
              <a:off x="899086" y="2896663"/>
              <a:ext cx="197861" cy="276999"/>
            </a:xfrm>
            <a:prstGeom prst="rect">
              <a:avLst/>
            </a:prstGeom>
          </p:spPr>
          <p:txBody>
            <a:bodyPr wrap="square" lIns="0" tIns="0" rIns="0" bIns="0" anchor="ctr">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None/>
              </a:pPr>
              <a:r>
                <a:rPr lang="en-US" sz="1800" dirty="0">
                  <a:solidFill>
                    <a:schemeClr val="bg1"/>
                  </a:solidFill>
                  <a:latin typeface="+mj-lt"/>
                </a:rPr>
                <a:t>7</a:t>
              </a:r>
            </a:p>
          </p:txBody>
        </p:sp>
      </p:grpSp>
      <p:sp>
        <p:nvSpPr>
          <p:cNvPr id="20" name="Text Placeholder 19"/>
          <p:cNvSpPr>
            <a:spLocks noGrp="1"/>
          </p:cNvSpPr>
          <p:nvPr>
            <p:ph type="body" sz="quarter" idx="18" hasCustomPrompt="1"/>
          </p:nvPr>
        </p:nvSpPr>
        <p:spPr bwMode="gray">
          <a:xfrm>
            <a:off x="1363152" y="3752016"/>
            <a:ext cx="3749040" cy="138499"/>
          </a:xfrm>
        </p:spPr>
        <p:txBody>
          <a:bodyPr anchor="ctr" anchorCtr="0"/>
          <a:lstStyle>
            <a:lvl1pPr marL="0" indent="0">
              <a:spcBef>
                <a:spcPts val="0"/>
              </a:spcBef>
              <a:buNone/>
              <a:defRPr>
                <a:solidFill>
                  <a:schemeClr val="accent1"/>
                </a:solidFill>
              </a:defRPr>
            </a:lvl1pPr>
          </a:lstStyle>
          <a:p>
            <a:pPr lvl="0"/>
            <a:r>
              <a:rPr lang="en-US" dirty="0"/>
              <a:t>Section Title – Verdana 9pt Regular, Accent 1, Title Case</a:t>
            </a:r>
          </a:p>
        </p:txBody>
      </p:sp>
      <p:sp>
        <p:nvSpPr>
          <p:cNvPr id="40" name="TextBox 39"/>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spTree>
    <p:extLst>
      <p:ext uri="{BB962C8B-B14F-4D97-AF65-F5344CB8AC3E}">
        <p14:creationId xmlns:p14="http://schemas.microsoft.com/office/powerpoint/2010/main" val="1504873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 with Subtitle">
    <p:bg bwMode="gray">
      <p:bgPr>
        <a:solidFill>
          <a:schemeClr val="accent5"/>
        </a:solidFill>
        <a:effectLst/>
      </p:bgPr>
    </p:bg>
    <p:spTree>
      <p:nvGrpSpPr>
        <p:cNvPr id="1" name=""/>
        <p:cNvGrpSpPr/>
        <p:nvPr/>
      </p:nvGrpSpPr>
      <p:grpSpPr>
        <a:xfrm>
          <a:off x="0" y="0"/>
          <a:ext cx="0" cy="0"/>
          <a:chOff x="0" y="0"/>
          <a:chExt cx="0" cy="0"/>
        </a:xfrm>
      </p:grpSpPr>
      <p:sp>
        <p:nvSpPr>
          <p:cNvPr id="12" name="Text Placeholder 10"/>
          <p:cNvSpPr>
            <a:spLocks noGrp="1"/>
          </p:cNvSpPr>
          <p:nvPr>
            <p:ph type="body" sz="quarter" idx="10" hasCustomPrompt="1"/>
          </p:nvPr>
        </p:nvSpPr>
        <p:spPr bwMode="gray">
          <a:xfrm>
            <a:off x="5459152" y="3171239"/>
            <a:ext cx="742735" cy="1384995"/>
          </a:xfrm>
        </p:spPr>
        <p:txBody>
          <a:bodyPr/>
          <a:lstStyle>
            <a:lvl1pPr marL="0" indent="0" algn="r">
              <a:spcBef>
                <a:spcPts val="0"/>
              </a:spcBef>
              <a:buNone/>
              <a:defRPr sz="9000">
                <a:solidFill>
                  <a:schemeClr val="accent6"/>
                </a:solidFill>
                <a:latin typeface="+mj-lt"/>
              </a:defRPr>
            </a:lvl1pPr>
          </a:lstStyle>
          <a:p>
            <a:pPr lvl="0"/>
            <a:r>
              <a:rPr lang="en-US" dirty="0"/>
              <a:t>#</a:t>
            </a:r>
          </a:p>
        </p:txBody>
      </p:sp>
      <p:sp>
        <p:nvSpPr>
          <p:cNvPr id="14" name="Text Placeholder 26"/>
          <p:cNvSpPr>
            <a:spLocks noGrp="1"/>
          </p:cNvSpPr>
          <p:nvPr>
            <p:ph type="body" sz="quarter" idx="11" hasCustomPrompt="1"/>
          </p:nvPr>
        </p:nvSpPr>
        <p:spPr bwMode="gray">
          <a:xfrm>
            <a:off x="465363" y="1603223"/>
            <a:ext cx="4067560" cy="820738"/>
          </a:xfrm>
        </p:spPr>
        <p:txBody>
          <a:bodyPr anchor="b" anchorCtr="0"/>
          <a:lstStyle>
            <a:lvl1pPr marL="0" indent="0">
              <a:lnSpc>
                <a:spcPts val="3200"/>
              </a:lnSpc>
              <a:spcBef>
                <a:spcPts val="0"/>
              </a:spcBef>
              <a:buNone/>
              <a:defRPr sz="3000" spc="50"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Title – Rockwell 30pt Regular</a:t>
            </a:r>
          </a:p>
        </p:txBody>
      </p:sp>
      <p:sp>
        <p:nvSpPr>
          <p:cNvPr id="15" name="Text Placeholder 26"/>
          <p:cNvSpPr>
            <a:spLocks noGrp="1"/>
          </p:cNvSpPr>
          <p:nvPr>
            <p:ph type="body" sz="quarter" idx="12" hasCustomPrompt="1"/>
          </p:nvPr>
        </p:nvSpPr>
        <p:spPr bwMode="gray">
          <a:xfrm>
            <a:off x="465363" y="2525151"/>
            <a:ext cx="4063660" cy="169277"/>
          </a:xfrm>
        </p:spPr>
        <p:txBody>
          <a:bodyPr anchor="t" anchorCtr="0"/>
          <a:lstStyle>
            <a:lvl1pPr marL="0" indent="0">
              <a:lnSpc>
                <a:spcPct val="100000"/>
              </a:lnSpc>
              <a:spcBef>
                <a:spcPts val="0"/>
              </a:spcBef>
              <a:buNone/>
              <a:defRPr sz="11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Divider Subtitle – Verdana 11pt Regular</a:t>
            </a:r>
          </a:p>
        </p:txBody>
      </p:sp>
      <p:sp>
        <p:nvSpPr>
          <p:cNvPr id="9" name="TextBox 8"/>
          <p:cNvSpPr txBox="1"/>
          <p:nvPr userDrawn="1"/>
        </p:nvSpPr>
        <p:spPr bwMode="gray">
          <a:xfrm>
            <a:off x="6050756" y="0"/>
            <a:ext cx="298989" cy="136961"/>
          </a:xfrm>
          <a:prstGeom prst="rect">
            <a:avLst/>
          </a:prstGeom>
          <a:noFill/>
        </p:spPr>
        <p:txBody>
          <a:bodyPr wrap="square" lIns="0" tIns="36576" rIns="0" bIns="0" rtlCol="0">
            <a:spAutoFit/>
          </a:bodyPr>
          <a:lstStyle/>
          <a:p>
            <a:pPr algn="r">
              <a:spcBef>
                <a:spcPts val="500"/>
              </a:spcBef>
            </a:pPr>
            <a:fld id="{11A0A082-46D1-4CDC-90AB-7FACAC0B3028}" type="slidenum">
              <a:rPr lang="en-US" sz="650" smtClean="0">
                <a:solidFill>
                  <a:schemeClr val="bg1"/>
                </a:solidFill>
                <a:latin typeface="+mj-lt"/>
              </a:rPr>
              <a:t>‹#›</a:t>
            </a:fld>
            <a:endParaRPr lang="en-US" sz="650" dirty="0">
              <a:solidFill>
                <a:schemeClr val="bg1"/>
              </a:solidFill>
              <a:latin typeface="+mj-lt"/>
            </a:endParaRP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5363" y="683511"/>
            <a:ext cx="1128820" cy="433532"/>
          </a:xfrm>
          <a:prstGeom prst="rect">
            <a:avLst/>
          </a:prstGeom>
        </p:spPr>
      </p:pic>
      <p:sp>
        <p:nvSpPr>
          <p:cNvPr id="10" name="Text Placeholder 24"/>
          <p:cNvSpPr>
            <a:spLocks noGrp="1"/>
          </p:cNvSpPr>
          <p:nvPr>
            <p:ph type="body" sz="quarter" idx="14" hasCustomPrompt="1"/>
          </p:nvPr>
        </p:nvSpPr>
        <p:spPr bwMode="gray">
          <a:xfrm>
            <a:off x="4246134" y="3494257"/>
            <a:ext cx="1188955" cy="203275"/>
          </a:xfrm>
          <a:prstGeom prst="round2SameRect">
            <a:avLst>
              <a:gd name="adj1" fmla="val 0"/>
              <a:gd name="adj2" fmla="val 17756"/>
            </a:avLst>
          </a:prstGeom>
          <a:solidFill>
            <a:schemeClr val="tx2"/>
          </a:solidFill>
        </p:spPr>
        <p:txBody>
          <a:bodyPr wrap="none" lIns="45720" tIns="27432" rIns="45720" bIns="27432">
            <a:spAutoFit/>
          </a:bodyPr>
          <a:lstStyle>
            <a:lvl1pPr marL="0" indent="0" algn="r">
              <a:spcBef>
                <a:spcPts val="0"/>
              </a:spcBef>
              <a:buNone/>
              <a:defRPr cap="all" baseline="0">
                <a:solidFill>
                  <a:schemeClr val="bg1"/>
                </a:solidFill>
                <a:latin typeface="+mj-lt"/>
              </a:defRPr>
            </a:lvl1pPr>
          </a:lstStyle>
          <a:p>
            <a:pPr lvl="0"/>
            <a:r>
              <a:rPr lang="en-US" dirty="0"/>
              <a:t>Insert break type</a:t>
            </a:r>
          </a:p>
        </p:txBody>
      </p:sp>
      <p:cxnSp>
        <p:nvCxnSpPr>
          <p:cNvPr id="11" name="Straight Connector 10"/>
          <p:cNvCxnSpPr/>
          <p:nvPr userDrawn="1"/>
        </p:nvCxnSpPr>
        <p:spPr bwMode="gray">
          <a:xfrm>
            <a:off x="465363" y="3486806"/>
            <a:ext cx="4969726" cy="0"/>
          </a:xfrm>
          <a:prstGeom prst="line">
            <a:avLst/>
          </a:prstGeom>
          <a:ln w="6350">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8" hasCustomPrompt="1"/>
          </p:nvPr>
        </p:nvSpPr>
        <p:spPr>
          <a:xfrm>
            <a:off x="465363" y="3711659"/>
            <a:ext cx="2314575" cy="446276"/>
          </a:xfrm>
        </p:spPr>
        <p:txBody>
          <a:bodyPr/>
          <a:lstStyle>
            <a:lvl1pPr>
              <a:spcBef>
                <a:spcPts val="300"/>
              </a:spcBef>
              <a:defRPr sz="800">
                <a:solidFill>
                  <a:schemeClr val="bg1"/>
                </a:solidFill>
              </a:defRPr>
            </a:lvl1pPr>
            <a:lvl2pPr>
              <a:spcBef>
                <a:spcPts val="300"/>
              </a:spcBef>
              <a:defRPr sz="800">
                <a:solidFill>
                  <a:schemeClr val="bg1"/>
                </a:solidFill>
              </a:defRPr>
            </a:lvl2pPr>
            <a:lvl3pPr>
              <a:spcBef>
                <a:spcPts val="300"/>
              </a:spcBef>
              <a:defRPr sz="800">
                <a:solidFill>
                  <a:schemeClr val="bg1"/>
                </a:solidFill>
              </a:defRPr>
            </a:lvl3pPr>
            <a:lvl4pPr>
              <a:spcBef>
                <a:spcPts val="300"/>
              </a:spcBef>
              <a:defRPr sz="800">
                <a:solidFill>
                  <a:schemeClr val="bg1"/>
                </a:solidFill>
              </a:defRPr>
            </a:lvl4pPr>
            <a:lvl5pPr>
              <a:spcBef>
                <a:spcPts val="300"/>
              </a:spcBef>
              <a:defRPr sz="800">
                <a:solidFill>
                  <a:schemeClr val="bg1"/>
                </a:solidFill>
              </a:defRPr>
            </a:lvl5pPr>
          </a:lstStyle>
          <a:p>
            <a:pPr lvl="0"/>
            <a:r>
              <a:rPr lang="en-US" dirty="0"/>
              <a:t>Divider Bullet Placement (if needed)</a:t>
            </a:r>
          </a:p>
          <a:p>
            <a:pPr lvl="0"/>
            <a:r>
              <a:rPr lang="en-US" dirty="0"/>
              <a:t>Divider Bullet Placement (if needed)</a:t>
            </a:r>
          </a:p>
          <a:p>
            <a:pPr lvl="0"/>
            <a:r>
              <a:rPr lang="en-US" dirty="0"/>
              <a:t>Divider Bullet Placement (if needed)</a:t>
            </a:r>
          </a:p>
        </p:txBody>
      </p:sp>
    </p:spTree>
    <p:extLst>
      <p:ext uri="{BB962C8B-B14F-4D97-AF65-F5344CB8AC3E}">
        <p14:creationId xmlns:p14="http://schemas.microsoft.com/office/powerpoint/2010/main" val="1652263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sp>
        <p:nvSpPr>
          <p:cNvPr id="16" name="Text Placeholder 1"/>
          <p:cNvSpPr>
            <a:spLocks noGrp="1"/>
          </p:cNvSpPr>
          <p:nvPr>
            <p:ph type="body" idx="1"/>
          </p:nvPr>
        </p:nvSpPr>
        <p:spPr bwMode="gray">
          <a:xfrm>
            <a:off x="2269292" y="1520572"/>
            <a:ext cx="1862217" cy="175945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7"/>
          <p:cNvSpPr txBox="1"/>
          <p:nvPr/>
        </p:nvSpPr>
        <p:spPr bwMode="gray">
          <a:xfrm>
            <a:off x="0" y="4677489"/>
            <a:ext cx="2108200" cy="123111"/>
          </a:xfrm>
          <a:prstGeom prst="rect">
            <a:avLst/>
          </a:prstGeom>
          <a:noFill/>
        </p:spPr>
        <p:txBody>
          <a:bodyPr wrap="square" lIns="64008" tIns="0" rIns="0" bIns="45720" rtlCol="0" anchor="b" anchorCtr="0">
            <a:spAutoFit/>
          </a:bodyPr>
          <a:lstStyle/>
          <a:p>
            <a:pPr marL="0" marR="0" lvl="0" indent="0" algn="l" defTabSz="64008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©2015 The Advisory Board Company • </a:t>
            </a:r>
            <a:r>
              <a:rPr kumimoji="0" lang="en-US" sz="500" b="1"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rPr>
              <a:t>eab.com</a:t>
            </a:r>
            <a:endParaRPr kumimoji="0" lang="en-US" sz="500" b="0" i="0" u="none" strike="noStrike" kern="1200" cap="none" spc="0" normalizeH="0" baseline="0" noProof="0" dirty="0">
              <a:ln>
                <a:noFill/>
              </a:ln>
              <a:solidFill>
                <a:schemeClr val="accent2"/>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70" r:id="rId10"/>
    <p:sldLayoutId id="2147483649"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81" r:id="rId23"/>
    <p:sldLayoutId id="2147483682" r:id="rId24"/>
    <p:sldLayoutId id="2147483683" r:id="rId25"/>
    <p:sldLayoutId id="2147483684" r:id="rId26"/>
  </p:sldLayoutIdLst>
  <p:hf hdr="0" ftr="0" dt="0"/>
  <p:txStyles>
    <p:titleStyle>
      <a:lvl1pPr algn="l" defTabSz="640080" rtl="0" eaLnBrk="1" latinLnBrk="0" hangingPunct="1">
        <a:spcBef>
          <a:spcPct val="0"/>
        </a:spcBef>
        <a:buNone/>
        <a:defRPr sz="1800" b="1" kern="1200">
          <a:solidFill>
            <a:schemeClr val="bg1"/>
          </a:solidFill>
          <a:latin typeface="+mj-lt"/>
          <a:ea typeface="+mj-ea"/>
          <a:cs typeface="+mj-cs"/>
        </a:defRPr>
      </a:lvl1pPr>
    </p:titleStyle>
    <p:body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p:bodyStyle>
    <p:other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4.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hyperlink" Target="http://www.wiche.edu/knocking" TargetMode="External"/><Relationship Id="rId1" Type="http://schemas.openxmlformats.org/officeDocument/2006/relationships/slideLayout" Target="../slideLayouts/slideLayout23.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hyperlink" Target="https://edsource.org/2017/time-children-spend-on-mobile-devices-has-tripled-in-four-years/589180" TargetMode="External"/><Relationship Id="rId7"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chart" Target="../charts/chart10.xml"/><Relationship Id="rId10" Type="http://schemas.openxmlformats.org/officeDocument/2006/relationships/image" Target="../media/image30.png"/><Relationship Id="rId4" Type="http://schemas.openxmlformats.org/officeDocument/2006/relationships/chart" Target="../charts/chart9.xm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hyperlink" Target="https://www.brookings.edu/research/families-of-the-recession-unemployed-parents-their-children/" TargetMode="External"/><Relationship Id="rId13"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hyperlink" Target="https://www.brookings.edu/blog/up-front/2018/06/29/childrens-exposure-to-food-insecurity-is-still-worse-than-it-was-before-the-great-recession/" TargetMode="External"/><Relationship Id="rId12"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hyperlink" Target="https://qz.com/872159/911-the-election-of-barack-obama-the-tech-revolution-the-most-defining-moments-in-america-as-ranked-by-each-generation/" TargetMode="External"/><Relationship Id="rId11" Type="http://schemas.openxmlformats.org/officeDocument/2006/relationships/image" Target="../media/image28.png"/><Relationship Id="rId5" Type="http://schemas.openxmlformats.org/officeDocument/2006/relationships/image" Target="../media/image33.png"/><Relationship Id="rId15" Type="http://schemas.openxmlformats.org/officeDocument/2006/relationships/image" Target="../media/image38.png"/><Relationship Id="rId10" Type="http://schemas.openxmlformats.org/officeDocument/2006/relationships/image" Target="../media/image34.png"/><Relationship Id="rId4" Type="http://schemas.openxmlformats.org/officeDocument/2006/relationships/image" Target="../media/image32.png"/><Relationship Id="rId9" Type="http://schemas.openxmlformats.org/officeDocument/2006/relationships/hyperlink" Target="https://www.childtrends.org/child-poverty-in-the-aftermath-of-the-great-recession" TargetMode="External"/><Relationship Id="rId14"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hyperlink" Target="https://americanaddictioncenters.org/guide-for-children" TargetMode="External"/><Relationship Id="rId3" Type="http://schemas.openxmlformats.org/officeDocument/2006/relationships/image" Target="../media/image39.png"/><Relationship Id="rId7" Type="http://schemas.openxmlformats.org/officeDocument/2006/relationships/hyperlink" Target="https://www.ncbi.nlm.nih.gov/books/NBK64258/" TargetMode="External"/><Relationship Id="rId2" Type="http://schemas.openxmlformats.org/officeDocument/2006/relationships/notesSlide" Target="../notesSlides/notesSlide9.xml"/><Relationship Id="rId1" Type="http://schemas.openxmlformats.org/officeDocument/2006/relationships/slideLayout" Target="../slideLayouts/slideLayout23.xml"/><Relationship Id="rId6" Type="http://schemas.openxmlformats.org/officeDocument/2006/relationships/hyperlink" Target="https://www.npr.org/sections/thetwo-way/2017/08/10/542409957/drinking-on-the-rise-in-u-s-especially-for-women-minorities-older-adults" TargetMode="External"/><Relationship Id="rId5" Type="http://schemas.openxmlformats.org/officeDocument/2006/relationships/hyperlink" Target="https://www.nytimes.com/interactive/2017/09/02/upshot/fentanyl-drug-overdose-deaths.html?action=click&amp;module=RelatedCoverage&amp;pgtype=Article&amp;region=Footer" TargetMode="External"/><Relationship Id="rId10" Type="http://schemas.openxmlformats.org/officeDocument/2006/relationships/image" Target="../media/image40.png"/><Relationship Id="rId4" Type="http://schemas.microsoft.com/office/2007/relationships/hdphoto" Target="../media/hdphoto1.wdp"/><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hyperlink" Target="https://www.nbcnews.com/health/kids-health/generation-risk-america-s-youngest-facing-mental-health-crisis-n827836" TargetMode="External"/><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chart" Target="../charts/chart11.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11.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slideLayout" Target="../slideLayouts/slideLayout23.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slideLayout" Target="../slideLayouts/slideLayout24.xml"/><Relationship Id="rId1" Type="http://schemas.openxmlformats.org/officeDocument/2006/relationships/tags" Target="../tags/tag4.xml"/><Relationship Id="rId5" Type="http://schemas.openxmlformats.org/officeDocument/2006/relationships/chart" Target="../charts/chart15.xml"/><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1.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1.xml"/><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3.xml"/><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52.gif"/><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4.xml"/><Relationship Id="rId5" Type="http://schemas.openxmlformats.org/officeDocument/2006/relationships/image" Target="../media/image56.pn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hyperlink" Target="https://www.bls.gov/emp/ep_chart_001.htm" TargetMode="External"/><Relationship Id="rId7" Type="http://schemas.openxmlformats.org/officeDocument/2006/relationships/image" Target="../media/image16.png"/><Relationship Id="rId2" Type="http://schemas.openxmlformats.org/officeDocument/2006/relationships/hyperlink" Target="https://cew.georgetown.edu/cew-reports/americas-divided-recovery/;%20https:/cew.georgetown.edu/wp-content/uploads/2014/11/Recovery2020.ES_.Web_.pdf" TargetMode="External"/><Relationship Id="rId1" Type="http://schemas.openxmlformats.org/officeDocument/2006/relationships/slideLayout" Target="../slideLayouts/slideLayout2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cew.georgetown.edu/wp-content/uploads/2014/11/Recovery2020.ES_.Web_.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7.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4.xml"/><Relationship Id="rId5" Type="http://schemas.openxmlformats.org/officeDocument/2006/relationships/image" Target="../media/image45.png"/><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61.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24.xml"/><Relationship Id="rId4" Type="http://schemas.openxmlformats.org/officeDocument/2006/relationships/chart" Target="../charts/chart20.xml"/></Relationships>
</file>

<file path=ppt/slides/_rels/slide3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24.xml"/><Relationship Id="rId4" Type="http://schemas.openxmlformats.org/officeDocument/2006/relationships/chart" Target="../charts/char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66.png"/><Relationship Id="rId4" Type="http://schemas.openxmlformats.org/officeDocument/2006/relationships/image" Target="../media/image65.jpeg"/></Relationships>
</file>

<file path=ppt/slides/_rels/slide3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chart" Target="../charts/chart24.xml"/><Relationship Id="rId1" Type="http://schemas.openxmlformats.org/officeDocument/2006/relationships/slideLayout" Target="../slideLayouts/slideLayout23.xml"/><Relationship Id="rId4" Type="http://schemas.openxmlformats.org/officeDocument/2006/relationships/image" Target="../media/image68.png"/></Relationships>
</file>

<file path=ppt/slides/_rels/slide39.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www.pewsocialtrends.org/2014/02/11/the-rising-cost-of-not-going-to-college/" TargetMode="External"/><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chart" Target="../charts/chart2.xml"/><Relationship Id="rId5" Type="http://schemas.openxmlformats.org/officeDocument/2006/relationships/hyperlink" Target="https://www.luminafoundation.org/files/resources/its-not-just-the-money.pdf" TargetMode="External"/><Relationship Id="rId10" Type="http://schemas.openxmlformats.org/officeDocument/2006/relationships/image" Target="../media/image20.png"/><Relationship Id="rId4" Type="http://schemas.openxmlformats.org/officeDocument/2006/relationships/hyperlink" Target="https://www2.ed.gov/policy/highered/reg/hearulemaking/2011/collegepayoff.pdf" TargetMode="External"/><Relationship Id="rId9" Type="http://schemas.openxmlformats.org/officeDocument/2006/relationships/image" Target="../media/image19.png"/></Relationships>
</file>

<file path=ppt/slides/_rels/slide4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 Id="rId9" Type="http://schemas.openxmlformats.org/officeDocument/2006/relationships/image" Target="../media/image76.png"/></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3.xml"/><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4.xml"/><Relationship Id="rId1" Type="http://schemas.openxmlformats.org/officeDocument/2006/relationships/slideLayout" Target="../slideLayouts/slideLayout24.xml"/><Relationship Id="rId5" Type="http://schemas.openxmlformats.org/officeDocument/2006/relationships/image" Target="../media/image82.png"/><Relationship Id="rId4" Type="http://schemas.openxmlformats.org/officeDocument/2006/relationships/image" Target="../media/image81.png"/></Relationships>
</file>

<file path=ppt/slides/_rels/slide47.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microsoft.com/office/2007/relationships/hdphoto" Target="../media/hdphoto3.wdp"/><Relationship Id="rId2" Type="http://schemas.openxmlformats.org/officeDocument/2006/relationships/slideLayout" Target="../slideLayouts/slideLayout24.xml"/><Relationship Id="rId1" Type="http://schemas.openxmlformats.org/officeDocument/2006/relationships/tags" Target="../tags/tag5.xml"/><Relationship Id="rId6" Type="http://schemas.openxmlformats.org/officeDocument/2006/relationships/image" Target="../media/image84.png"/><Relationship Id="rId5" Type="http://schemas.microsoft.com/office/2007/relationships/hdphoto" Target="../media/hdphoto2.wdp"/><Relationship Id="rId4" Type="http://schemas.openxmlformats.org/officeDocument/2006/relationships/image" Target="../media/image83.pn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s://nces.ed.gov/pubs2013/2013155.pdf" TargetMode="External"/><Relationship Id="rId7" Type="http://schemas.openxmlformats.org/officeDocument/2006/relationships/diagramData" Target="../diagrams/data1.xml"/><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hyperlink" Target="http://money.cnn.com/2016/09/28/pf/college/student-loan-default-rate/index.html" TargetMode="External"/><Relationship Id="rId11" Type="http://schemas.microsoft.com/office/2007/relationships/diagramDrawing" Target="../diagrams/drawing1.xml"/><Relationship Id="rId5" Type="http://schemas.openxmlformats.org/officeDocument/2006/relationships/hyperlink" Target="https://www.huffingtonpost.com/2012/06/04/for-profit-colleges-student-debt-dropout_n_1567607.html" TargetMode="External"/><Relationship Id="rId10" Type="http://schemas.openxmlformats.org/officeDocument/2006/relationships/diagramColors" Target="../diagrams/colors1.xml"/><Relationship Id="rId4" Type="http://schemas.openxmlformats.org/officeDocument/2006/relationships/hyperlink" Target="http://www.freep.com/story/money/personal-finance/susan-tompor/2015/06/04/student-loans-repay-delinquency-federal-reserve/28295731/" TargetMode="External"/><Relationship Id="rId9"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hyperlink" Target="http://www.elon.edu/e-web/administration/president/strategicplan2020/progress.xhtml" TargetMode="Externa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7.xml"/><Relationship Id="rId1" Type="http://schemas.openxmlformats.org/officeDocument/2006/relationships/slideLayout" Target="../slideLayouts/slideLayout11.xml"/><Relationship Id="rId5" Type="http://schemas.openxmlformats.org/officeDocument/2006/relationships/image" Target="../media/image89.png"/><Relationship Id="rId4" Type="http://schemas.openxmlformats.org/officeDocument/2006/relationships/image" Target="../media/image48.png"/></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www.forbes.com/sites/katiesola/2015/11/11/rubio-welders-philosophers/#2a80837d12a1" TargetMode="External"/><Relationship Id="rId1" Type="http://schemas.openxmlformats.org/officeDocument/2006/relationships/slideLayout" Target="../slideLayouts/slideLayout11.xml"/><Relationship Id="rId4"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bwMode="gray">
          <a:xfrm>
            <a:off x="794542" y="1828060"/>
            <a:ext cx="4933261" cy="666849"/>
          </a:xfrm>
        </p:spPr>
        <p:txBody>
          <a:bodyPr/>
          <a:lstStyle/>
          <a:p>
            <a:r>
              <a:rPr lang="en-US" dirty="0"/>
              <a:t>State of the Union for Higher Education </a:t>
            </a:r>
          </a:p>
        </p:txBody>
      </p:sp>
      <p:sp>
        <p:nvSpPr>
          <p:cNvPr id="3" name="Text Placeholder 2"/>
          <p:cNvSpPr>
            <a:spLocks noGrp="1"/>
          </p:cNvSpPr>
          <p:nvPr>
            <p:ph type="body" sz="quarter" idx="11"/>
          </p:nvPr>
        </p:nvSpPr>
        <p:spPr>
          <a:xfrm>
            <a:off x="794542" y="2693480"/>
            <a:ext cx="4379038" cy="677108"/>
          </a:xfrm>
        </p:spPr>
        <p:txBody>
          <a:bodyPr/>
          <a:lstStyle/>
          <a:p>
            <a:r>
              <a:rPr lang="en-US" i="1" dirty="0"/>
              <a:t>Prepared for Fitchburg State University to Inform Strategic Planning</a:t>
            </a:r>
          </a:p>
          <a:p>
            <a:endParaRPr lang="en-US" i="1" dirty="0"/>
          </a:p>
          <a:p>
            <a:r>
              <a:rPr lang="en-US" i="1" dirty="0"/>
              <a:t>Sept 3, 2019 </a:t>
            </a:r>
          </a:p>
        </p:txBody>
      </p:sp>
    </p:spTree>
    <p:extLst>
      <p:ext uri="{BB962C8B-B14F-4D97-AF65-F5344CB8AC3E}">
        <p14:creationId xmlns:p14="http://schemas.microsoft.com/office/powerpoint/2010/main" val="839670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A4A706-74B1-4A83-AE8D-40159A09BF67}"/>
              </a:ext>
            </a:extLst>
          </p:cNvPr>
          <p:cNvSpPr/>
          <p:nvPr/>
        </p:nvSpPr>
        <p:spPr bwMode="gray">
          <a:xfrm>
            <a:off x="280194" y="1419446"/>
            <a:ext cx="1947672" cy="2847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3" name="Rectangle 32">
            <a:extLst>
              <a:ext uri="{FF2B5EF4-FFF2-40B4-BE49-F238E27FC236}">
                <a16:creationId xmlns:a16="http://schemas.microsoft.com/office/drawing/2014/main" id="{022ECF0D-0E54-4E8B-BAA3-8E7DF8378364}"/>
              </a:ext>
            </a:extLst>
          </p:cNvPr>
          <p:cNvSpPr/>
          <p:nvPr/>
        </p:nvSpPr>
        <p:spPr bwMode="gray">
          <a:xfrm>
            <a:off x="4175316" y="1419446"/>
            <a:ext cx="1947672" cy="2847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aphicFrame>
        <p:nvGraphicFramePr>
          <p:cNvPr id="29" name="Chart 28"/>
          <p:cNvGraphicFramePr/>
          <p:nvPr/>
        </p:nvGraphicFramePr>
        <p:xfrm>
          <a:off x="0" y="1202666"/>
          <a:ext cx="6400800" cy="3563269"/>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a:extLst>
              <a:ext uri="{FF2B5EF4-FFF2-40B4-BE49-F238E27FC236}">
                <a16:creationId xmlns:a16="http://schemas.microsoft.com/office/drawing/2014/main" id="{DE5DFE77-AE60-4CBF-A56C-630EE56BE65E}"/>
              </a:ext>
            </a:extLst>
          </p:cNvPr>
          <p:cNvSpPr/>
          <p:nvPr/>
        </p:nvSpPr>
        <p:spPr bwMode="gray">
          <a:xfrm>
            <a:off x="6122988" y="914400"/>
            <a:ext cx="201612" cy="33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40" name="Rectangle 39">
            <a:extLst>
              <a:ext uri="{FF2B5EF4-FFF2-40B4-BE49-F238E27FC236}">
                <a16:creationId xmlns:a16="http://schemas.microsoft.com/office/drawing/2014/main" id="{05622C66-0262-44DF-B9E6-7372478CE4E4}"/>
              </a:ext>
            </a:extLst>
          </p:cNvPr>
          <p:cNvSpPr/>
          <p:nvPr/>
        </p:nvSpPr>
        <p:spPr bwMode="gray">
          <a:xfrm>
            <a:off x="74225" y="914400"/>
            <a:ext cx="201612" cy="33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2" name="Text Placeholder 1"/>
          <p:cNvSpPr>
            <a:spLocks noGrp="1"/>
          </p:cNvSpPr>
          <p:nvPr>
            <p:ph type="body" sz="quarter" idx="15"/>
          </p:nvPr>
        </p:nvSpPr>
        <p:spPr>
          <a:xfrm>
            <a:off x="280195" y="640267"/>
            <a:ext cx="5842794" cy="184666"/>
          </a:xfrm>
        </p:spPr>
        <p:txBody>
          <a:bodyPr/>
          <a:lstStyle/>
          <a:p>
            <a:r>
              <a:rPr lang="en-US" dirty="0"/>
              <a:t>Population of 18-Year-Olds to Contract Sharply After 2025 </a:t>
            </a:r>
          </a:p>
        </p:txBody>
      </p:sp>
      <p:sp>
        <p:nvSpPr>
          <p:cNvPr id="3" name="Text Placeholder 2"/>
          <p:cNvSpPr>
            <a:spLocks noGrp="1"/>
          </p:cNvSpPr>
          <p:nvPr>
            <p:ph type="body" sz="quarter" idx="16"/>
          </p:nvPr>
        </p:nvSpPr>
        <p:spPr>
          <a:xfrm>
            <a:off x="280194" y="99782"/>
            <a:ext cx="3017898" cy="123111"/>
          </a:xfrm>
        </p:spPr>
        <p:txBody>
          <a:bodyPr/>
          <a:lstStyle/>
          <a:p>
            <a:endParaRPr lang="en-US" dirty="0"/>
          </a:p>
        </p:txBody>
      </p:sp>
      <p:sp>
        <p:nvSpPr>
          <p:cNvPr id="6" name="Title 5"/>
          <p:cNvSpPr>
            <a:spLocks noGrp="1"/>
          </p:cNvSpPr>
          <p:nvPr>
            <p:ph type="title"/>
          </p:nvPr>
        </p:nvSpPr>
        <p:spPr/>
        <p:txBody>
          <a:bodyPr/>
          <a:lstStyle/>
          <a:p>
            <a:r>
              <a:rPr lang="en-US" b="0" dirty="0"/>
              <a:t>Looming Birth Dearth</a:t>
            </a:r>
          </a:p>
        </p:txBody>
      </p:sp>
      <p:sp>
        <p:nvSpPr>
          <p:cNvPr id="60" name="Text Placeholder 3"/>
          <p:cNvSpPr txBox="1">
            <a:spLocks/>
          </p:cNvSpPr>
          <p:nvPr/>
        </p:nvSpPr>
        <p:spPr bwMode="gray">
          <a:xfrm>
            <a:off x="4689230" y="4626075"/>
            <a:ext cx="1711569" cy="200055"/>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Sources: </a:t>
            </a:r>
            <a:r>
              <a:rPr lang="en-US" dirty="0" err="1"/>
              <a:t>Grawe</a:t>
            </a:r>
            <a:r>
              <a:rPr lang="en-US" dirty="0"/>
              <a:t>, Nathan D., </a:t>
            </a:r>
            <a:r>
              <a:rPr lang="en-US" i="1" dirty="0"/>
              <a:t>Demographics and the Demand for Higher Education</a:t>
            </a:r>
            <a:r>
              <a:rPr lang="en-US" dirty="0"/>
              <a:t>, 2017; EAB analysis.</a:t>
            </a:r>
          </a:p>
        </p:txBody>
      </p:sp>
      <p:sp>
        <p:nvSpPr>
          <p:cNvPr id="34" name="TextBox 33">
            <a:extLst>
              <a:ext uri="{FF2B5EF4-FFF2-40B4-BE49-F238E27FC236}">
                <a16:creationId xmlns:a16="http://schemas.microsoft.com/office/drawing/2014/main" id="{A2D91973-2680-49D3-B769-11A68A1CFAFD}"/>
              </a:ext>
            </a:extLst>
          </p:cNvPr>
          <p:cNvSpPr txBox="1"/>
          <p:nvPr/>
        </p:nvSpPr>
        <p:spPr>
          <a:xfrm>
            <a:off x="2390016" y="1247583"/>
            <a:ext cx="1583688" cy="138499"/>
          </a:xfrm>
          <a:prstGeom prst="rect">
            <a:avLst/>
          </a:prstGeom>
          <a:noFill/>
        </p:spPr>
        <p:txBody>
          <a:bodyPr wrap="square" lIns="0" tIns="0" rIns="0" bIns="0" rtlCol="0">
            <a:spAutoFit/>
          </a:bodyPr>
          <a:lstStyle/>
          <a:p>
            <a:pPr>
              <a:spcBef>
                <a:spcPts val="500"/>
              </a:spcBef>
            </a:pPr>
            <a:r>
              <a:rPr lang="en-US" sz="900" i="1" dirty="0"/>
              <a:t>2022-2025</a:t>
            </a:r>
            <a:endParaRPr lang="en-US" sz="900" i="1" dirty="0">
              <a:solidFill>
                <a:schemeClr val="bg1"/>
              </a:solidFill>
            </a:endParaRPr>
          </a:p>
        </p:txBody>
      </p:sp>
      <p:sp>
        <p:nvSpPr>
          <p:cNvPr id="42" name="TextBox 41">
            <a:extLst>
              <a:ext uri="{FF2B5EF4-FFF2-40B4-BE49-F238E27FC236}">
                <a16:creationId xmlns:a16="http://schemas.microsoft.com/office/drawing/2014/main" id="{22041E91-1889-4DFB-B235-CDBFE4FCA412}"/>
              </a:ext>
            </a:extLst>
          </p:cNvPr>
          <p:cNvSpPr txBox="1"/>
          <p:nvPr/>
        </p:nvSpPr>
        <p:spPr>
          <a:xfrm>
            <a:off x="2136020" y="929888"/>
            <a:ext cx="2174728" cy="138499"/>
          </a:xfrm>
          <a:prstGeom prst="rect">
            <a:avLst/>
          </a:prstGeom>
          <a:noFill/>
        </p:spPr>
        <p:txBody>
          <a:bodyPr wrap="square" lIns="0" tIns="0" rIns="0" bIns="0" rtlCol="0">
            <a:spAutoFit/>
          </a:bodyPr>
          <a:lstStyle/>
          <a:p>
            <a:pPr>
              <a:spcBef>
                <a:spcPts val="500"/>
              </a:spcBef>
            </a:pPr>
            <a:r>
              <a:rPr lang="en-US" sz="900" b="1" dirty="0"/>
              <a:t>…Followed by Growth Spike…</a:t>
            </a:r>
          </a:p>
        </p:txBody>
      </p:sp>
      <p:sp>
        <p:nvSpPr>
          <p:cNvPr id="26" name="TextBox 25">
            <a:extLst>
              <a:ext uri="{FF2B5EF4-FFF2-40B4-BE49-F238E27FC236}">
                <a16:creationId xmlns:a16="http://schemas.microsoft.com/office/drawing/2014/main" id="{CACA1447-B7D9-4C43-87BC-810D10542936}"/>
              </a:ext>
            </a:extLst>
          </p:cNvPr>
          <p:cNvSpPr txBox="1"/>
          <p:nvPr/>
        </p:nvSpPr>
        <p:spPr>
          <a:xfrm>
            <a:off x="375838" y="1247583"/>
            <a:ext cx="767162" cy="138499"/>
          </a:xfrm>
          <a:prstGeom prst="rect">
            <a:avLst/>
          </a:prstGeom>
          <a:noFill/>
        </p:spPr>
        <p:txBody>
          <a:bodyPr wrap="square" lIns="0" tIns="0" rIns="0" bIns="0" rtlCol="0">
            <a:spAutoFit/>
          </a:bodyPr>
          <a:lstStyle/>
          <a:p>
            <a:pPr algn="ctr">
              <a:spcBef>
                <a:spcPts val="500"/>
              </a:spcBef>
            </a:pPr>
            <a:r>
              <a:rPr lang="en-US" sz="900" i="1" dirty="0"/>
              <a:t>2017-2021</a:t>
            </a:r>
            <a:endParaRPr lang="en-US" sz="900" i="1" dirty="0">
              <a:solidFill>
                <a:schemeClr val="bg1"/>
              </a:solidFill>
            </a:endParaRPr>
          </a:p>
        </p:txBody>
      </p:sp>
      <p:sp>
        <p:nvSpPr>
          <p:cNvPr id="27" name="TextBox 26">
            <a:extLst>
              <a:ext uri="{FF2B5EF4-FFF2-40B4-BE49-F238E27FC236}">
                <a16:creationId xmlns:a16="http://schemas.microsoft.com/office/drawing/2014/main" id="{0FA2F84A-DE78-41FD-85B7-B3948FA6E2E2}"/>
              </a:ext>
            </a:extLst>
          </p:cNvPr>
          <p:cNvSpPr txBox="1"/>
          <p:nvPr/>
        </p:nvSpPr>
        <p:spPr>
          <a:xfrm>
            <a:off x="280195" y="929888"/>
            <a:ext cx="1583688" cy="138499"/>
          </a:xfrm>
          <a:prstGeom prst="rect">
            <a:avLst/>
          </a:prstGeom>
          <a:noFill/>
        </p:spPr>
        <p:txBody>
          <a:bodyPr wrap="square" lIns="0" tIns="0" rIns="0" bIns="0" rtlCol="0">
            <a:spAutoFit/>
          </a:bodyPr>
          <a:lstStyle/>
          <a:p>
            <a:pPr>
              <a:spcBef>
                <a:spcPts val="500"/>
              </a:spcBef>
            </a:pPr>
            <a:r>
              <a:rPr lang="en-US" sz="900" b="1" dirty="0"/>
              <a:t>Modest Decrease…</a:t>
            </a:r>
          </a:p>
        </p:txBody>
      </p:sp>
      <p:sp>
        <p:nvSpPr>
          <p:cNvPr id="30" name="TextBox 29">
            <a:extLst>
              <a:ext uri="{FF2B5EF4-FFF2-40B4-BE49-F238E27FC236}">
                <a16:creationId xmlns:a16="http://schemas.microsoft.com/office/drawing/2014/main" id="{55F1A2E9-6625-410C-AD13-C249A3D112D6}"/>
              </a:ext>
            </a:extLst>
          </p:cNvPr>
          <p:cNvSpPr txBox="1"/>
          <p:nvPr/>
        </p:nvSpPr>
        <p:spPr>
          <a:xfrm>
            <a:off x="4358172" y="1247583"/>
            <a:ext cx="1583688" cy="138499"/>
          </a:xfrm>
          <a:prstGeom prst="rect">
            <a:avLst/>
          </a:prstGeom>
          <a:noFill/>
        </p:spPr>
        <p:txBody>
          <a:bodyPr wrap="square" lIns="0" tIns="0" rIns="0" bIns="0" rtlCol="0">
            <a:spAutoFit/>
          </a:bodyPr>
          <a:lstStyle/>
          <a:p>
            <a:pPr>
              <a:spcBef>
                <a:spcPts val="500"/>
              </a:spcBef>
            </a:pPr>
            <a:r>
              <a:rPr lang="en-US" sz="900" i="1" dirty="0"/>
              <a:t>2026-2029</a:t>
            </a:r>
            <a:endParaRPr lang="en-US" sz="900" i="1" dirty="0">
              <a:solidFill>
                <a:schemeClr val="bg1"/>
              </a:solidFill>
            </a:endParaRPr>
          </a:p>
        </p:txBody>
      </p:sp>
      <p:sp>
        <p:nvSpPr>
          <p:cNvPr id="31" name="TextBox 30">
            <a:extLst>
              <a:ext uri="{FF2B5EF4-FFF2-40B4-BE49-F238E27FC236}">
                <a16:creationId xmlns:a16="http://schemas.microsoft.com/office/drawing/2014/main" id="{0C8E7D08-FF42-4BD6-9E6F-8520D0787E9C}"/>
              </a:ext>
            </a:extLst>
          </p:cNvPr>
          <p:cNvSpPr txBox="1"/>
          <p:nvPr/>
        </p:nvSpPr>
        <p:spPr>
          <a:xfrm>
            <a:off x="4309683" y="929888"/>
            <a:ext cx="1793574" cy="138499"/>
          </a:xfrm>
          <a:prstGeom prst="rect">
            <a:avLst/>
          </a:prstGeom>
          <a:noFill/>
        </p:spPr>
        <p:txBody>
          <a:bodyPr wrap="square" lIns="0" tIns="0" rIns="0" bIns="0" rtlCol="0">
            <a:spAutoFit/>
          </a:bodyPr>
          <a:lstStyle/>
          <a:p>
            <a:pPr>
              <a:spcBef>
                <a:spcPts val="500"/>
              </a:spcBef>
            </a:pPr>
            <a:r>
              <a:rPr lang="en-US" sz="900" b="1" dirty="0"/>
              <a:t>…Met with A Sharp Decline</a:t>
            </a:r>
          </a:p>
        </p:txBody>
      </p:sp>
      <p:sp>
        <p:nvSpPr>
          <p:cNvPr id="45" name="TextBox 44">
            <a:extLst>
              <a:ext uri="{FF2B5EF4-FFF2-40B4-BE49-F238E27FC236}">
                <a16:creationId xmlns:a16="http://schemas.microsoft.com/office/drawing/2014/main" id="{9102B69F-570E-4956-B812-C6EAADB4171C}"/>
              </a:ext>
            </a:extLst>
          </p:cNvPr>
          <p:cNvSpPr txBox="1"/>
          <p:nvPr/>
        </p:nvSpPr>
        <p:spPr bwMode="gray">
          <a:xfrm>
            <a:off x="391063" y="3737852"/>
            <a:ext cx="1669965" cy="246221"/>
          </a:xfrm>
          <a:prstGeom prst="rect">
            <a:avLst/>
          </a:prstGeom>
          <a:noFill/>
        </p:spPr>
        <p:txBody>
          <a:bodyPr wrap="square" lIns="0" tIns="0" rIns="0" bIns="0" rtlCol="0">
            <a:spAutoFit/>
          </a:bodyPr>
          <a:lstStyle/>
          <a:p>
            <a:pPr>
              <a:spcBef>
                <a:spcPts val="500"/>
              </a:spcBef>
            </a:pPr>
            <a:r>
              <a:rPr lang="en-US" sz="800" dirty="0"/>
              <a:t>Decrease of 18-Year-Olds</a:t>
            </a:r>
            <a:br>
              <a:rPr lang="en-US" sz="800" dirty="0"/>
            </a:br>
            <a:r>
              <a:rPr lang="en-US" sz="800" dirty="0"/>
              <a:t>(2017-2021)</a:t>
            </a:r>
            <a:endParaRPr lang="en-US" sz="800" b="1" dirty="0"/>
          </a:p>
        </p:txBody>
      </p:sp>
      <p:sp>
        <p:nvSpPr>
          <p:cNvPr id="46" name="TextBox 45">
            <a:extLst>
              <a:ext uri="{FF2B5EF4-FFF2-40B4-BE49-F238E27FC236}">
                <a16:creationId xmlns:a16="http://schemas.microsoft.com/office/drawing/2014/main" id="{3F232C70-F43C-4524-A121-8E09523AB952}"/>
              </a:ext>
            </a:extLst>
          </p:cNvPr>
          <p:cNvSpPr txBox="1"/>
          <p:nvPr/>
        </p:nvSpPr>
        <p:spPr bwMode="gray">
          <a:xfrm>
            <a:off x="429015" y="3298923"/>
            <a:ext cx="866797" cy="384721"/>
          </a:xfrm>
          <a:prstGeom prst="rect">
            <a:avLst/>
          </a:prstGeom>
          <a:noFill/>
        </p:spPr>
        <p:txBody>
          <a:bodyPr wrap="square" lIns="0" tIns="0" rIns="0" bIns="0" rtlCol="0">
            <a:spAutoFit/>
          </a:bodyPr>
          <a:lstStyle/>
          <a:p>
            <a:r>
              <a:rPr lang="en-US" sz="2500" dirty="0">
                <a:solidFill>
                  <a:schemeClr val="accent6"/>
                </a:solidFill>
                <a:latin typeface="+mj-lt"/>
              </a:rPr>
              <a:t>-1%</a:t>
            </a:r>
          </a:p>
        </p:txBody>
      </p:sp>
      <p:sp>
        <p:nvSpPr>
          <p:cNvPr id="43" name="TextBox 42">
            <a:extLst>
              <a:ext uri="{FF2B5EF4-FFF2-40B4-BE49-F238E27FC236}">
                <a16:creationId xmlns:a16="http://schemas.microsoft.com/office/drawing/2014/main" id="{B4463927-C9FC-4878-8E7F-B21DCDB123C5}"/>
              </a:ext>
            </a:extLst>
          </p:cNvPr>
          <p:cNvSpPr txBox="1"/>
          <p:nvPr/>
        </p:nvSpPr>
        <p:spPr bwMode="gray">
          <a:xfrm>
            <a:off x="2399909" y="3737852"/>
            <a:ext cx="1627805" cy="246221"/>
          </a:xfrm>
          <a:prstGeom prst="rect">
            <a:avLst/>
          </a:prstGeom>
          <a:noFill/>
        </p:spPr>
        <p:txBody>
          <a:bodyPr wrap="square" lIns="0" tIns="0" rIns="0" bIns="0" rtlCol="0">
            <a:spAutoFit/>
          </a:bodyPr>
          <a:lstStyle/>
          <a:p>
            <a:pPr>
              <a:spcBef>
                <a:spcPts val="500"/>
              </a:spcBef>
            </a:pPr>
            <a:r>
              <a:rPr lang="en-US" sz="800" dirty="0"/>
              <a:t>Growth of 18-Year-Olds</a:t>
            </a:r>
            <a:br>
              <a:rPr lang="en-US" sz="800" dirty="0"/>
            </a:br>
            <a:r>
              <a:rPr lang="en-US" sz="800" dirty="0"/>
              <a:t>(2022-2025)</a:t>
            </a:r>
            <a:endParaRPr lang="en-US" sz="800" b="1" dirty="0"/>
          </a:p>
        </p:txBody>
      </p:sp>
      <p:sp>
        <p:nvSpPr>
          <p:cNvPr id="47" name="TextBox 46">
            <a:extLst>
              <a:ext uri="{FF2B5EF4-FFF2-40B4-BE49-F238E27FC236}">
                <a16:creationId xmlns:a16="http://schemas.microsoft.com/office/drawing/2014/main" id="{4A3D8494-05E6-4808-BA05-9A39713D2627}"/>
              </a:ext>
            </a:extLst>
          </p:cNvPr>
          <p:cNvSpPr txBox="1"/>
          <p:nvPr/>
        </p:nvSpPr>
        <p:spPr bwMode="gray">
          <a:xfrm>
            <a:off x="2423347" y="3298923"/>
            <a:ext cx="866797" cy="384721"/>
          </a:xfrm>
          <a:prstGeom prst="rect">
            <a:avLst/>
          </a:prstGeom>
          <a:noFill/>
        </p:spPr>
        <p:txBody>
          <a:bodyPr wrap="square" lIns="0" tIns="0" rIns="0" bIns="0" rtlCol="0">
            <a:spAutoFit/>
          </a:bodyPr>
          <a:lstStyle/>
          <a:p>
            <a:r>
              <a:rPr lang="en-US" sz="2500" dirty="0">
                <a:solidFill>
                  <a:schemeClr val="accent6"/>
                </a:solidFill>
                <a:latin typeface="+mj-lt"/>
              </a:rPr>
              <a:t>8%</a:t>
            </a:r>
          </a:p>
        </p:txBody>
      </p:sp>
      <p:sp>
        <p:nvSpPr>
          <p:cNvPr id="49" name="TextBox 48">
            <a:extLst>
              <a:ext uri="{FF2B5EF4-FFF2-40B4-BE49-F238E27FC236}">
                <a16:creationId xmlns:a16="http://schemas.microsoft.com/office/drawing/2014/main" id="{3605CA4D-F1E8-472E-A765-6035475046F1}"/>
              </a:ext>
            </a:extLst>
          </p:cNvPr>
          <p:cNvSpPr txBox="1"/>
          <p:nvPr/>
        </p:nvSpPr>
        <p:spPr bwMode="gray">
          <a:xfrm>
            <a:off x="4313402" y="3737852"/>
            <a:ext cx="1371600" cy="246221"/>
          </a:xfrm>
          <a:prstGeom prst="rect">
            <a:avLst/>
          </a:prstGeom>
          <a:noFill/>
        </p:spPr>
        <p:txBody>
          <a:bodyPr wrap="square" lIns="0" tIns="0" rIns="0" bIns="0" rtlCol="0">
            <a:spAutoFit/>
          </a:bodyPr>
          <a:lstStyle/>
          <a:p>
            <a:pPr>
              <a:spcBef>
                <a:spcPts val="500"/>
              </a:spcBef>
            </a:pPr>
            <a:r>
              <a:rPr lang="en-US" sz="800" dirty="0"/>
              <a:t>Decrease of 18-Year-Olds (2026-2029)</a:t>
            </a:r>
            <a:endParaRPr lang="en-US" sz="800" b="1" dirty="0"/>
          </a:p>
        </p:txBody>
      </p:sp>
      <p:sp>
        <p:nvSpPr>
          <p:cNvPr id="50" name="TextBox 49">
            <a:extLst>
              <a:ext uri="{FF2B5EF4-FFF2-40B4-BE49-F238E27FC236}">
                <a16:creationId xmlns:a16="http://schemas.microsoft.com/office/drawing/2014/main" id="{FBCE6311-3FD7-4DA7-9554-057908ECEE02}"/>
              </a:ext>
            </a:extLst>
          </p:cNvPr>
          <p:cNvSpPr txBox="1"/>
          <p:nvPr/>
        </p:nvSpPr>
        <p:spPr bwMode="gray">
          <a:xfrm>
            <a:off x="4322325" y="3298923"/>
            <a:ext cx="866797" cy="384721"/>
          </a:xfrm>
          <a:prstGeom prst="rect">
            <a:avLst/>
          </a:prstGeom>
          <a:noFill/>
        </p:spPr>
        <p:txBody>
          <a:bodyPr wrap="square" lIns="0" tIns="0" rIns="0" bIns="0" rtlCol="0">
            <a:spAutoFit/>
          </a:bodyPr>
          <a:lstStyle/>
          <a:p>
            <a:r>
              <a:rPr lang="en-US" sz="2500" dirty="0">
                <a:solidFill>
                  <a:schemeClr val="accent6"/>
                </a:solidFill>
                <a:latin typeface="+mj-lt"/>
              </a:rPr>
              <a:t>-14%</a:t>
            </a:r>
          </a:p>
        </p:txBody>
      </p:sp>
      <p:cxnSp>
        <p:nvCxnSpPr>
          <p:cNvPr id="80" name="Straight Connector 79">
            <a:extLst>
              <a:ext uri="{FF2B5EF4-FFF2-40B4-BE49-F238E27FC236}">
                <a16:creationId xmlns:a16="http://schemas.microsoft.com/office/drawing/2014/main" id="{2CFA1449-4261-41E2-B2A0-1EA5F90A212D}"/>
              </a:ext>
            </a:extLst>
          </p:cNvPr>
          <p:cNvCxnSpPr>
            <a:cxnSpLocks/>
          </p:cNvCxnSpPr>
          <p:nvPr/>
        </p:nvCxnSpPr>
        <p:spPr bwMode="gray">
          <a:xfrm>
            <a:off x="2390016" y="1681464"/>
            <a:ext cx="1715095" cy="0"/>
          </a:xfrm>
          <a:prstGeom prst="line">
            <a:avLst/>
          </a:prstGeom>
          <a:ln w="127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88" name="Group 87">
            <a:extLst>
              <a:ext uri="{FF2B5EF4-FFF2-40B4-BE49-F238E27FC236}">
                <a16:creationId xmlns:a16="http://schemas.microsoft.com/office/drawing/2014/main" id="{A7887ADC-0E4A-4BBD-989E-F1D0D9D11B5A}"/>
              </a:ext>
            </a:extLst>
          </p:cNvPr>
          <p:cNvGrpSpPr/>
          <p:nvPr/>
        </p:nvGrpSpPr>
        <p:grpSpPr>
          <a:xfrm>
            <a:off x="2390016" y="1528794"/>
            <a:ext cx="1549174" cy="291107"/>
            <a:chOff x="2463992" y="1535911"/>
            <a:chExt cx="1549174" cy="291107"/>
          </a:xfrm>
        </p:grpSpPr>
        <p:sp>
          <p:nvSpPr>
            <p:cNvPr id="58" name="TextBox 57">
              <a:extLst>
                <a:ext uri="{FF2B5EF4-FFF2-40B4-BE49-F238E27FC236}">
                  <a16:creationId xmlns:a16="http://schemas.microsoft.com/office/drawing/2014/main" id="{B0134B53-F292-4BBA-9C0C-D88CE8D5DF1D}"/>
                </a:ext>
              </a:extLst>
            </p:cNvPr>
            <p:cNvSpPr txBox="1"/>
            <p:nvPr/>
          </p:nvSpPr>
          <p:spPr>
            <a:xfrm>
              <a:off x="2463992" y="1535911"/>
              <a:ext cx="1549174" cy="123111"/>
            </a:xfrm>
            <a:prstGeom prst="rect">
              <a:avLst/>
            </a:prstGeom>
            <a:noFill/>
          </p:spPr>
          <p:txBody>
            <a:bodyPr wrap="square" lIns="0" tIns="0" rIns="0" bIns="0" rtlCol="0">
              <a:spAutoFit/>
            </a:bodyPr>
            <a:lstStyle/>
            <a:p>
              <a:pPr>
                <a:spcBef>
                  <a:spcPts val="500"/>
                </a:spcBef>
              </a:pPr>
              <a:r>
                <a:rPr lang="en-US" sz="800" b="1" dirty="0"/>
                <a:t>2025 Population </a:t>
              </a:r>
            </a:p>
          </p:txBody>
        </p:sp>
        <p:sp>
          <p:nvSpPr>
            <p:cNvPr id="84" name="TextBox 83">
              <a:extLst>
                <a:ext uri="{FF2B5EF4-FFF2-40B4-BE49-F238E27FC236}">
                  <a16:creationId xmlns:a16="http://schemas.microsoft.com/office/drawing/2014/main" id="{62F67BBD-0A57-4DFE-A9F3-F5E56B869535}"/>
                </a:ext>
              </a:extLst>
            </p:cNvPr>
            <p:cNvSpPr txBox="1"/>
            <p:nvPr/>
          </p:nvSpPr>
          <p:spPr>
            <a:xfrm>
              <a:off x="2463992" y="1703907"/>
              <a:ext cx="1549174" cy="123111"/>
            </a:xfrm>
            <a:prstGeom prst="rect">
              <a:avLst/>
            </a:prstGeom>
            <a:noFill/>
          </p:spPr>
          <p:txBody>
            <a:bodyPr wrap="square" lIns="0" tIns="0" rIns="0" bIns="0" rtlCol="0">
              <a:spAutoFit/>
            </a:bodyPr>
            <a:lstStyle/>
            <a:p>
              <a:pPr>
                <a:spcBef>
                  <a:spcPts val="500"/>
                </a:spcBef>
              </a:pPr>
              <a:r>
                <a:rPr lang="en-US" sz="800" i="1" dirty="0"/>
                <a:t>4.51 Million 18-Year-Olds</a:t>
              </a:r>
            </a:p>
          </p:txBody>
        </p:sp>
      </p:grpSp>
      <p:cxnSp>
        <p:nvCxnSpPr>
          <p:cNvPr id="107" name="Straight Connector 106">
            <a:extLst>
              <a:ext uri="{FF2B5EF4-FFF2-40B4-BE49-F238E27FC236}">
                <a16:creationId xmlns:a16="http://schemas.microsoft.com/office/drawing/2014/main" id="{F0944B7F-534E-4C9F-871C-99055192FE5A}"/>
              </a:ext>
            </a:extLst>
          </p:cNvPr>
          <p:cNvCxnSpPr>
            <a:cxnSpLocks/>
          </p:cNvCxnSpPr>
          <p:nvPr/>
        </p:nvCxnSpPr>
        <p:spPr bwMode="gray">
          <a:xfrm>
            <a:off x="4309683" y="2865960"/>
            <a:ext cx="1761327" cy="0"/>
          </a:xfrm>
          <a:prstGeom prst="line">
            <a:avLst/>
          </a:prstGeom>
          <a:ln w="12700">
            <a:solidFill>
              <a:schemeClr val="accent3"/>
            </a:solidFill>
            <a:headEnd type="none"/>
            <a:tailEnd type="none"/>
          </a:ln>
        </p:spPr>
        <p:style>
          <a:lnRef idx="1">
            <a:schemeClr val="accent1"/>
          </a:lnRef>
          <a:fillRef idx="0">
            <a:schemeClr val="accent1"/>
          </a:fillRef>
          <a:effectRef idx="0">
            <a:schemeClr val="accent1"/>
          </a:effectRef>
          <a:fontRef idx="minor">
            <a:schemeClr val="tx1"/>
          </a:fontRef>
        </p:style>
      </p:cxnSp>
      <p:grpSp>
        <p:nvGrpSpPr>
          <p:cNvPr id="108" name="Group 107">
            <a:extLst>
              <a:ext uri="{FF2B5EF4-FFF2-40B4-BE49-F238E27FC236}">
                <a16:creationId xmlns:a16="http://schemas.microsoft.com/office/drawing/2014/main" id="{A60A78BD-7F6E-41D1-9287-2C337E7EF57C}"/>
              </a:ext>
            </a:extLst>
          </p:cNvPr>
          <p:cNvGrpSpPr/>
          <p:nvPr/>
        </p:nvGrpSpPr>
        <p:grpSpPr>
          <a:xfrm>
            <a:off x="4309683" y="2713290"/>
            <a:ext cx="1549174" cy="291107"/>
            <a:chOff x="2463992" y="1535911"/>
            <a:chExt cx="1549174" cy="291107"/>
          </a:xfrm>
        </p:grpSpPr>
        <p:sp>
          <p:nvSpPr>
            <p:cNvPr id="109" name="TextBox 108">
              <a:extLst>
                <a:ext uri="{FF2B5EF4-FFF2-40B4-BE49-F238E27FC236}">
                  <a16:creationId xmlns:a16="http://schemas.microsoft.com/office/drawing/2014/main" id="{114A3B73-7B5C-4C18-8A72-4CC261684AA5}"/>
                </a:ext>
              </a:extLst>
            </p:cNvPr>
            <p:cNvSpPr txBox="1"/>
            <p:nvPr/>
          </p:nvSpPr>
          <p:spPr>
            <a:xfrm>
              <a:off x="2463992" y="1535911"/>
              <a:ext cx="1549174" cy="123111"/>
            </a:xfrm>
            <a:prstGeom prst="rect">
              <a:avLst/>
            </a:prstGeom>
            <a:noFill/>
          </p:spPr>
          <p:txBody>
            <a:bodyPr wrap="square" lIns="0" tIns="0" rIns="0" bIns="0" rtlCol="0">
              <a:spAutoFit/>
            </a:bodyPr>
            <a:lstStyle/>
            <a:p>
              <a:pPr>
                <a:spcBef>
                  <a:spcPts val="500"/>
                </a:spcBef>
              </a:pPr>
              <a:r>
                <a:rPr lang="en-US" sz="800" b="1" dirty="0"/>
                <a:t>2029 Population </a:t>
              </a:r>
            </a:p>
          </p:txBody>
        </p:sp>
        <p:sp>
          <p:nvSpPr>
            <p:cNvPr id="110" name="TextBox 109">
              <a:extLst>
                <a:ext uri="{FF2B5EF4-FFF2-40B4-BE49-F238E27FC236}">
                  <a16:creationId xmlns:a16="http://schemas.microsoft.com/office/drawing/2014/main" id="{8F0DEF39-6D39-4293-B10B-79F083834A22}"/>
                </a:ext>
              </a:extLst>
            </p:cNvPr>
            <p:cNvSpPr txBox="1"/>
            <p:nvPr/>
          </p:nvSpPr>
          <p:spPr>
            <a:xfrm>
              <a:off x="2463992" y="1703907"/>
              <a:ext cx="1549174" cy="123111"/>
            </a:xfrm>
            <a:prstGeom prst="rect">
              <a:avLst/>
            </a:prstGeom>
            <a:noFill/>
          </p:spPr>
          <p:txBody>
            <a:bodyPr wrap="square" lIns="0" tIns="0" rIns="0" bIns="0" rtlCol="0">
              <a:spAutoFit/>
            </a:bodyPr>
            <a:lstStyle/>
            <a:p>
              <a:pPr>
                <a:spcBef>
                  <a:spcPts val="500"/>
                </a:spcBef>
              </a:pPr>
              <a:r>
                <a:rPr lang="en-US" sz="800" i="1" dirty="0"/>
                <a:t>3.86 Million 18-Year-Olds</a:t>
              </a:r>
            </a:p>
          </p:txBody>
        </p:sp>
      </p:grpSp>
      <p:cxnSp>
        <p:nvCxnSpPr>
          <p:cNvPr id="111" name="Straight Connector 110">
            <a:extLst>
              <a:ext uri="{FF2B5EF4-FFF2-40B4-BE49-F238E27FC236}">
                <a16:creationId xmlns:a16="http://schemas.microsoft.com/office/drawing/2014/main" id="{F724D1BC-FA2E-4FAD-B1E7-B2BB500C8C2D}"/>
              </a:ext>
            </a:extLst>
          </p:cNvPr>
          <p:cNvCxnSpPr>
            <a:cxnSpLocks/>
          </p:cNvCxnSpPr>
          <p:nvPr/>
        </p:nvCxnSpPr>
        <p:spPr bwMode="gray">
          <a:xfrm flipV="1">
            <a:off x="6071010" y="2876823"/>
            <a:ext cx="0" cy="742678"/>
          </a:xfrm>
          <a:prstGeom prst="line">
            <a:avLst/>
          </a:prstGeom>
          <a:ln w="12700">
            <a:solidFill>
              <a:schemeClr val="accent3"/>
            </a:solidFill>
            <a:headEnd type="triangle"/>
            <a:tailEnd type="oval" w="sm" len="sm"/>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F2C341B-A689-43AA-807F-E75CA8C8FE7C}"/>
              </a:ext>
            </a:extLst>
          </p:cNvPr>
          <p:cNvCxnSpPr>
            <a:cxnSpLocks/>
          </p:cNvCxnSpPr>
          <p:nvPr/>
        </p:nvCxnSpPr>
        <p:spPr bwMode="gray">
          <a:xfrm>
            <a:off x="392014" y="2861497"/>
            <a:ext cx="1715095" cy="0"/>
          </a:xfrm>
          <a:prstGeom prst="line">
            <a:avLst/>
          </a:prstGeom>
          <a:ln w="12700">
            <a:solidFill>
              <a:schemeClr val="accent3"/>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115" name="Group 114">
            <a:extLst>
              <a:ext uri="{FF2B5EF4-FFF2-40B4-BE49-F238E27FC236}">
                <a16:creationId xmlns:a16="http://schemas.microsoft.com/office/drawing/2014/main" id="{3024B623-90D7-435A-AD30-47C2D3FF97CE}"/>
              </a:ext>
            </a:extLst>
          </p:cNvPr>
          <p:cNvGrpSpPr/>
          <p:nvPr/>
        </p:nvGrpSpPr>
        <p:grpSpPr>
          <a:xfrm>
            <a:off x="392014" y="2708827"/>
            <a:ext cx="1549174" cy="291107"/>
            <a:chOff x="2463992" y="1535911"/>
            <a:chExt cx="1549174" cy="291107"/>
          </a:xfrm>
        </p:grpSpPr>
        <p:sp>
          <p:nvSpPr>
            <p:cNvPr id="116" name="TextBox 115">
              <a:extLst>
                <a:ext uri="{FF2B5EF4-FFF2-40B4-BE49-F238E27FC236}">
                  <a16:creationId xmlns:a16="http://schemas.microsoft.com/office/drawing/2014/main" id="{D5516E51-31EA-4D3D-B54F-6CE7B34EFFFF}"/>
                </a:ext>
              </a:extLst>
            </p:cNvPr>
            <p:cNvSpPr txBox="1"/>
            <p:nvPr/>
          </p:nvSpPr>
          <p:spPr>
            <a:xfrm>
              <a:off x="2463992" y="1535911"/>
              <a:ext cx="1549174" cy="123111"/>
            </a:xfrm>
            <a:prstGeom prst="rect">
              <a:avLst/>
            </a:prstGeom>
            <a:noFill/>
          </p:spPr>
          <p:txBody>
            <a:bodyPr wrap="square" lIns="0" tIns="0" rIns="0" bIns="0" rtlCol="0">
              <a:spAutoFit/>
            </a:bodyPr>
            <a:lstStyle/>
            <a:p>
              <a:pPr>
                <a:spcBef>
                  <a:spcPts val="500"/>
                </a:spcBef>
              </a:pPr>
              <a:r>
                <a:rPr lang="en-US" sz="800" b="1" dirty="0"/>
                <a:t>2021 Population </a:t>
              </a:r>
            </a:p>
          </p:txBody>
        </p:sp>
        <p:sp>
          <p:nvSpPr>
            <p:cNvPr id="117" name="TextBox 116">
              <a:extLst>
                <a:ext uri="{FF2B5EF4-FFF2-40B4-BE49-F238E27FC236}">
                  <a16:creationId xmlns:a16="http://schemas.microsoft.com/office/drawing/2014/main" id="{1AD37982-5E19-4254-B0CA-9A0D4B18EE95}"/>
                </a:ext>
              </a:extLst>
            </p:cNvPr>
            <p:cNvSpPr txBox="1"/>
            <p:nvPr/>
          </p:nvSpPr>
          <p:spPr>
            <a:xfrm>
              <a:off x="2463992" y="1703907"/>
              <a:ext cx="1549174" cy="123111"/>
            </a:xfrm>
            <a:prstGeom prst="rect">
              <a:avLst/>
            </a:prstGeom>
            <a:noFill/>
          </p:spPr>
          <p:txBody>
            <a:bodyPr wrap="square" lIns="0" tIns="0" rIns="0" bIns="0" rtlCol="0">
              <a:spAutoFit/>
            </a:bodyPr>
            <a:lstStyle/>
            <a:p>
              <a:pPr>
                <a:spcBef>
                  <a:spcPts val="500"/>
                </a:spcBef>
              </a:pPr>
              <a:r>
                <a:rPr lang="en-US" sz="800" i="1" dirty="0"/>
                <a:t>4.17 Million 18-Year-Olds</a:t>
              </a:r>
            </a:p>
          </p:txBody>
        </p:sp>
      </p:grpSp>
      <p:sp>
        <p:nvSpPr>
          <p:cNvPr id="122" name="Isosceles Triangle 121">
            <a:extLst>
              <a:ext uri="{FF2B5EF4-FFF2-40B4-BE49-F238E27FC236}">
                <a16:creationId xmlns:a16="http://schemas.microsoft.com/office/drawing/2014/main" id="{F187970B-2B16-46A0-8261-C4CCE877175C}"/>
              </a:ext>
            </a:extLst>
          </p:cNvPr>
          <p:cNvSpPr/>
          <p:nvPr/>
        </p:nvSpPr>
        <p:spPr bwMode="gray">
          <a:xfrm>
            <a:off x="2810054" y="2708827"/>
            <a:ext cx="82363" cy="91440"/>
          </a:xfrm>
          <a:prstGeom prst="triangle">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3" name="TextBox 122">
            <a:extLst>
              <a:ext uri="{FF2B5EF4-FFF2-40B4-BE49-F238E27FC236}">
                <a16:creationId xmlns:a16="http://schemas.microsoft.com/office/drawing/2014/main" id="{87F96161-F1D6-44F2-93F3-C56D50B1F797}"/>
              </a:ext>
            </a:extLst>
          </p:cNvPr>
          <p:cNvSpPr txBox="1"/>
          <p:nvPr/>
        </p:nvSpPr>
        <p:spPr>
          <a:xfrm>
            <a:off x="2927520" y="2697166"/>
            <a:ext cx="942975" cy="123111"/>
          </a:xfrm>
          <a:prstGeom prst="rect">
            <a:avLst/>
          </a:prstGeom>
          <a:noFill/>
        </p:spPr>
        <p:txBody>
          <a:bodyPr wrap="square" lIns="0" tIns="0" rIns="0" bIns="0" rtlCol="0">
            <a:spAutoFit/>
          </a:bodyPr>
          <a:lstStyle/>
          <a:p>
            <a:pPr>
              <a:spcBef>
                <a:spcPts val="500"/>
              </a:spcBef>
            </a:pPr>
            <a:r>
              <a:rPr lang="en-US" sz="800" dirty="0"/>
              <a:t>2017 Levels </a:t>
            </a:r>
          </a:p>
        </p:txBody>
      </p:sp>
    </p:spTree>
    <p:extLst>
      <p:ext uri="{BB962C8B-B14F-4D97-AF65-F5344CB8AC3E}">
        <p14:creationId xmlns:p14="http://schemas.microsoft.com/office/powerpoint/2010/main" val="16779576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 Placeholder 19"/>
          <p:cNvSpPr>
            <a:spLocks noGrp="1"/>
          </p:cNvSpPr>
          <p:nvPr>
            <p:ph type="body" sz="quarter" idx="16"/>
          </p:nvPr>
        </p:nvSpPr>
        <p:spPr>
          <a:xfrm>
            <a:off x="280193" y="99782"/>
            <a:ext cx="4424150" cy="123111"/>
          </a:xfrm>
        </p:spPr>
        <p:txBody>
          <a:bodyPr/>
          <a:lstStyle/>
          <a:p>
            <a:endParaRPr lang="en-US" dirty="0"/>
          </a:p>
        </p:txBody>
      </p:sp>
      <p:sp>
        <p:nvSpPr>
          <p:cNvPr id="18" name="Title 17"/>
          <p:cNvSpPr>
            <a:spLocks noGrp="1"/>
          </p:cNvSpPr>
          <p:nvPr>
            <p:ph type="title"/>
          </p:nvPr>
        </p:nvSpPr>
        <p:spPr>
          <a:xfrm>
            <a:off x="283464" y="308980"/>
            <a:ext cx="5966179" cy="249299"/>
          </a:xfrm>
        </p:spPr>
        <p:txBody>
          <a:bodyPr/>
          <a:lstStyle/>
          <a:p>
            <a:r>
              <a:rPr lang="en-US" b="0" dirty="0"/>
              <a:t>Diverging Fortunes by Region </a:t>
            </a:r>
          </a:p>
        </p:txBody>
      </p:sp>
      <p:sp>
        <p:nvSpPr>
          <p:cNvPr id="12" name="TextBox 11"/>
          <p:cNvSpPr txBox="1"/>
          <p:nvPr/>
        </p:nvSpPr>
        <p:spPr bwMode="gray">
          <a:xfrm>
            <a:off x="277811" y="725587"/>
            <a:ext cx="6414981" cy="153888"/>
          </a:xfrm>
          <a:prstGeom prst="rect">
            <a:avLst/>
          </a:prstGeom>
          <a:noFill/>
        </p:spPr>
        <p:txBody>
          <a:bodyPr wrap="square" lIns="0" tIns="0" rIns="0" bIns="0" rtlCol="0">
            <a:spAutoFit/>
          </a:bodyPr>
          <a:lstStyle/>
          <a:p>
            <a:r>
              <a:rPr lang="en-US" sz="1000" b="1" dirty="0"/>
              <a:t>Falling Birthrates From 2007 to Present Projected to Hit HEIs Across the US</a:t>
            </a:r>
          </a:p>
        </p:txBody>
      </p:sp>
      <p:grpSp>
        <p:nvGrpSpPr>
          <p:cNvPr id="3" name="Group 2"/>
          <p:cNvGrpSpPr/>
          <p:nvPr/>
        </p:nvGrpSpPr>
        <p:grpSpPr>
          <a:xfrm>
            <a:off x="278618" y="1240073"/>
            <a:ext cx="4882715" cy="3145341"/>
            <a:chOff x="278618" y="1383435"/>
            <a:chExt cx="4882715" cy="3145341"/>
          </a:xfrm>
        </p:grpSpPr>
        <p:grpSp>
          <p:nvGrpSpPr>
            <p:cNvPr id="41" name="Group 194"/>
            <p:cNvGrpSpPr/>
            <p:nvPr/>
          </p:nvGrpSpPr>
          <p:grpSpPr bwMode="gray">
            <a:xfrm>
              <a:off x="4712824" y="2151697"/>
              <a:ext cx="325074" cy="181221"/>
              <a:chOff x="5156666" y="1921257"/>
              <a:chExt cx="336199" cy="183204"/>
            </a:xfrm>
            <a:solidFill>
              <a:srgbClr val="F47A74"/>
            </a:solidFill>
          </p:grpSpPr>
          <p:sp>
            <p:nvSpPr>
              <p:cNvPr id="81" name="Freeform 56"/>
              <p:cNvSpPr>
                <a:spLocks/>
              </p:cNvSpPr>
              <p:nvPr/>
            </p:nvSpPr>
            <p:spPr bwMode="gray">
              <a:xfrm>
                <a:off x="5156666" y="1921257"/>
                <a:ext cx="323531" cy="164689"/>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solidFill>
                <a:schemeClr val="accent6"/>
              </a:solidFill>
              <a:ln w="9525">
                <a:solidFill>
                  <a:schemeClr val="bg1"/>
                </a:solidFill>
                <a:round/>
                <a:headEnd/>
                <a:tailEnd/>
              </a:ln>
            </p:spPr>
            <p:txBody>
              <a:bodyPr/>
              <a:lstStyle/>
              <a:p>
                <a:endParaRPr lang="en-US" dirty="0"/>
              </a:p>
            </p:txBody>
          </p:sp>
          <p:sp>
            <p:nvSpPr>
              <p:cNvPr id="82" name="Freeform 57"/>
              <p:cNvSpPr>
                <a:spLocks/>
              </p:cNvSpPr>
              <p:nvPr/>
            </p:nvSpPr>
            <p:spPr bwMode="gray">
              <a:xfrm>
                <a:off x="5414906" y="2080099"/>
                <a:ext cx="29235" cy="24362"/>
              </a:xfrm>
              <a:custGeom>
                <a:avLst/>
                <a:gdLst>
                  <a:gd name="T0" fmla="*/ 0 w 60"/>
                  <a:gd name="T1" fmla="*/ 49 h 49"/>
                  <a:gd name="T2" fmla="*/ 26 w 60"/>
                  <a:gd name="T3" fmla="*/ 0 h 49"/>
                  <a:gd name="T4" fmla="*/ 60 w 60"/>
                  <a:gd name="T5" fmla="*/ 22 h 49"/>
                  <a:gd name="T6" fmla="*/ 0 w 60"/>
                  <a:gd name="T7" fmla="*/ 49 h 49"/>
                  <a:gd name="T8" fmla="*/ 0 60000 65536"/>
                  <a:gd name="T9" fmla="*/ 0 60000 65536"/>
                  <a:gd name="T10" fmla="*/ 0 60000 65536"/>
                  <a:gd name="T11" fmla="*/ 0 60000 65536"/>
                  <a:gd name="T12" fmla="*/ 0 w 60"/>
                  <a:gd name="T13" fmla="*/ 0 h 49"/>
                  <a:gd name="T14" fmla="*/ 60 w 60"/>
                  <a:gd name="T15" fmla="*/ 49 h 49"/>
                </a:gdLst>
                <a:ahLst/>
                <a:cxnLst>
                  <a:cxn ang="T8">
                    <a:pos x="T0" y="T1"/>
                  </a:cxn>
                  <a:cxn ang="T9">
                    <a:pos x="T2" y="T3"/>
                  </a:cxn>
                  <a:cxn ang="T10">
                    <a:pos x="T4" y="T5"/>
                  </a:cxn>
                  <a:cxn ang="T11">
                    <a:pos x="T6" y="T7"/>
                  </a:cxn>
                </a:cxnLst>
                <a:rect l="T12" t="T13" r="T14" b="T15"/>
                <a:pathLst>
                  <a:path w="60" h="49">
                    <a:moveTo>
                      <a:pt x="0" y="49"/>
                    </a:moveTo>
                    <a:lnTo>
                      <a:pt x="26" y="0"/>
                    </a:lnTo>
                    <a:lnTo>
                      <a:pt x="60" y="22"/>
                    </a:lnTo>
                    <a:lnTo>
                      <a:pt x="0" y="49"/>
                    </a:lnTo>
                    <a:close/>
                  </a:path>
                </a:pathLst>
              </a:custGeom>
              <a:grpFill/>
              <a:ln w="9525">
                <a:solidFill>
                  <a:schemeClr val="bg1"/>
                </a:solidFill>
                <a:round/>
                <a:headEnd/>
                <a:tailEnd/>
              </a:ln>
            </p:spPr>
            <p:txBody>
              <a:bodyPr/>
              <a:lstStyle/>
              <a:p>
                <a:endParaRPr lang="en-US" dirty="0"/>
              </a:p>
            </p:txBody>
          </p:sp>
          <p:sp>
            <p:nvSpPr>
              <p:cNvPr id="83" name="Freeform 58"/>
              <p:cNvSpPr>
                <a:spLocks/>
              </p:cNvSpPr>
              <p:nvPr/>
            </p:nvSpPr>
            <p:spPr bwMode="gray">
              <a:xfrm>
                <a:off x="5469477" y="2076201"/>
                <a:ext cx="23388" cy="18515"/>
              </a:xfrm>
              <a:custGeom>
                <a:avLst/>
                <a:gdLst>
                  <a:gd name="T0" fmla="*/ 0 w 47"/>
                  <a:gd name="T1" fmla="*/ 36 h 36"/>
                  <a:gd name="T2" fmla="*/ 26 w 47"/>
                  <a:gd name="T3" fmla="*/ 0 h 36"/>
                  <a:gd name="T4" fmla="*/ 47 w 47"/>
                  <a:gd name="T5" fmla="*/ 27 h 36"/>
                  <a:gd name="T6" fmla="*/ 0 w 47"/>
                  <a:gd name="T7" fmla="*/ 36 h 36"/>
                  <a:gd name="T8" fmla="*/ 0 60000 65536"/>
                  <a:gd name="T9" fmla="*/ 0 60000 65536"/>
                  <a:gd name="T10" fmla="*/ 0 60000 65536"/>
                  <a:gd name="T11" fmla="*/ 0 60000 65536"/>
                  <a:gd name="T12" fmla="*/ 0 w 47"/>
                  <a:gd name="T13" fmla="*/ 0 h 36"/>
                  <a:gd name="T14" fmla="*/ 47 w 47"/>
                  <a:gd name="T15" fmla="*/ 36 h 36"/>
                </a:gdLst>
                <a:ahLst/>
                <a:cxnLst>
                  <a:cxn ang="T8">
                    <a:pos x="T0" y="T1"/>
                  </a:cxn>
                  <a:cxn ang="T9">
                    <a:pos x="T2" y="T3"/>
                  </a:cxn>
                  <a:cxn ang="T10">
                    <a:pos x="T4" y="T5"/>
                  </a:cxn>
                  <a:cxn ang="T11">
                    <a:pos x="T6" y="T7"/>
                  </a:cxn>
                </a:cxnLst>
                <a:rect l="T12" t="T13" r="T14" b="T15"/>
                <a:pathLst>
                  <a:path w="47" h="36">
                    <a:moveTo>
                      <a:pt x="0" y="36"/>
                    </a:moveTo>
                    <a:lnTo>
                      <a:pt x="26" y="0"/>
                    </a:lnTo>
                    <a:lnTo>
                      <a:pt x="47" y="27"/>
                    </a:lnTo>
                    <a:lnTo>
                      <a:pt x="0" y="36"/>
                    </a:lnTo>
                    <a:close/>
                  </a:path>
                </a:pathLst>
              </a:custGeom>
              <a:grpFill/>
              <a:ln w="9525">
                <a:solidFill>
                  <a:schemeClr val="bg1"/>
                </a:solidFill>
                <a:round/>
                <a:headEnd/>
                <a:tailEnd/>
              </a:ln>
            </p:spPr>
            <p:txBody>
              <a:bodyPr/>
              <a:lstStyle/>
              <a:p>
                <a:endParaRPr lang="en-US" dirty="0"/>
              </a:p>
            </p:txBody>
          </p:sp>
        </p:grpSp>
        <p:grpSp>
          <p:nvGrpSpPr>
            <p:cNvPr id="2" name="Group 1"/>
            <p:cNvGrpSpPr/>
            <p:nvPr/>
          </p:nvGrpSpPr>
          <p:grpSpPr>
            <a:xfrm>
              <a:off x="278618" y="1383435"/>
              <a:ext cx="4882715" cy="3145341"/>
              <a:chOff x="278618" y="1383435"/>
              <a:chExt cx="4882715" cy="3145341"/>
            </a:xfrm>
            <a:solidFill>
              <a:srgbClr val="F47A74"/>
            </a:solidFill>
          </p:grpSpPr>
          <p:grpSp>
            <p:nvGrpSpPr>
              <p:cNvPr id="6" name="Group 5"/>
              <p:cNvGrpSpPr/>
              <p:nvPr/>
            </p:nvGrpSpPr>
            <p:grpSpPr>
              <a:xfrm>
                <a:off x="513236" y="1383435"/>
                <a:ext cx="624709" cy="466547"/>
                <a:chOff x="513236" y="1383435"/>
                <a:chExt cx="624709" cy="466547"/>
              </a:xfrm>
              <a:grpFill/>
            </p:grpSpPr>
            <p:sp>
              <p:nvSpPr>
                <p:cNvPr id="72" name="Freeform 88"/>
                <p:cNvSpPr>
                  <a:spLocks/>
                </p:cNvSpPr>
                <p:nvPr/>
              </p:nvSpPr>
              <p:spPr bwMode="gray">
                <a:xfrm>
                  <a:off x="513236" y="1383435"/>
                  <a:ext cx="624709" cy="466547"/>
                </a:xfrm>
                <a:custGeom>
                  <a:avLst/>
                  <a:gdLst>
                    <a:gd name="T0" fmla="*/ 46 w 1325"/>
                    <a:gd name="T1" fmla="*/ 266 h 966"/>
                    <a:gd name="T2" fmla="*/ 39 w 1325"/>
                    <a:gd name="T3" fmla="*/ 412 h 966"/>
                    <a:gd name="T4" fmla="*/ 56 w 1325"/>
                    <a:gd name="T5" fmla="*/ 430 h 966"/>
                    <a:gd name="T6" fmla="*/ 30 w 1325"/>
                    <a:gd name="T7" fmla="*/ 476 h 966"/>
                    <a:gd name="T8" fmla="*/ 41 w 1325"/>
                    <a:gd name="T9" fmla="*/ 501 h 966"/>
                    <a:gd name="T10" fmla="*/ 16 w 1325"/>
                    <a:gd name="T11" fmla="*/ 561 h 966"/>
                    <a:gd name="T12" fmla="*/ 0 w 1325"/>
                    <a:gd name="T13" fmla="*/ 571 h 966"/>
                    <a:gd name="T14" fmla="*/ 98 w 1325"/>
                    <a:gd name="T15" fmla="*/ 646 h 966"/>
                    <a:gd name="T16" fmla="*/ 165 w 1325"/>
                    <a:gd name="T17" fmla="*/ 779 h 966"/>
                    <a:gd name="T18" fmla="*/ 477 w 1325"/>
                    <a:gd name="T19" fmla="*/ 885 h 966"/>
                    <a:gd name="T20" fmla="*/ 1174 w 1325"/>
                    <a:gd name="T21" fmla="*/ 966 h 966"/>
                    <a:gd name="T22" fmla="*/ 408 w 1325"/>
                    <a:gd name="T23" fmla="*/ 0 h 966"/>
                    <a:gd name="T24" fmla="*/ 394 w 1325"/>
                    <a:gd name="T25" fmla="*/ 24 h 966"/>
                    <a:gd name="T26" fmla="*/ 404 w 1325"/>
                    <a:gd name="T27" fmla="*/ 66 h 966"/>
                    <a:gd name="T28" fmla="*/ 425 w 1325"/>
                    <a:gd name="T29" fmla="*/ 96 h 966"/>
                    <a:gd name="T30" fmla="*/ 391 w 1325"/>
                    <a:gd name="T31" fmla="*/ 120 h 966"/>
                    <a:gd name="T32" fmla="*/ 399 w 1325"/>
                    <a:gd name="T33" fmla="*/ 144 h 966"/>
                    <a:gd name="T34" fmla="*/ 417 w 1325"/>
                    <a:gd name="T35" fmla="*/ 249 h 966"/>
                    <a:gd name="T36" fmla="*/ 410 w 1325"/>
                    <a:gd name="T37" fmla="*/ 267 h 966"/>
                    <a:gd name="T38" fmla="*/ 375 w 1325"/>
                    <a:gd name="T39" fmla="*/ 330 h 966"/>
                    <a:gd name="T40" fmla="*/ 365 w 1325"/>
                    <a:gd name="T41" fmla="*/ 351 h 966"/>
                    <a:gd name="T42" fmla="*/ 342 w 1325"/>
                    <a:gd name="T43" fmla="*/ 430 h 966"/>
                    <a:gd name="T44" fmla="*/ 287 w 1325"/>
                    <a:gd name="T45" fmla="*/ 455 h 966"/>
                    <a:gd name="T46" fmla="*/ 263 w 1325"/>
                    <a:gd name="T47" fmla="*/ 444 h 966"/>
                    <a:gd name="T48" fmla="*/ 243 w 1325"/>
                    <a:gd name="T49" fmla="*/ 458 h 966"/>
                    <a:gd name="T50" fmla="*/ 248 w 1325"/>
                    <a:gd name="T51" fmla="*/ 429 h 966"/>
                    <a:gd name="T52" fmla="*/ 227 w 1325"/>
                    <a:gd name="T53" fmla="*/ 413 h 966"/>
                    <a:gd name="T54" fmla="*/ 260 w 1325"/>
                    <a:gd name="T55" fmla="*/ 397 h 966"/>
                    <a:gd name="T56" fmla="*/ 279 w 1325"/>
                    <a:gd name="T57" fmla="*/ 431 h 966"/>
                    <a:gd name="T58" fmla="*/ 302 w 1325"/>
                    <a:gd name="T59" fmla="*/ 409 h 966"/>
                    <a:gd name="T60" fmla="*/ 329 w 1325"/>
                    <a:gd name="T61" fmla="*/ 389 h 966"/>
                    <a:gd name="T62" fmla="*/ 316 w 1325"/>
                    <a:gd name="T63" fmla="*/ 350 h 966"/>
                    <a:gd name="T64" fmla="*/ 334 w 1325"/>
                    <a:gd name="T65" fmla="*/ 305 h 966"/>
                    <a:gd name="T66" fmla="*/ 356 w 1325"/>
                    <a:gd name="T67" fmla="*/ 255 h 966"/>
                    <a:gd name="T68" fmla="*/ 326 w 1325"/>
                    <a:gd name="T69" fmla="*/ 295 h 966"/>
                    <a:gd name="T70" fmla="*/ 263 w 1325"/>
                    <a:gd name="T71" fmla="*/ 338 h 966"/>
                    <a:gd name="T72" fmla="*/ 244 w 1325"/>
                    <a:gd name="T73" fmla="*/ 377 h 966"/>
                    <a:gd name="T74" fmla="*/ 289 w 1325"/>
                    <a:gd name="T75" fmla="*/ 304 h 966"/>
                    <a:gd name="T76" fmla="*/ 339 w 1325"/>
                    <a:gd name="T77" fmla="*/ 273 h 966"/>
                    <a:gd name="T78" fmla="*/ 345 w 1325"/>
                    <a:gd name="T79" fmla="*/ 232 h 966"/>
                    <a:gd name="T80" fmla="*/ 332 w 1325"/>
                    <a:gd name="T81" fmla="*/ 202 h 966"/>
                    <a:gd name="T82" fmla="*/ 317 w 1325"/>
                    <a:gd name="T83" fmla="*/ 208 h 966"/>
                    <a:gd name="T84" fmla="*/ 284 w 1325"/>
                    <a:gd name="T85" fmla="*/ 181 h 966"/>
                    <a:gd name="T86" fmla="*/ 55 w 1325"/>
                    <a:gd name="T87" fmla="*/ 47 h 96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325"/>
                    <a:gd name="T133" fmla="*/ 0 h 966"/>
                    <a:gd name="T134" fmla="*/ 1325 w 1325"/>
                    <a:gd name="T135" fmla="*/ 966 h 96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325" h="966">
                      <a:moveTo>
                        <a:pt x="30" y="167"/>
                      </a:moveTo>
                      <a:lnTo>
                        <a:pt x="49" y="210"/>
                      </a:lnTo>
                      <a:lnTo>
                        <a:pt x="46" y="266"/>
                      </a:lnTo>
                      <a:lnTo>
                        <a:pt x="41" y="318"/>
                      </a:lnTo>
                      <a:lnTo>
                        <a:pt x="48" y="339"/>
                      </a:lnTo>
                      <a:lnTo>
                        <a:pt x="39" y="412"/>
                      </a:lnTo>
                      <a:lnTo>
                        <a:pt x="61" y="397"/>
                      </a:lnTo>
                      <a:lnTo>
                        <a:pt x="92" y="426"/>
                      </a:lnTo>
                      <a:lnTo>
                        <a:pt x="56" y="430"/>
                      </a:lnTo>
                      <a:lnTo>
                        <a:pt x="36" y="428"/>
                      </a:lnTo>
                      <a:lnTo>
                        <a:pt x="33" y="457"/>
                      </a:lnTo>
                      <a:lnTo>
                        <a:pt x="30" y="476"/>
                      </a:lnTo>
                      <a:lnTo>
                        <a:pt x="62" y="476"/>
                      </a:lnTo>
                      <a:lnTo>
                        <a:pt x="67" y="489"/>
                      </a:lnTo>
                      <a:lnTo>
                        <a:pt x="41" y="501"/>
                      </a:lnTo>
                      <a:lnTo>
                        <a:pt x="46" y="529"/>
                      </a:lnTo>
                      <a:lnTo>
                        <a:pt x="28" y="562"/>
                      </a:lnTo>
                      <a:lnTo>
                        <a:pt x="16" y="561"/>
                      </a:lnTo>
                      <a:lnTo>
                        <a:pt x="29" y="513"/>
                      </a:lnTo>
                      <a:lnTo>
                        <a:pt x="22" y="499"/>
                      </a:lnTo>
                      <a:lnTo>
                        <a:pt x="0" y="571"/>
                      </a:lnTo>
                      <a:lnTo>
                        <a:pt x="36" y="595"/>
                      </a:lnTo>
                      <a:lnTo>
                        <a:pt x="93" y="621"/>
                      </a:lnTo>
                      <a:lnTo>
                        <a:pt x="98" y="646"/>
                      </a:lnTo>
                      <a:lnTo>
                        <a:pt x="124" y="650"/>
                      </a:lnTo>
                      <a:lnTo>
                        <a:pt x="173" y="747"/>
                      </a:lnTo>
                      <a:lnTo>
                        <a:pt x="165" y="779"/>
                      </a:lnTo>
                      <a:lnTo>
                        <a:pt x="242" y="845"/>
                      </a:lnTo>
                      <a:lnTo>
                        <a:pt x="377" y="840"/>
                      </a:lnTo>
                      <a:lnTo>
                        <a:pt x="477" y="885"/>
                      </a:lnTo>
                      <a:lnTo>
                        <a:pt x="525" y="875"/>
                      </a:lnTo>
                      <a:lnTo>
                        <a:pt x="828" y="885"/>
                      </a:lnTo>
                      <a:lnTo>
                        <a:pt x="1174" y="966"/>
                      </a:lnTo>
                      <a:lnTo>
                        <a:pt x="1181" y="860"/>
                      </a:lnTo>
                      <a:lnTo>
                        <a:pt x="1325" y="240"/>
                      </a:lnTo>
                      <a:lnTo>
                        <a:pt x="408" y="0"/>
                      </a:lnTo>
                      <a:lnTo>
                        <a:pt x="398" y="5"/>
                      </a:lnTo>
                      <a:lnTo>
                        <a:pt x="404" y="18"/>
                      </a:lnTo>
                      <a:lnTo>
                        <a:pt x="394" y="24"/>
                      </a:lnTo>
                      <a:lnTo>
                        <a:pt x="404" y="37"/>
                      </a:lnTo>
                      <a:lnTo>
                        <a:pt x="400" y="51"/>
                      </a:lnTo>
                      <a:lnTo>
                        <a:pt x="404" y="66"/>
                      </a:lnTo>
                      <a:lnTo>
                        <a:pt x="417" y="61"/>
                      </a:lnTo>
                      <a:lnTo>
                        <a:pt x="432" y="68"/>
                      </a:lnTo>
                      <a:lnTo>
                        <a:pt x="425" y="96"/>
                      </a:lnTo>
                      <a:lnTo>
                        <a:pt x="430" y="107"/>
                      </a:lnTo>
                      <a:lnTo>
                        <a:pt x="412" y="143"/>
                      </a:lnTo>
                      <a:lnTo>
                        <a:pt x="391" y="120"/>
                      </a:lnTo>
                      <a:lnTo>
                        <a:pt x="382" y="124"/>
                      </a:lnTo>
                      <a:lnTo>
                        <a:pt x="382" y="141"/>
                      </a:lnTo>
                      <a:lnTo>
                        <a:pt x="399" y="144"/>
                      </a:lnTo>
                      <a:lnTo>
                        <a:pt x="418" y="183"/>
                      </a:lnTo>
                      <a:lnTo>
                        <a:pt x="410" y="233"/>
                      </a:lnTo>
                      <a:lnTo>
                        <a:pt x="417" y="249"/>
                      </a:lnTo>
                      <a:lnTo>
                        <a:pt x="429" y="253"/>
                      </a:lnTo>
                      <a:lnTo>
                        <a:pt x="421" y="262"/>
                      </a:lnTo>
                      <a:lnTo>
                        <a:pt x="410" y="267"/>
                      </a:lnTo>
                      <a:lnTo>
                        <a:pt x="382" y="299"/>
                      </a:lnTo>
                      <a:lnTo>
                        <a:pt x="382" y="310"/>
                      </a:lnTo>
                      <a:lnTo>
                        <a:pt x="375" y="330"/>
                      </a:lnTo>
                      <a:lnTo>
                        <a:pt x="368" y="332"/>
                      </a:lnTo>
                      <a:lnTo>
                        <a:pt x="377" y="347"/>
                      </a:lnTo>
                      <a:lnTo>
                        <a:pt x="365" y="351"/>
                      </a:lnTo>
                      <a:lnTo>
                        <a:pt x="365" y="408"/>
                      </a:lnTo>
                      <a:lnTo>
                        <a:pt x="342" y="415"/>
                      </a:lnTo>
                      <a:lnTo>
                        <a:pt x="342" y="430"/>
                      </a:lnTo>
                      <a:lnTo>
                        <a:pt x="326" y="411"/>
                      </a:lnTo>
                      <a:lnTo>
                        <a:pt x="323" y="422"/>
                      </a:lnTo>
                      <a:lnTo>
                        <a:pt x="287" y="455"/>
                      </a:lnTo>
                      <a:lnTo>
                        <a:pt x="274" y="450"/>
                      </a:lnTo>
                      <a:lnTo>
                        <a:pt x="268" y="434"/>
                      </a:lnTo>
                      <a:lnTo>
                        <a:pt x="263" y="444"/>
                      </a:lnTo>
                      <a:lnTo>
                        <a:pt x="255" y="436"/>
                      </a:lnTo>
                      <a:lnTo>
                        <a:pt x="248" y="461"/>
                      </a:lnTo>
                      <a:lnTo>
                        <a:pt x="243" y="458"/>
                      </a:lnTo>
                      <a:lnTo>
                        <a:pt x="245" y="441"/>
                      </a:lnTo>
                      <a:lnTo>
                        <a:pt x="232" y="443"/>
                      </a:lnTo>
                      <a:lnTo>
                        <a:pt x="248" y="429"/>
                      </a:lnTo>
                      <a:lnTo>
                        <a:pt x="228" y="428"/>
                      </a:lnTo>
                      <a:lnTo>
                        <a:pt x="243" y="418"/>
                      </a:lnTo>
                      <a:lnTo>
                        <a:pt x="227" y="413"/>
                      </a:lnTo>
                      <a:lnTo>
                        <a:pt x="234" y="402"/>
                      </a:lnTo>
                      <a:lnTo>
                        <a:pt x="250" y="413"/>
                      </a:lnTo>
                      <a:lnTo>
                        <a:pt x="260" y="397"/>
                      </a:lnTo>
                      <a:lnTo>
                        <a:pt x="287" y="383"/>
                      </a:lnTo>
                      <a:lnTo>
                        <a:pt x="273" y="416"/>
                      </a:lnTo>
                      <a:lnTo>
                        <a:pt x="279" y="431"/>
                      </a:lnTo>
                      <a:lnTo>
                        <a:pt x="289" y="400"/>
                      </a:lnTo>
                      <a:lnTo>
                        <a:pt x="315" y="387"/>
                      </a:lnTo>
                      <a:lnTo>
                        <a:pt x="302" y="409"/>
                      </a:lnTo>
                      <a:lnTo>
                        <a:pt x="316" y="421"/>
                      </a:lnTo>
                      <a:lnTo>
                        <a:pt x="316" y="403"/>
                      </a:lnTo>
                      <a:lnTo>
                        <a:pt x="329" y="389"/>
                      </a:lnTo>
                      <a:lnTo>
                        <a:pt x="343" y="366"/>
                      </a:lnTo>
                      <a:lnTo>
                        <a:pt x="340" y="348"/>
                      </a:lnTo>
                      <a:lnTo>
                        <a:pt x="316" y="350"/>
                      </a:lnTo>
                      <a:lnTo>
                        <a:pt x="320" y="328"/>
                      </a:lnTo>
                      <a:lnTo>
                        <a:pt x="333" y="340"/>
                      </a:lnTo>
                      <a:lnTo>
                        <a:pt x="334" y="305"/>
                      </a:lnTo>
                      <a:lnTo>
                        <a:pt x="365" y="307"/>
                      </a:lnTo>
                      <a:lnTo>
                        <a:pt x="367" y="273"/>
                      </a:lnTo>
                      <a:lnTo>
                        <a:pt x="356" y="255"/>
                      </a:lnTo>
                      <a:lnTo>
                        <a:pt x="355" y="287"/>
                      </a:lnTo>
                      <a:lnTo>
                        <a:pt x="347" y="280"/>
                      </a:lnTo>
                      <a:lnTo>
                        <a:pt x="326" y="295"/>
                      </a:lnTo>
                      <a:lnTo>
                        <a:pt x="313" y="315"/>
                      </a:lnTo>
                      <a:lnTo>
                        <a:pt x="295" y="317"/>
                      </a:lnTo>
                      <a:lnTo>
                        <a:pt x="263" y="338"/>
                      </a:lnTo>
                      <a:lnTo>
                        <a:pt x="238" y="366"/>
                      </a:lnTo>
                      <a:lnTo>
                        <a:pt x="282" y="367"/>
                      </a:lnTo>
                      <a:lnTo>
                        <a:pt x="244" y="377"/>
                      </a:lnTo>
                      <a:lnTo>
                        <a:pt x="227" y="370"/>
                      </a:lnTo>
                      <a:lnTo>
                        <a:pt x="263" y="317"/>
                      </a:lnTo>
                      <a:lnTo>
                        <a:pt x="289" y="304"/>
                      </a:lnTo>
                      <a:lnTo>
                        <a:pt x="317" y="271"/>
                      </a:lnTo>
                      <a:lnTo>
                        <a:pt x="322" y="289"/>
                      </a:lnTo>
                      <a:lnTo>
                        <a:pt x="339" y="273"/>
                      </a:lnTo>
                      <a:lnTo>
                        <a:pt x="355" y="237"/>
                      </a:lnTo>
                      <a:lnTo>
                        <a:pt x="351" y="213"/>
                      </a:lnTo>
                      <a:lnTo>
                        <a:pt x="345" y="232"/>
                      </a:lnTo>
                      <a:lnTo>
                        <a:pt x="335" y="229"/>
                      </a:lnTo>
                      <a:lnTo>
                        <a:pt x="343" y="202"/>
                      </a:lnTo>
                      <a:lnTo>
                        <a:pt x="332" y="202"/>
                      </a:lnTo>
                      <a:lnTo>
                        <a:pt x="329" y="226"/>
                      </a:lnTo>
                      <a:lnTo>
                        <a:pt x="319" y="233"/>
                      </a:lnTo>
                      <a:lnTo>
                        <a:pt x="317" y="208"/>
                      </a:lnTo>
                      <a:lnTo>
                        <a:pt x="308" y="202"/>
                      </a:lnTo>
                      <a:lnTo>
                        <a:pt x="300" y="214"/>
                      </a:lnTo>
                      <a:lnTo>
                        <a:pt x="284" y="181"/>
                      </a:lnTo>
                      <a:lnTo>
                        <a:pt x="254" y="180"/>
                      </a:lnTo>
                      <a:lnTo>
                        <a:pt x="137" y="120"/>
                      </a:lnTo>
                      <a:lnTo>
                        <a:pt x="55" y="47"/>
                      </a:lnTo>
                      <a:lnTo>
                        <a:pt x="32" y="100"/>
                      </a:lnTo>
                      <a:lnTo>
                        <a:pt x="30" y="167"/>
                      </a:lnTo>
                      <a:close/>
                    </a:path>
                  </a:pathLst>
                </a:custGeom>
                <a:solidFill>
                  <a:schemeClr val="accent2"/>
                </a:solidFill>
                <a:ln w="9525">
                  <a:solidFill>
                    <a:schemeClr val="bg1"/>
                  </a:solidFill>
                  <a:round/>
                  <a:headEnd/>
                  <a:tailEnd/>
                </a:ln>
              </p:spPr>
              <p:txBody>
                <a:bodyPr/>
                <a:lstStyle/>
                <a:p>
                  <a:endParaRPr lang="en-US" dirty="0"/>
                </a:p>
              </p:txBody>
            </p:sp>
            <p:sp>
              <p:nvSpPr>
                <p:cNvPr id="73" name="Freeform 89"/>
                <p:cNvSpPr>
                  <a:spLocks/>
                </p:cNvSpPr>
                <p:nvPr/>
              </p:nvSpPr>
              <p:spPr bwMode="gray">
                <a:xfrm>
                  <a:off x="660227" y="1411389"/>
                  <a:ext cx="28268" cy="34702"/>
                </a:xfrm>
                <a:custGeom>
                  <a:avLst/>
                  <a:gdLst>
                    <a:gd name="T0" fmla="*/ 0 w 60"/>
                    <a:gd name="T1" fmla="*/ 32 h 72"/>
                    <a:gd name="T2" fmla="*/ 49 w 60"/>
                    <a:gd name="T3" fmla="*/ 0 h 72"/>
                    <a:gd name="T4" fmla="*/ 60 w 60"/>
                    <a:gd name="T5" fmla="*/ 30 h 72"/>
                    <a:gd name="T6" fmla="*/ 50 w 60"/>
                    <a:gd name="T7" fmla="*/ 72 h 72"/>
                    <a:gd name="T8" fmla="*/ 0 w 60"/>
                    <a:gd name="T9" fmla="*/ 32 h 72"/>
                    <a:gd name="T10" fmla="*/ 0 60000 65536"/>
                    <a:gd name="T11" fmla="*/ 0 60000 65536"/>
                    <a:gd name="T12" fmla="*/ 0 60000 65536"/>
                    <a:gd name="T13" fmla="*/ 0 60000 65536"/>
                    <a:gd name="T14" fmla="*/ 0 60000 65536"/>
                    <a:gd name="T15" fmla="*/ 0 w 60"/>
                    <a:gd name="T16" fmla="*/ 0 h 72"/>
                    <a:gd name="T17" fmla="*/ 60 w 60"/>
                    <a:gd name="T18" fmla="*/ 72 h 72"/>
                  </a:gdLst>
                  <a:ahLst/>
                  <a:cxnLst>
                    <a:cxn ang="T10">
                      <a:pos x="T0" y="T1"/>
                    </a:cxn>
                    <a:cxn ang="T11">
                      <a:pos x="T2" y="T3"/>
                    </a:cxn>
                    <a:cxn ang="T12">
                      <a:pos x="T4" y="T5"/>
                    </a:cxn>
                    <a:cxn ang="T13">
                      <a:pos x="T6" y="T7"/>
                    </a:cxn>
                    <a:cxn ang="T14">
                      <a:pos x="T8" y="T9"/>
                    </a:cxn>
                  </a:cxnLst>
                  <a:rect l="T15" t="T16" r="T17" b="T18"/>
                  <a:pathLst>
                    <a:path w="60" h="72">
                      <a:moveTo>
                        <a:pt x="0" y="32"/>
                      </a:moveTo>
                      <a:lnTo>
                        <a:pt x="49" y="0"/>
                      </a:lnTo>
                      <a:lnTo>
                        <a:pt x="60" y="30"/>
                      </a:lnTo>
                      <a:lnTo>
                        <a:pt x="50" y="72"/>
                      </a:lnTo>
                      <a:lnTo>
                        <a:pt x="0" y="32"/>
                      </a:lnTo>
                      <a:close/>
                    </a:path>
                  </a:pathLst>
                </a:custGeom>
                <a:solidFill>
                  <a:schemeClr val="accent6">
                    <a:lumMod val="20000"/>
                    <a:lumOff val="80000"/>
                  </a:schemeClr>
                </a:solidFill>
                <a:ln w="9525">
                  <a:solidFill>
                    <a:schemeClr val="bg1"/>
                  </a:solidFill>
                  <a:round/>
                  <a:headEnd/>
                  <a:tailEnd/>
                </a:ln>
              </p:spPr>
              <p:txBody>
                <a:bodyPr/>
                <a:lstStyle/>
                <a:p>
                  <a:endParaRPr lang="en-US" dirty="0"/>
                </a:p>
              </p:txBody>
            </p:sp>
            <p:sp>
              <p:nvSpPr>
                <p:cNvPr id="74" name="Freeform 90"/>
                <p:cNvSpPr>
                  <a:spLocks/>
                </p:cNvSpPr>
                <p:nvPr/>
              </p:nvSpPr>
              <p:spPr bwMode="gray">
                <a:xfrm>
                  <a:off x="680014" y="1456694"/>
                  <a:ext cx="20730" cy="49161"/>
                </a:xfrm>
                <a:custGeom>
                  <a:avLst/>
                  <a:gdLst>
                    <a:gd name="T0" fmla="*/ 0 w 44"/>
                    <a:gd name="T1" fmla="*/ 28 h 103"/>
                    <a:gd name="T2" fmla="*/ 26 w 44"/>
                    <a:gd name="T3" fmla="*/ 0 h 103"/>
                    <a:gd name="T4" fmla="*/ 44 w 44"/>
                    <a:gd name="T5" fmla="*/ 17 h 103"/>
                    <a:gd name="T6" fmla="*/ 32 w 44"/>
                    <a:gd name="T7" fmla="*/ 103 h 103"/>
                    <a:gd name="T8" fmla="*/ 0 w 44"/>
                    <a:gd name="T9" fmla="*/ 28 h 103"/>
                    <a:gd name="T10" fmla="*/ 0 60000 65536"/>
                    <a:gd name="T11" fmla="*/ 0 60000 65536"/>
                    <a:gd name="T12" fmla="*/ 0 60000 65536"/>
                    <a:gd name="T13" fmla="*/ 0 60000 65536"/>
                    <a:gd name="T14" fmla="*/ 0 60000 65536"/>
                    <a:gd name="T15" fmla="*/ 0 w 44"/>
                    <a:gd name="T16" fmla="*/ 0 h 103"/>
                    <a:gd name="T17" fmla="*/ 44 w 44"/>
                    <a:gd name="T18" fmla="*/ 103 h 103"/>
                  </a:gdLst>
                  <a:ahLst/>
                  <a:cxnLst>
                    <a:cxn ang="T10">
                      <a:pos x="T0" y="T1"/>
                    </a:cxn>
                    <a:cxn ang="T11">
                      <a:pos x="T2" y="T3"/>
                    </a:cxn>
                    <a:cxn ang="T12">
                      <a:pos x="T4" y="T5"/>
                    </a:cxn>
                    <a:cxn ang="T13">
                      <a:pos x="T6" y="T7"/>
                    </a:cxn>
                    <a:cxn ang="T14">
                      <a:pos x="T8" y="T9"/>
                    </a:cxn>
                  </a:cxnLst>
                  <a:rect l="T15" t="T16" r="T17" b="T18"/>
                  <a:pathLst>
                    <a:path w="44" h="103">
                      <a:moveTo>
                        <a:pt x="0" y="28"/>
                      </a:moveTo>
                      <a:lnTo>
                        <a:pt x="26" y="0"/>
                      </a:lnTo>
                      <a:lnTo>
                        <a:pt x="44" y="17"/>
                      </a:lnTo>
                      <a:lnTo>
                        <a:pt x="32" y="103"/>
                      </a:lnTo>
                      <a:lnTo>
                        <a:pt x="0" y="28"/>
                      </a:lnTo>
                      <a:close/>
                    </a:path>
                  </a:pathLst>
                </a:custGeom>
                <a:solidFill>
                  <a:schemeClr val="accent6">
                    <a:lumMod val="20000"/>
                    <a:lumOff val="80000"/>
                  </a:schemeClr>
                </a:solidFill>
                <a:ln w="9525">
                  <a:solidFill>
                    <a:schemeClr val="bg1"/>
                  </a:solidFill>
                  <a:round/>
                  <a:headEnd/>
                  <a:tailEnd/>
                </a:ln>
              </p:spPr>
              <p:txBody>
                <a:bodyPr/>
                <a:lstStyle/>
                <a:p>
                  <a:endParaRPr lang="en-US" dirty="0"/>
                </a:p>
              </p:txBody>
            </p:sp>
          </p:grpSp>
          <p:sp>
            <p:nvSpPr>
              <p:cNvPr id="39" name="Freeform 54"/>
              <p:cNvSpPr>
                <a:spLocks/>
              </p:cNvSpPr>
              <p:nvPr/>
            </p:nvSpPr>
            <p:spPr bwMode="gray">
              <a:xfrm>
                <a:off x="4820240" y="1568512"/>
                <a:ext cx="341093" cy="554266"/>
              </a:xfrm>
              <a:custGeom>
                <a:avLst/>
                <a:gdLst>
                  <a:gd name="T0" fmla="*/ 0 w 724"/>
                  <a:gd name="T1" fmla="*/ 624 h 1150"/>
                  <a:gd name="T2" fmla="*/ 42 w 724"/>
                  <a:gd name="T3" fmla="*/ 626 h 1150"/>
                  <a:gd name="T4" fmla="*/ 46 w 724"/>
                  <a:gd name="T5" fmla="*/ 553 h 1150"/>
                  <a:gd name="T6" fmla="*/ 96 w 724"/>
                  <a:gd name="T7" fmla="*/ 449 h 1150"/>
                  <a:gd name="T8" fmla="*/ 73 w 724"/>
                  <a:gd name="T9" fmla="*/ 374 h 1150"/>
                  <a:gd name="T10" fmla="*/ 94 w 724"/>
                  <a:gd name="T11" fmla="*/ 276 h 1150"/>
                  <a:gd name="T12" fmla="*/ 92 w 724"/>
                  <a:gd name="T13" fmla="*/ 237 h 1150"/>
                  <a:gd name="T14" fmla="*/ 174 w 724"/>
                  <a:gd name="T15" fmla="*/ 19 h 1150"/>
                  <a:gd name="T16" fmla="*/ 198 w 724"/>
                  <a:gd name="T17" fmla="*/ 19 h 1150"/>
                  <a:gd name="T18" fmla="*/ 209 w 724"/>
                  <a:gd name="T19" fmla="*/ 63 h 1150"/>
                  <a:gd name="T20" fmla="*/ 313 w 724"/>
                  <a:gd name="T21" fmla="*/ 24 h 1150"/>
                  <a:gd name="T22" fmla="*/ 314 w 724"/>
                  <a:gd name="T23" fmla="*/ 7 h 1150"/>
                  <a:gd name="T24" fmla="*/ 343 w 724"/>
                  <a:gd name="T25" fmla="*/ 0 h 1150"/>
                  <a:gd name="T26" fmla="*/ 397 w 724"/>
                  <a:gd name="T27" fmla="*/ 26 h 1150"/>
                  <a:gd name="T28" fmla="*/ 438 w 724"/>
                  <a:gd name="T29" fmla="*/ 61 h 1150"/>
                  <a:gd name="T30" fmla="*/ 531 w 724"/>
                  <a:gd name="T31" fmla="*/ 379 h 1150"/>
                  <a:gd name="T32" fmla="*/ 595 w 724"/>
                  <a:gd name="T33" fmla="*/ 380 h 1150"/>
                  <a:gd name="T34" fmla="*/ 606 w 724"/>
                  <a:gd name="T35" fmla="*/ 399 h 1150"/>
                  <a:gd name="T36" fmla="*/ 596 w 724"/>
                  <a:gd name="T37" fmla="*/ 412 h 1150"/>
                  <a:gd name="T38" fmla="*/ 644 w 724"/>
                  <a:gd name="T39" fmla="*/ 484 h 1150"/>
                  <a:gd name="T40" fmla="*/ 655 w 724"/>
                  <a:gd name="T41" fmla="*/ 468 h 1150"/>
                  <a:gd name="T42" fmla="*/ 706 w 724"/>
                  <a:gd name="T43" fmla="*/ 516 h 1150"/>
                  <a:gd name="T44" fmla="*/ 687 w 724"/>
                  <a:gd name="T45" fmla="*/ 528 h 1150"/>
                  <a:gd name="T46" fmla="*/ 691 w 724"/>
                  <a:gd name="T47" fmla="*/ 542 h 1150"/>
                  <a:gd name="T48" fmla="*/ 724 w 724"/>
                  <a:gd name="T49" fmla="*/ 541 h 1150"/>
                  <a:gd name="T50" fmla="*/ 700 w 724"/>
                  <a:gd name="T51" fmla="*/ 601 h 1150"/>
                  <a:gd name="T52" fmla="*/ 670 w 724"/>
                  <a:gd name="T53" fmla="*/ 595 h 1150"/>
                  <a:gd name="T54" fmla="*/ 644 w 724"/>
                  <a:gd name="T55" fmla="*/ 618 h 1150"/>
                  <a:gd name="T56" fmla="*/ 646 w 724"/>
                  <a:gd name="T57" fmla="*/ 643 h 1150"/>
                  <a:gd name="T58" fmla="*/ 625 w 724"/>
                  <a:gd name="T59" fmla="*/ 656 h 1150"/>
                  <a:gd name="T60" fmla="*/ 600 w 724"/>
                  <a:gd name="T61" fmla="*/ 649 h 1150"/>
                  <a:gd name="T62" fmla="*/ 601 w 724"/>
                  <a:gd name="T63" fmla="*/ 686 h 1150"/>
                  <a:gd name="T64" fmla="*/ 582 w 724"/>
                  <a:gd name="T65" fmla="*/ 676 h 1150"/>
                  <a:gd name="T66" fmla="*/ 576 w 724"/>
                  <a:gd name="T67" fmla="*/ 718 h 1150"/>
                  <a:gd name="T68" fmla="*/ 542 w 724"/>
                  <a:gd name="T69" fmla="*/ 682 h 1150"/>
                  <a:gd name="T70" fmla="*/ 516 w 724"/>
                  <a:gd name="T71" fmla="*/ 716 h 1150"/>
                  <a:gd name="T72" fmla="*/ 485 w 724"/>
                  <a:gd name="T73" fmla="*/ 730 h 1150"/>
                  <a:gd name="T74" fmla="*/ 479 w 724"/>
                  <a:gd name="T75" fmla="*/ 766 h 1150"/>
                  <a:gd name="T76" fmla="*/ 447 w 724"/>
                  <a:gd name="T77" fmla="*/ 757 h 1150"/>
                  <a:gd name="T78" fmla="*/ 460 w 724"/>
                  <a:gd name="T79" fmla="*/ 727 h 1150"/>
                  <a:gd name="T80" fmla="*/ 438 w 724"/>
                  <a:gd name="T81" fmla="*/ 698 h 1150"/>
                  <a:gd name="T82" fmla="*/ 414 w 724"/>
                  <a:gd name="T83" fmla="*/ 743 h 1150"/>
                  <a:gd name="T84" fmla="*/ 423 w 724"/>
                  <a:gd name="T85" fmla="*/ 835 h 1150"/>
                  <a:gd name="T86" fmla="*/ 407 w 724"/>
                  <a:gd name="T87" fmla="*/ 858 h 1150"/>
                  <a:gd name="T88" fmla="*/ 387 w 724"/>
                  <a:gd name="T89" fmla="*/ 861 h 1150"/>
                  <a:gd name="T90" fmla="*/ 369 w 724"/>
                  <a:gd name="T91" fmla="*/ 857 h 1150"/>
                  <a:gd name="T92" fmla="*/ 346 w 724"/>
                  <a:gd name="T93" fmla="*/ 913 h 1150"/>
                  <a:gd name="T94" fmla="*/ 314 w 724"/>
                  <a:gd name="T95" fmla="*/ 911 h 1150"/>
                  <a:gd name="T96" fmla="*/ 317 w 724"/>
                  <a:gd name="T97" fmla="*/ 957 h 1150"/>
                  <a:gd name="T98" fmla="*/ 297 w 724"/>
                  <a:gd name="T99" fmla="*/ 921 h 1150"/>
                  <a:gd name="T100" fmla="*/ 250 w 724"/>
                  <a:gd name="T101" fmla="*/ 960 h 1150"/>
                  <a:gd name="T102" fmla="*/ 242 w 724"/>
                  <a:gd name="T103" fmla="*/ 989 h 1150"/>
                  <a:gd name="T104" fmla="*/ 257 w 724"/>
                  <a:gd name="T105" fmla="*/ 1009 h 1150"/>
                  <a:gd name="T106" fmla="*/ 237 w 724"/>
                  <a:gd name="T107" fmla="*/ 1020 h 1150"/>
                  <a:gd name="T108" fmla="*/ 241 w 724"/>
                  <a:gd name="T109" fmla="*/ 1054 h 1150"/>
                  <a:gd name="T110" fmla="*/ 219 w 724"/>
                  <a:gd name="T111" fmla="*/ 1079 h 1150"/>
                  <a:gd name="T112" fmla="*/ 213 w 724"/>
                  <a:gd name="T113" fmla="*/ 1150 h 1150"/>
                  <a:gd name="T114" fmla="*/ 202 w 724"/>
                  <a:gd name="T115" fmla="*/ 1150 h 1150"/>
                  <a:gd name="T116" fmla="*/ 134 w 724"/>
                  <a:gd name="T117" fmla="*/ 1055 h 1150"/>
                  <a:gd name="T118" fmla="*/ 0 w 724"/>
                  <a:gd name="T119" fmla="*/ 624 h 115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4"/>
                  <a:gd name="T181" fmla="*/ 0 h 1150"/>
                  <a:gd name="T182" fmla="*/ 724 w 724"/>
                  <a:gd name="T183" fmla="*/ 1150 h 1150"/>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4" h="1150">
                    <a:moveTo>
                      <a:pt x="0" y="624"/>
                    </a:moveTo>
                    <a:lnTo>
                      <a:pt x="42" y="626"/>
                    </a:lnTo>
                    <a:lnTo>
                      <a:pt x="46" y="553"/>
                    </a:lnTo>
                    <a:lnTo>
                      <a:pt x="96" y="449"/>
                    </a:lnTo>
                    <a:lnTo>
                      <a:pt x="73" y="374"/>
                    </a:lnTo>
                    <a:lnTo>
                      <a:pt x="94" y="276"/>
                    </a:lnTo>
                    <a:lnTo>
                      <a:pt x="92" y="237"/>
                    </a:lnTo>
                    <a:lnTo>
                      <a:pt x="174" y="19"/>
                    </a:lnTo>
                    <a:lnTo>
                      <a:pt x="198" y="19"/>
                    </a:lnTo>
                    <a:lnTo>
                      <a:pt x="209" y="63"/>
                    </a:lnTo>
                    <a:lnTo>
                      <a:pt x="313" y="24"/>
                    </a:lnTo>
                    <a:lnTo>
                      <a:pt x="314" y="7"/>
                    </a:lnTo>
                    <a:lnTo>
                      <a:pt x="343" y="0"/>
                    </a:lnTo>
                    <a:lnTo>
                      <a:pt x="397" y="26"/>
                    </a:lnTo>
                    <a:lnTo>
                      <a:pt x="438" y="61"/>
                    </a:lnTo>
                    <a:lnTo>
                      <a:pt x="531" y="379"/>
                    </a:lnTo>
                    <a:lnTo>
                      <a:pt x="595" y="380"/>
                    </a:lnTo>
                    <a:lnTo>
                      <a:pt x="606" y="399"/>
                    </a:lnTo>
                    <a:lnTo>
                      <a:pt x="596" y="412"/>
                    </a:lnTo>
                    <a:lnTo>
                      <a:pt x="644" y="484"/>
                    </a:lnTo>
                    <a:lnTo>
                      <a:pt x="655" y="468"/>
                    </a:lnTo>
                    <a:lnTo>
                      <a:pt x="706" y="516"/>
                    </a:lnTo>
                    <a:lnTo>
                      <a:pt x="687" y="528"/>
                    </a:lnTo>
                    <a:lnTo>
                      <a:pt x="691" y="542"/>
                    </a:lnTo>
                    <a:lnTo>
                      <a:pt x="724" y="541"/>
                    </a:lnTo>
                    <a:lnTo>
                      <a:pt x="700" y="601"/>
                    </a:lnTo>
                    <a:lnTo>
                      <a:pt x="670" y="595"/>
                    </a:lnTo>
                    <a:lnTo>
                      <a:pt x="644" y="618"/>
                    </a:lnTo>
                    <a:lnTo>
                      <a:pt x="646" y="643"/>
                    </a:lnTo>
                    <a:lnTo>
                      <a:pt x="625" y="656"/>
                    </a:lnTo>
                    <a:lnTo>
                      <a:pt x="600" y="649"/>
                    </a:lnTo>
                    <a:lnTo>
                      <a:pt x="601" y="686"/>
                    </a:lnTo>
                    <a:lnTo>
                      <a:pt x="582" y="676"/>
                    </a:lnTo>
                    <a:lnTo>
                      <a:pt x="576" y="718"/>
                    </a:lnTo>
                    <a:lnTo>
                      <a:pt x="542" y="682"/>
                    </a:lnTo>
                    <a:lnTo>
                      <a:pt x="516" y="716"/>
                    </a:lnTo>
                    <a:lnTo>
                      <a:pt x="485" y="730"/>
                    </a:lnTo>
                    <a:lnTo>
                      <a:pt x="479" y="766"/>
                    </a:lnTo>
                    <a:lnTo>
                      <a:pt x="447" y="757"/>
                    </a:lnTo>
                    <a:lnTo>
                      <a:pt x="460" y="727"/>
                    </a:lnTo>
                    <a:lnTo>
                      <a:pt x="438" y="698"/>
                    </a:lnTo>
                    <a:lnTo>
                      <a:pt x="414" y="743"/>
                    </a:lnTo>
                    <a:lnTo>
                      <a:pt x="423" y="835"/>
                    </a:lnTo>
                    <a:lnTo>
                      <a:pt x="407" y="858"/>
                    </a:lnTo>
                    <a:lnTo>
                      <a:pt x="387" y="861"/>
                    </a:lnTo>
                    <a:lnTo>
                      <a:pt x="369" y="857"/>
                    </a:lnTo>
                    <a:lnTo>
                      <a:pt x="346" y="913"/>
                    </a:lnTo>
                    <a:lnTo>
                      <a:pt x="314" y="911"/>
                    </a:lnTo>
                    <a:lnTo>
                      <a:pt x="317" y="957"/>
                    </a:lnTo>
                    <a:lnTo>
                      <a:pt x="297" y="921"/>
                    </a:lnTo>
                    <a:lnTo>
                      <a:pt x="250" y="960"/>
                    </a:lnTo>
                    <a:lnTo>
                      <a:pt x="242" y="989"/>
                    </a:lnTo>
                    <a:lnTo>
                      <a:pt x="257" y="1009"/>
                    </a:lnTo>
                    <a:lnTo>
                      <a:pt x="237" y="1020"/>
                    </a:lnTo>
                    <a:lnTo>
                      <a:pt x="241" y="1054"/>
                    </a:lnTo>
                    <a:lnTo>
                      <a:pt x="219" y="1079"/>
                    </a:lnTo>
                    <a:lnTo>
                      <a:pt x="213" y="1150"/>
                    </a:lnTo>
                    <a:lnTo>
                      <a:pt x="202" y="1150"/>
                    </a:lnTo>
                    <a:lnTo>
                      <a:pt x="134" y="1055"/>
                    </a:lnTo>
                    <a:lnTo>
                      <a:pt x="0" y="624"/>
                    </a:lnTo>
                    <a:close/>
                  </a:path>
                </a:pathLst>
              </a:custGeom>
              <a:solidFill>
                <a:schemeClr val="accent5"/>
              </a:solidFill>
              <a:ln w="9525">
                <a:solidFill>
                  <a:schemeClr val="bg1"/>
                </a:solidFill>
                <a:round/>
                <a:headEnd/>
                <a:tailEnd/>
              </a:ln>
            </p:spPr>
            <p:txBody>
              <a:bodyPr/>
              <a:lstStyle/>
              <a:p>
                <a:endParaRPr lang="en-US" dirty="0"/>
              </a:p>
            </p:txBody>
          </p:sp>
          <p:sp>
            <p:nvSpPr>
              <p:cNvPr id="23" name="Freeform 31"/>
              <p:cNvSpPr>
                <a:spLocks/>
              </p:cNvSpPr>
              <p:nvPr/>
            </p:nvSpPr>
            <p:spPr bwMode="gray">
              <a:xfrm>
                <a:off x="278618" y="2152660"/>
                <a:ext cx="742490" cy="1300357"/>
              </a:xfrm>
              <a:custGeom>
                <a:avLst/>
                <a:gdLst>
                  <a:gd name="T0" fmla="*/ 37 w 1575"/>
                  <a:gd name="T1" fmla="*/ 490 h 2698"/>
                  <a:gd name="T2" fmla="*/ 57 w 1575"/>
                  <a:gd name="T3" fmla="*/ 548 h 2698"/>
                  <a:gd name="T4" fmla="*/ 11 w 1575"/>
                  <a:gd name="T5" fmla="*/ 758 h 2698"/>
                  <a:gd name="T6" fmla="*/ 39 w 1575"/>
                  <a:gd name="T7" fmla="*/ 821 h 2698"/>
                  <a:gd name="T8" fmla="*/ 164 w 1575"/>
                  <a:gd name="T9" fmla="*/ 1099 h 2698"/>
                  <a:gd name="T10" fmla="*/ 177 w 1575"/>
                  <a:gd name="T11" fmla="*/ 1092 h 2698"/>
                  <a:gd name="T12" fmla="*/ 183 w 1575"/>
                  <a:gd name="T13" fmla="*/ 1030 h 2698"/>
                  <a:gd name="T14" fmla="*/ 204 w 1575"/>
                  <a:gd name="T15" fmla="*/ 1022 h 2698"/>
                  <a:gd name="T16" fmla="*/ 225 w 1575"/>
                  <a:gd name="T17" fmla="*/ 1037 h 2698"/>
                  <a:gd name="T18" fmla="*/ 188 w 1575"/>
                  <a:gd name="T19" fmla="*/ 1074 h 2698"/>
                  <a:gd name="T20" fmla="*/ 203 w 1575"/>
                  <a:gd name="T21" fmla="*/ 1094 h 2698"/>
                  <a:gd name="T22" fmla="*/ 235 w 1575"/>
                  <a:gd name="T23" fmla="*/ 1214 h 2698"/>
                  <a:gd name="T24" fmla="*/ 215 w 1575"/>
                  <a:gd name="T25" fmla="*/ 1207 h 2698"/>
                  <a:gd name="T26" fmla="*/ 171 w 1575"/>
                  <a:gd name="T27" fmla="*/ 1160 h 2698"/>
                  <a:gd name="T28" fmla="*/ 183 w 1575"/>
                  <a:gd name="T29" fmla="*/ 1114 h 2698"/>
                  <a:gd name="T30" fmla="*/ 162 w 1575"/>
                  <a:gd name="T31" fmla="*/ 1116 h 2698"/>
                  <a:gd name="T32" fmla="*/ 138 w 1575"/>
                  <a:gd name="T33" fmla="*/ 1167 h 2698"/>
                  <a:gd name="T34" fmla="*/ 145 w 1575"/>
                  <a:gd name="T35" fmla="*/ 1276 h 2698"/>
                  <a:gd name="T36" fmla="*/ 173 w 1575"/>
                  <a:gd name="T37" fmla="*/ 1326 h 2698"/>
                  <a:gd name="T38" fmla="*/ 229 w 1575"/>
                  <a:gd name="T39" fmla="*/ 1369 h 2698"/>
                  <a:gd name="T40" fmla="*/ 209 w 1575"/>
                  <a:gd name="T41" fmla="*/ 1421 h 2698"/>
                  <a:gd name="T42" fmla="*/ 177 w 1575"/>
                  <a:gd name="T43" fmla="*/ 1431 h 2698"/>
                  <a:gd name="T44" fmla="*/ 173 w 1575"/>
                  <a:gd name="T45" fmla="*/ 1500 h 2698"/>
                  <a:gd name="T46" fmla="*/ 249 w 1575"/>
                  <a:gd name="T47" fmla="*/ 1661 h 2698"/>
                  <a:gd name="T48" fmla="*/ 311 w 1575"/>
                  <a:gd name="T49" fmla="*/ 1762 h 2698"/>
                  <a:gd name="T50" fmla="*/ 301 w 1575"/>
                  <a:gd name="T51" fmla="*/ 1821 h 2698"/>
                  <a:gd name="T52" fmla="*/ 338 w 1575"/>
                  <a:gd name="T53" fmla="*/ 1857 h 2698"/>
                  <a:gd name="T54" fmla="*/ 323 w 1575"/>
                  <a:gd name="T55" fmla="*/ 1896 h 2698"/>
                  <a:gd name="T56" fmla="*/ 300 w 1575"/>
                  <a:gd name="T57" fmla="*/ 1990 h 2698"/>
                  <a:gd name="T58" fmla="*/ 327 w 1575"/>
                  <a:gd name="T59" fmla="*/ 2025 h 2698"/>
                  <a:gd name="T60" fmla="*/ 520 w 1575"/>
                  <a:gd name="T61" fmla="*/ 2094 h 2698"/>
                  <a:gd name="T62" fmla="*/ 598 w 1575"/>
                  <a:gd name="T63" fmla="*/ 2199 h 2698"/>
                  <a:gd name="T64" fmla="*/ 688 w 1575"/>
                  <a:gd name="T65" fmla="*/ 2234 h 2698"/>
                  <a:gd name="T66" fmla="*/ 690 w 1575"/>
                  <a:gd name="T67" fmla="*/ 2298 h 2698"/>
                  <a:gd name="T68" fmla="*/ 750 w 1575"/>
                  <a:gd name="T69" fmla="*/ 2314 h 2698"/>
                  <a:gd name="T70" fmla="*/ 832 w 1575"/>
                  <a:gd name="T71" fmla="*/ 2423 h 2698"/>
                  <a:gd name="T72" fmla="*/ 876 w 1575"/>
                  <a:gd name="T73" fmla="*/ 2518 h 2698"/>
                  <a:gd name="T74" fmla="*/ 878 w 1575"/>
                  <a:gd name="T75" fmla="*/ 2662 h 2698"/>
                  <a:gd name="T76" fmla="*/ 1436 w 1575"/>
                  <a:gd name="T77" fmla="*/ 2698 h 2698"/>
                  <a:gd name="T78" fmla="*/ 1401 w 1575"/>
                  <a:gd name="T79" fmla="*/ 2638 h 2698"/>
                  <a:gd name="T80" fmla="*/ 1419 w 1575"/>
                  <a:gd name="T81" fmla="*/ 2552 h 2698"/>
                  <a:gd name="T82" fmla="*/ 1508 w 1575"/>
                  <a:gd name="T83" fmla="*/ 2404 h 2698"/>
                  <a:gd name="T84" fmla="*/ 1575 w 1575"/>
                  <a:gd name="T85" fmla="*/ 2362 h 2698"/>
                  <a:gd name="T86" fmla="*/ 1536 w 1575"/>
                  <a:gd name="T87" fmla="*/ 2310 h 2698"/>
                  <a:gd name="T88" fmla="*/ 1510 w 1575"/>
                  <a:gd name="T89" fmla="*/ 2163 h 2698"/>
                  <a:gd name="T90" fmla="*/ 766 w 1575"/>
                  <a:gd name="T91" fmla="*/ 1041 h 2698"/>
                  <a:gd name="T92" fmla="*/ 708 w 1575"/>
                  <a:gd name="T93" fmla="*/ 927 h 2698"/>
                  <a:gd name="T94" fmla="*/ 896 w 1575"/>
                  <a:gd name="T95" fmla="*/ 210 h 2698"/>
                  <a:gd name="T96" fmla="*/ 152 w 1575"/>
                  <a:gd name="T97" fmla="*/ 0 h 2698"/>
                  <a:gd name="T98" fmla="*/ 130 w 1575"/>
                  <a:gd name="T99" fmla="*/ 44 h 2698"/>
                  <a:gd name="T100" fmla="*/ 137 w 1575"/>
                  <a:gd name="T101" fmla="*/ 137 h 2698"/>
                  <a:gd name="T102" fmla="*/ 0 w 1575"/>
                  <a:gd name="T103" fmla="*/ 360 h 2698"/>
                  <a:gd name="T104" fmla="*/ 37 w 1575"/>
                  <a:gd name="T105" fmla="*/ 490 h 26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75"/>
                  <a:gd name="T160" fmla="*/ 0 h 2698"/>
                  <a:gd name="T161" fmla="*/ 1575 w 1575"/>
                  <a:gd name="T162" fmla="*/ 2698 h 26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75" h="2698">
                    <a:moveTo>
                      <a:pt x="37" y="490"/>
                    </a:moveTo>
                    <a:lnTo>
                      <a:pt x="57" y="548"/>
                    </a:lnTo>
                    <a:lnTo>
                      <a:pt x="11" y="758"/>
                    </a:lnTo>
                    <a:lnTo>
                      <a:pt x="39" y="821"/>
                    </a:lnTo>
                    <a:lnTo>
                      <a:pt x="164" y="1099"/>
                    </a:lnTo>
                    <a:lnTo>
                      <a:pt x="177" y="1092"/>
                    </a:lnTo>
                    <a:lnTo>
                      <a:pt x="183" y="1030"/>
                    </a:lnTo>
                    <a:lnTo>
                      <a:pt x="204" y="1022"/>
                    </a:lnTo>
                    <a:lnTo>
                      <a:pt x="225" y="1037"/>
                    </a:lnTo>
                    <a:lnTo>
                      <a:pt x="188" y="1074"/>
                    </a:lnTo>
                    <a:lnTo>
                      <a:pt x="203" y="1094"/>
                    </a:lnTo>
                    <a:lnTo>
                      <a:pt x="235" y="1214"/>
                    </a:lnTo>
                    <a:lnTo>
                      <a:pt x="215" y="1207"/>
                    </a:lnTo>
                    <a:lnTo>
                      <a:pt x="171" y="1160"/>
                    </a:lnTo>
                    <a:lnTo>
                      <a:pt x="183" y="1114"/>
                    </a:lnTo>
                    <a:lnTo>
                      <a:pt x="162" y="1116"/>
                    </a:lnTo>
                    <a:lnTo>
                      <a:pt x="138" y="1167"/>
                    </a:lnTo>
                    <a:lnTo>
                      <a:pt x="145" y="1276"/>
                    </a:lnTo>
                    <a:lnTo>
                      <a:pt x="173" y="1326"/>
                    </a:lnTo>
                    <a:lnTo>
                      <a:pt x="229" y="1369"/>
                    </a:lnTo>
                    <a:lnTo>
                      <a:pt x="209" y="1421"/>
                    </a:lnTo>
                    <a:lnTo>
                      <a:pt x="177" y="1431"/>
                    </a:lnTo>
                    <a:lnTo>
                      <a:pt x="173" y="1500"/>
                    </a:lnTo>
                    <a:lnTo>
                      <a:pt x="249" y="1661"/>
                    </a:lnTo>
                    <a:lnTo>
                      <a:pt x="311" y="1762"/>
                    </a:lnTo>
                    <a:lnTo>
                      <a:pt x="301" y="1821"/>
                    </a:lnTo>
                    <a:lnTo>
                      <a:pt x="338" y="1857"/>
                    </a:lnTo>
                    <a:lnTo>
                      <a:pt x="323" y="1896"/>
                    </a:lnTo>
                    <a:lnTo>
                      <a:pt x="300" y="1990"/>
                    </a:lnTo>
                    <a:lnTo>
                      <a:pt x="327" y="2025"/>
                    </a:lnTo>
                    <a:lnTo>
                      <a:pt x="520" y="2094"/>
                    </a:lnTo>
                    <a:lnTo>
                      <a:pt x="598" y="2199"/>
                    </a:lnTo>
                    <a:lnTo>
                      <a:pt x="688" y="2234"/>
                    </a:lnTo>
                    <a:lnTo>
                      <a:pt x="690" y="2298"/>
                    </a:lnTo>
                    <a:lnTo>
                      <a:pt x="750" y="2314"/>
                    </a:lnTo>
                    <a:lnTo>
                      <a:pt x="832" y="2423"/>
                    </a:lnTo>
                    <a:lnTo>
                      <a:pt x="876" y="2518"/>
                    </a:lnTo>
                    <a:lnTo>
                      <a:pt x="878" y="2662"/>
                    </a:lnTo>
                    <a:lnTo>
                      <a:pt x="1436" y="2698"/>
                    </a:lnTo>
                    <a:lnTo>
                      <a:pt x="1401" y="2638"/>
                    </a:lnTo>
                    <a:lnTo>
                      <a:pt x="1419" y="2552"/>
                    </a:lnTo>
                    <a:lnTo>
                      <a:pt x="1508" y="2404"/>
                    </a:lnTo>
                    <a:lnTo>
                      <a:pt x="1575" y="2362"/>
                    </a:lnTo>
                    <a:lnTo>
                      <a:pt x="1536" y="2310"/>
                    </a:lnTo>
                    <a:lnTo>
                      <a:pt x="1510" y="2163"/>
                    </a:lnTo>
                    <a:lnTo>
                      <a:pt x="766" y="1041"/>
                    </a:lnTo>
                    <a:lnTo>
                      <a:pt x="708" y="927"/>
                    </a:lnTo>
                    <a:lnTo>
                      <a:pt x="896" y="210"/>
                    </a:lnTo>
                    <a:lnTo>
                      <a:pt x="152" y="0"/>
                    </a:lnTo>
                    <a:lnTo>
                      <a:pt x="130" y="44"/>
                    </a:lnTo>
                    <a:lnTo>
                      <a:pt x="137" y="137"/>
                    </a:lnTo>
                    <a:lnTo>
                      <a:pt x="0" y="360"/>
                    </a:lnTo>
                    <a:lnTo>
                      <a:pt x="37" y="490"/>
                    </a:lnTo>
                    <a:close/>
                  </a:path>
                </a:pathLst>
              </a:custGeom>
              <a:solidFill>
                <a:schemeClr val="accent2"/>
              </a:solidFill>
              <a:ln w="9525">
                <a:solidFill>
                  <a:schemeClr val="bg1"/>
                </a:solidFill>
                <a:round/>
                <a:headEnd/>
                <a:tailEnd/>
              </a:ln>
            </p:spPr>
            <p:txBody>
              <a:bodyPr/>
              <a:lstStyle/>
              <a:p>
                <a:endParaRPr lang="en-US" dirty="0"/>
              </a:p>
            </p:txBody>
          </p:sp>
          <p:sp>
            <p:nvSpPr>
              <p:cNvPr id="14" name="Freeform 20"/>
              <p:cNvSpPr>
                <a:spLocks/>
              </p:cNvSpPr>
              <p:nvPr/>
            </p:nvSpPr>
            <p:spPr bwMode="gray">
              <a:xfrm>
                <a:off x="3514288" y="3338309"/>
                <a:ext cx="355227" cy="592823"/>
              </a:xfrm>
              <a:custGeom>
                <a:avLst/>
                <a:gdLst>
                  <a:gd name="T0" fmla="*/ 0 w 755"/>
                  <a:gd name="T1" fmla="*/ 43 h 1230"/>
                  <a:gd name="T2" fmla="*/ 19 w 755"/>
                  <a:gd name="T3" fmla="*/ 66 h 1230"/>
                  <a:gd name="T4" fmla="*/ 0 w 755"/>
                  <a:gd name="T5" fmla="*/ 826 h 1230"/>
                  <a:gd name="T6" fmla="*/ 46 w 755"/>
                  <a:gd name="T7" fmla="*/ 1193 h 1230"/>
                  <a:gd name="T8" fmla="*/ 101 w 755"/>
                  <a:gd name="T9" fmla="*/ 1206 h 1230"/>
                  <a:gd name="T10" fmla="*/ 122 w 755"/>
                  <a:gd name="T11" fmla="*/ 1090 h 1230"/>
                  <a:gd name="T12" fmla="*/ 142 w 755"/>
                  <a:gd name="T13" fmla="*/ 1121 h 1230"/>
                  <a:gd name="T14" fmla="*/ 146 w 755"/>
                  <a:gd name="T15" fmla="*/ 1177 h 1230"/>
                  <a:gd name="T16" fmla="*/ 174 w 755"/>
                  <a:gd name="T17" fmla="*/ 1205 h 1230"/>
                  <a:gd name="T18" fmla="*/ 132 w 755"/>
                  <a:gd name="T19" fmla="*/ 1230 h 1230"/>
                  <a:gd name="T20" fmla="*/ 238 w 755"/>
                  <a:gd name="T21" fmla="*/ 1202 h 1230"/>
                  <a:gd name="T22" fmla="*/ 260 w 755"/>
                  <a:gd name="T23" fmla="*/ 1167 h 1230"/>
                  <a:gd name="T24" fmla="*/ 243 w 755"/>
                  <a:gd name="T25" fmla="*/ 1148 h 1230"/>
                  <a:gd name="T26" fmla="*/ 252 w 755"/>
                  <a:gd name="T27" fmla="*/ 1119 h 1230"/>
                  <a:gd name="T28" fmla="*/ 200 w 755"/>
                  <a:gd name="T29" fmla="*/ 1069 h 1230"/>
                  <a:gd name="T30" fmla="*/ 204 w 755"/>
                  <a:gd name="T31" fmla="*/ 1030 h 1230"/>
                  <a:gd name="T32" fmla="*/ 755 w 755"/>
                  <a:gd name="T33" fmla="*/ 980 h 1230"/>
                  <a:gd name="T34" fmla="*/ 708 w 755"/>
                  <a:gd name="T35" fmla="*/ 785 h 1230"/>
                  <a:gd name="T36" fmla="*/ 716 w 755"/>
                  <a:gd name="T37" fmla="*/ 716 h 1230"/>
                  <a:gd name="T38" fmla="*/ 739 w 755"/>
                  <a:gd name="T39" fmla="*/ 670 h 1230"/>
                  <a:gd name="T40" fmla="*/ 720 w 755"/>
                  <a:gd name="T41" fmla="*/ 606 h 1230"/>
                  <a:gd name="T42" fmla="*/ 667 w 755"/>
                  <a:gd name="T43" fmla="*/ 518 h 1230"/>
                  <a:gd name="T44" fmla="*/ 525 w 755"/>
                  <a:gd name="T45" fmla="*/ 0 h 1230"/>
                  <a:gd name="T46" fmla="*/ 0 w 755"/>
                  <a:gd name="T47" fmla="*/ 43 h 123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55"/>
                  <a:gd name="T73" fmla="*/ 0 h 1230"/>
                  <a:gd name="T74" fmla="*/ 755 w 755"/>
                  <a:gd name="T75" fmla="*/ 1230 h 123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55" h="1230">
                    <a:moveTo>
                      <a:pt x="0" y="43"/>
                    </a:moveTo>
                    <a:lnTo>
                      <a:pt x="19" y="66"/>
                    </a:lnTo>
                    <a:lnTo>
                      <a:pt x="0" y="826"/>
                    </a:lnTo>
                    <a:lnTo>
                      <a:pt x="46" y="1193"/>
                    </a:lnTo>
                    <a:lnTo>
                      <a:pt x="101" y="1206"/>
                    </a:lnTo>
                    <a:lnTo>
                      <a:pt x="122" y="1090"/>
                    </a:lnTo>
                    <a:lnTo>
                      <a:pt x="142" y="1121"/>
                    </a:lnTo>
                    <a:lnTo>
                      <a:pt x="146" y="1177"/>
                    </a:lnTo>
                    <a:lnTo>
                      <a:pt x="174" y="1205"/>
                    </a:lnTo>
                    <a:lnTo>
                      <a:pt x="132" y="1230"/>
                    </a:lnTo>
                    <a:lnTo>
                      <a:pt x="238" y="1202"/>
                    </a:lnTo>
                    <a:lnTo>
                      <a:pt x="260" y="1167"/>
                    </a:lnTo>
                    <a:lnTo>
                      <a:pt x="243" y="1148"/>
                    </a:lnTo>
                    <a:lnTo>
                      <a:pt x="252" y="1119"/>
                    </a:lnTo>
                    <a:lnTo>
                      <a:pt x="200" y="1069"/>
                    </a:lnTo>
                    <a:lnTo>
                      <a:pt x="204" y="1030"/>
                    </a:lnTo>
                    <a:lnTo>
                      <a:pt x="755" y="980"/>
                    </a:lnTo>
                    <a:lnTo>
                      <a:pt x="708" y="785"/>
                    </a:lnTo>
                    <a:lnTo>
                      <a:pt x="716" y="716"/>
                    </a:lnTo>
                    <a:lnTo>
                      <a:pt x="739" y="670"/>
                    </a:lnTo>
                    <a:lnTo>
                      <a:pt x="720" y="606"/>
                    </a:lnTo>
                    <a:lnTo>
                      <a:pt x="667" y="518"/>
                    </a:lnTo>
                    <a:lnTo>
                      <a:pt x="525" y="0"/>
                    </a:lnTo>
                    <a:lnTo>
                      <a:pt x="0" y="43"/>
                    </a:lnTo>
                    <a:close/>
                  </a:path>
                </a:pathLst>
              </a:custGeom>
              <a:solidFill>
                <a:schemeClr val="accent6"/>
              </a:solidFill>
              <a:ln w="9525">
                <a:solidFill>
                  <a:schemeClr val="bg1"/>
                </a:solidFill>
                <a:round/>
                <a:headEnd/>
                <a:tailEnd/>
              </a:ln>
            </p:spPr>
            <p:txBody>
              <a:bodyPr/>
              <a:lstStyle/>
              <a:p>
                <a:endParaRPr lang="en-US" dirty="0"/>
              </a:p>
            </p:txBody>
          </p:sp>
          <p:grpSp>
            <p:nvGrpSpPr>
              <p:cNvPr id="15" name="Group 110"/>
              <p:cNvGrpSpPr/>
              <p:nvPr/>
            </p:nvGrpSpPr>
            <p:grpSpPr bwMode="gray">
              <a:xfrm>
                <a:off x="455760" y="3678579"/>
                <a:ext cx="1076044" cy="793325"/>
                <a:chOff x="753918" y="3464849"/>
                <a:chExt cx="1112868" cy="802007"/>
              </a:xfrm>
              <a:grpFill/>
            </p:grpSpPr>
            <p:sp>
              <p:nvSpPr>
                <p:cNvPr id="94" name="Freeform 21"/>
                <p:cNvSpPr>
                  <a:spLocks/>
                </p:cNvSpPr>
                <p:nvPr/>
              </p:nvSpPr>
              <p:spPr bwMode="gray">
                <a:xfrm>
                  <a:off x="753918" y="4243468"/>
                  <a:ext cx="47750" cy="23388"/>
                </a:xfrm>
                <a:custGeom>
                  <a:avLst/>
                  <a:gdLst>
                    <a:gd name="T0" fmla="*/ 0 w 98"/>
                    <a:gd name="T1" fmla="*/ 48 h 48"/>
                    <a:gd name="T2" fmla="*/ 25 w 98"/>
                    <a:gd name="T3" fmla="*/ 22 h 48"/>
                    <a:gd name="T4" fmla="*/ 92 w 98"/>
                    <a:gd name="T5" fmla="*/ 0 h 48"/>
                    <a:gd name="T6" fmla="*/ 98 w 98"/>
                    <a:gd name="T7" fmla="*/ 9 h 48"/>
                    <a:gd name="T8" fmla="*/ 0 w 98"/>
                    <a:gd name="T9" fmla="*/ 48 h 48"/>
                    <a:gd name="T10" fmla="*/ 0 60000 65536"/>
                    <a:gd name="T11" fmla="*/ 0 60000 65536"/>
                    <a:gd name="T12" fmla="*/ 0 60000 65536"/>
                    <a:gd name="T13" fmla="*/ 0 60000 65536"/>
                    <a:gd name="T14" fmla="*/ 0 60000 65536"/>
                    <a:gd name="T15" fmla="*/ 0 w 98"/>
                    <a:gd name="T16" fmla="*/ 0 h 48"/>
                    <a:gd name="T17" fmla="*/ 98 w 98"/>
                    <a:gd name="T18" fmla="*/ 48 h 48"/>
                  </a:gdLst>
                  <a:ahLst/>
                  <a:cxnLst>
                    <a:cxn ang="T10">
                      <a:pos x="T0" y="T1"/>
                    </a:cxn>
                    <a:cxn ang="T11">
                      <a:pos x="T2" y="T3"/>
                    </a:cxn>
                    <a:cxn ang="T12">
                      <a:pos x="T4" y="T5"/>
                    </a:cxn>
                    <a:cxn ang="T13">
                      <a:pos x="T6" y="T7"/>
                    </a:cxn>
                    <a:cxn ang="T14">
                      <a:pos x="T8" y="T9"/>
                    </a:cxn>
                  </a:cxnLst>
                  <a:rect l="T15" t="T16" r="T17" b="T18"/>
                  <a:pathLst>
                    <a:path w="98" h="48">
                      <a:moveTo>
                        <a:pt x="0" y="48"/>
                      </a:moveTo>
                      <a:lnTo>
                        <a:pt x="25" y="22"/>
                      </a:lnTo>
                      <a:lnTo>
                        <a:pt x="92" y="0"/>
                      </a:lnTo>
                      <a:lnTo>
                        <a:pt x="98" y="9"/>
                      </a:lnTo>
                      <a:lnTo>
                        <a:pt x="0" y="48"/>
                      </a:lnTo>
                      <a:close/>
                    </a:path>
                  </a:pathLst>
                </a:custGeom>
                <a:grpFill/>
                <a:ln w="9525">
                  <a:solidFill>
                    <a:schemeClr val="bg1"/>
                  </a:solidFill>
                  <a:round/>
                  <a:headEnd/>
                  <a:tailEnd/>
                </a:ln>
              </p:spPr>
              <p:txBody>
                <a:bodyPr/>
                <a:lstStyle/>
                <a:p>
                  <a:endParaRPr lang="en-US" dirty="0"/>
                </a:p>
              </p:txBody>
            </p:sp>
            <p:sp>
              <p:nvSpPr>
                <p:cNvPr id="95" name="Freeform 22"/>
                <p:cNvSpPr>
                  <a:spLocks/>
                </p:cNvSpPr>
                <p:nvPr/>
              </p:nvSpPr>
              <p:spPr bwMode="gray">
                <a:xfrm>
                  <a:off x="823106" y="4232748"/>
                  <a:ext cx="28261" cy="19490"/>
                </a:xfrm>
                <a:custGeom>
                  <a:avLst/>
                  <a:gdLst>
                    <a:gd name="T0" fmla="*/ 0 w 59"/>
                    <a:gd name="T1" fmla="*/ 39 h 39"/>
                    <a:gd name="T2" fmla="*/ 13 w 59"/>
                    <a:gd name="T3" fmla="*/ 0 h 39"/>
                    <a:gd name="T4" fmla="*/ 59 w 59"/>
                    <a:gd name="T5" fmla="*/ 7 h 39"/>
                    <a:gd name="T6" fmla="*/ 52 w 59"/>
                    <a:gd name="T7" fmla="*/ 31 h 39"/>
                    <a:gd name="T8" fmla="*/ 0 w 59"/>
                    <a:gd name="T9" fmla="*/ 39 h 39"/>
                    <a:gd name="T10" fmla="*/ 0 60000 65536"/>
                    <a:gd name="T11" fmla="*/ 0 60000 65536"/>
                    <a:gd name="T12" fmla="*/ 0 60000 65536"/>
                    <a:gd name="T13" fmla="*/ 0 60000 65536"/>
                    <a:gd name="T14" fmla="*/ 0 60000 65536"/>
                    <a:gd name="T15" fmla="*/ 0 w 59"/>
                    <a:gd name="T16" fmla="*/ 0 h 39"/>
                    <a:gd name="T17" fmla="*/ 59 w 59"/>
                    <a:gd name="T18" fmla="*/ 39 h 39"/>
                  </a:gdLst>
                  <a:ahLst/>
                  <a:cxnLst>
                    <a:cxn ang="T10">
                      <a:pos x="T0" y="T1"/>
                    </a:cxn>
                    <a:cxn ang="T11">
                      <a:pos x="T2" y="T3"/>
                    </a:cxn>
                    <a:cxn ang="T12">
                      <a:pos x="T4" y="T5"/>
                    </a:cxn>
                    <a:cxn ang="T13">
                      <a:pos x="T6" y="T7"/>
                    </a:cxn>
                    <a:cxn ang="T14">
                      <a:pos x="T8" y="T9"/>
                    </a:cxn>
                  </a:cxnLst>
                  <a:rect l="T15" t="T16" r="T17" b="T18"/>
                  <a:pathLst>
                    <a:path w="59" h="39">
                      <a:moveTo>
                        <a:pt x="0" y="39"/>
                      </a:moveTo>
                      <a:lnTo>
                        <a:pt x="13" y="0"/>
                      </a:lnTo>
                      <a:lnTo>
                        <a:pt x="59" y="7"/>
                      </a:lnTo>
                      <a:lnTo>
                        <a:pt x="52" y="31"/>
                      </a:lnTo>
                      <a:lnTo>
                        <a:pt x="0" y="39"/>
                      </a:lnTo>
                      <a:close/>
                    </a:path>
                  </a:pathLst>
                </a:custGeom>
                <a:solidFill>
                  <a:schemeClr val="accent5"/>
                </a:solidFill>
                <a:ln w="9525">
                  <a:solidFill>
                    <a:schemeClr val="bg1"/>
                  </a:solidFill>
                  <a:round/>
                  <a:headEnd/>
                  <a:tailEnd/>
                </a:ln>
              </p:spPr>
              <p:txBody>
                <a:bodyPr/>
                <a:lstStyle/>
                <a:p>
                  <a:endParaRPr lang="en-US" dirty="0"/>
                </a:p>
              </p:txBody>
            </p:sp>
            <p:sp>
              <p:nvSpPr>
                <p:cNvPr id="96" name="Freeform 23"/>
                <p:cNvSpPr>
                  <a:spLocks/>
                </p:cNvSpPr>
                <p:nvPr/>
              </p:nvSpPr>
              <p:spPr bwMode="gray">
                <a:xfrm>
                  <a:off x="885474" y="4210335"/>
                  <a:ext cx="51648" cy="21439"/>
                </a:xfrm>
                <a:custGeom>
                  <a:avLst/>
                  <a:gdLst>
                    <a:gd name="T0" fmla="*/ 0 w 107"/>
                    <a:gd name="T1" fmla="*/ 44 h 44"/>
                    <a:gd name="T2" fmla="*/ 25 w 107"/>
                    <a:gd name="T3" fmla="*/ 0 h 44"/>
                    <a:gd name="T4" fmla="*/ 90 w 107"/>
                    <a:gd name="T5" fmla="*/ 0 h 44"/>
                    <a:gd name="T6" fmla="*/ 107 w 107"/>
                    <a:gd name="T7" fmla="*/ 40 h 44"/>
                    <a:gd name="T8" fmla="*/ 36 w 107"/>
                    <a:gd name="T9" fmla="*/ 31 h 44"/>
                    <a:gd name="T10" fmla="*/ 0 w 107"/>
                    <a:gd name="T11" fmla="*/ 44 h 44"/>
                    <a:gd name="T12" fmla="*/ 0 60000 65536"/>
                    <a:gd name="T13" fmla="*/ 0 60000 65536"/>
                    <a:gd name="T14" fmla="*/ 0 60000 65536"/>
                    <a:gd name="T15" fmla="*/ 0 60000 65536"/>
                    <a:gd name="T16" fmla="*/ 0 60000 65536"/>
                    <a:gd name="T17" fmla="*/ 0 60000 65536"/>
                    <a:gd name="T18" fmla="*/ 0 w 107"/>
                    <a:gd name="T19" fmla="*/ 0 h 44"/>
                    <a:gd name="T20" fmla="*/ 107 w 10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7" h="44">
                      <a:moveTo>
                        <a:pt x="0" y="44"/>
                      </a:moveTo>
                      <a:lnTo>
                        <a:pt x="25" y="0"/>
                      </a:lnTo>
                      <a:lnTo>
                        <a:pt x="90" y="0"/>
                      </a:lnTo>
                      <a:lnTo>
                        <a:pt x="107" y="40"/>
                      </a:lnTo>
                      <a:lnTo>
                        <a:pt x="36" y="31"/>
                      </a:lnTo>
                      <a:lnTo>
                        <a:pt x="0" y="44"/>
                      </a:lnTo>
                      <a:close/>
                    </a:path>
                  </a:pathLst>
                </a:custGeom>
                <a:solidFill>
                  <a:schemeClr val="accent5"/>
                </a:solidFill>
                <a:ln w="9525">
                  <a:solidFill>
                    <a:schemeClr val="bg1"/>
                  </a:solidFill>
                  <a:round/>
                  <a:headEnd/>
                  <a:tailEnd/>
                </a:ln>
              </p:spPr>
              <p:txBody>
                <a:bodyPr/>
                <a:lstStyle/>
                <a:p>
                  <a:endParaRPr lang="en-US" dirty="0"/>
                </a:p>
              </p:txBody>
            </p:sp>
            <p:sp>
              <p:nvSpPr>
                <p:cNvPr id="97" name="Freeform 24"/>
                <p:cNvSpPr>
                  <a:spLocks/>
                </p:cNvSpPr>
                <p:nvPr/>
              </p:nvSpPr>
              <p:spPr bwMode="gray">
                <a:xfrm>
                  <a:off x="934198" y="3464849"/>
                  <a:ext cx="932588" cy="787388"/>
                </a:xfrm>
                <a:custGeom>
                  <a:avLst/>
                  <a:gdLst>
                    <a:gd name="T0" fmla="*/ 157 w 1915"/>
                    <a:gd name="T1" fmla="*/ 1476 h 1617"/>
                    <a:gd name="T2" fmla="*/ 364 w 1915"/>
                    <a:gd name="T3" fmla="*/ 1358 h 1617"/>
                    <a:gd name="T4" fmla="*/ 371 w 1915"/>
                    <a:gd name="T5" fmla="*/ 1215 h 1617"/>
                    <a:gd name="T6" fmla="*/ 295 w 1915"/>
                    <a:gd name="T7" fmla="*/ 1205 h 1617"/>
                    <a:gd name="T8" fmla="*/ 150 w 1915"/>
                    <a:gd name="T9" fmla="*/ 1198 h 1617"/>
                    <a:gd name="T10" fmla="*/ 213 w 1915"/>
                    <a:gd name="T11" fmla="*/ 1008 h 1617"/>
                    <a:gd name="T12" fmla="*/ 83 w 1915"/>
                    <a:gd name="T13" fmla="*/ 1006 h 1617"/>
                    <a:gd name="T14" fmla="*/ 95 w 1915"/>
                    <a:gd name="T15" fmla="*/ 941 h 1617"/>
                    <a:gd name="T16" fmla="*/ 43 w 1915"/>
                    <a:gd name="T17" fmla="*/ 870 h 1617"/>
                    <a:gd name="T18" fmla="*/ 229 w 1915"/>
                    <a:gd name="T19" fmla="*/ 755 h 1617"/>
                    <a:gd name="T20" fmla="*/ 335 w 1915"/>
                    <a:gd name="T21" fmla="*/ 645 h 1617"/>
                    <a:gd name="T22" fmla="*/ 182 w 1915"/>
                    <a:gd name="T23" fmla="*/ 604 h 1617"/>
                    <a:gd name="T24" fmla="*/ 271 w 1915"/>
                    <a:gd name="T25" fmla="*/ 408 h 1617"/>
                    <a:gd name="T26" fmla="*/ 400 w 1915"/>
                    <a:gd name="T27" fmla="*/ 462 h 1617"/>
                    <a:gd name="T28" fmla="*/ 424 w 1915"/>
                    <a:gd name="T29" fmla="*/ 468 h 1617"/>
                    <a:gd name="T30" fmla="*/ 322 w 1915"/>
                    <a:gd name="T31" fmla="*/ 365 h 1617"/>
                    <a:gd name="T32" fmla="*/ 289 w 1915"/>
                    <a:gd name="T33" fmla="*/ 157 h 1617"/>
                    <a:gd name="T34" fmla="*/ 544 w 1915"/>
                    <a:gd name="T35" fmla="*/ 51 h 1617"/>
                    <a:gd name="T36" fmla="*/ 675 w 1915"/>
                    <a:gd name="T37" fmla="*/ 0 h 1617"/>
                    <a:gd name="T38" fmla="*/ 759 w 1915"/>
                    <a:gd name="T39" fmla="*/ 79 h 1617"/>
                    <a:gd name="T40" fmla="*/ 945 w 1915"/>
                    <a:gd name="T41" fmla="*/ 137 h 1617"/>
                    <a:gd name="T42" fmla="*/ 1117 w 1915"/>
                    <a:gd name="T43" fmla="*/ 170 h 1617"/>
                    <a:gd name="T44" fmla="*/ 1368 w 1915"/>
                    <a:gd name="T45" fmla="*/ 1164 h 1617"/>
                    <a:gd name="T46" fmla="*/ 1525 w 1915"/>
                    <a:gd name="T47" fmla="*/ 1192 h 1617"/>
                    <a:gd name="T48" fmla="*/ 1605 w 1915"/>
                    <a:gd name="T49" fmla="*/ 1218 h 1617"/>
                    <a:gd name="T50" fmla="*/ 1838 w 1915"/>
                    <a:gd name="T51" fmla="*/ 1465 h 1617"/>
                    <a:gd name="T52" fmla="*/ 1890 w 1915"/>
                    <a:gd name="T53" fmla="*/ 1617 h 1617"/>
                    <a:gd name="T54" fmla="*/ 1859 w 1915"/>
                    <a:gd name="T55" fmla="*/ 1561 h 1617"/>
                    <a:gd name="T56" fmla="*/ 1798 w 1915"/>
                    <a:gd name="T57" fmla="*/ 1542 h 1617"/>
                    <a:gd name="T58" fmla="*/ 1780 w 1915"/>
                    <a:gd name="T59" fmla="*/ 1501 h 1617"/>
                    <a:gd name="T60" fmla="*/ 1758 w 1915"/>
                    <a:gd name="T61" fmla="*/ 1461 h 1617"/>
                    <a:gd name="T62" fmla="*/ 1689 w 1915"/>
                    <a:gd name="T63" fmla="*/ 1412 h 1617"/>
                    <a:gd name="T64" fmla="*/ 1654 w 1915"/>
                    <a:gd name="T65" fmla="*/ 1331 h 1617"/>
                    <a:gd name="T66" fmla="*/ 1627 w 1915"/>
                    <a:gd name="T67" fmla="*/ 1309 h 1617"/>
                    <a:gd name="T68" fmla="*/ 1570 w 1915"/>
                    <a:gd name="T69" fmla="*/ 1218 h 1617"/>
                    <a:gd name="T70" fmla="*/ 1666 w 1915"/>
                    <a:gd name="T71" fmla="*/ 1354 h 1617"/>
                    <a:gd name="T72" fmla="*/ 1668 w 1915"/>
                    <a:gd name="T73" fmla="*/ 1409 h 1617"/>
                    <a:gd name="T74" fmla="*/ 1642 w 1915"/>
                    <a:gd name="T75" fmla="*/ 1437 h 1617"/>
                    <a:gd name="T76" fmla="*/ 1582 w 1915"/>
                    <a:gd name="T77" fmla="*/ 1314 h 1617"/>
                    <a:gd name="T78" fmla="*/ 1532 w 1915"/>
                    <a:gd name="T79" fmla="*/ 1268 h 1617"/>
                    <a:gd name="T80" fmla="*/ 1516 w 1915"/>
                    <a:gd name="T81" fmla="*/ 1319 h 1617"/>
                    <a:gd name="T82" fmla="*/ 1349 w 1915"/>
                    <a:gd name="T83" fmla="*/ 1182 h 1617"/>
                    <a:gd name="T84" fmla="*/ 1282 w 1915"/>
                    <a:gd name="T85" fmla="*/ 1198 h 1617"/>
                    <a:gd name="T86" fmla="*/ 1048 w 1915"/>
                    <a:gd name="T87" fmla="*/ 1150 h 1617"/>
                    <a:gd name="T88" fmla="*/ 997 w 1915"/>
                    <a:gd name="T89" fmla="*/ 1106 h 1617"/>
                    <a:gd name="T90" fmla="*/ 920 w 1915"/>
                    <a:gd name="T91" fmla="*/ 1081 h 1617"/>
                    <a:gd name="T92" fmla="*/ 913 w 1915"/>
                    <a:gd name="T93" fmla="*/ 1097 h 1617"/>
                    <a:gd name="T94" fmla="*/ 972 w 1915"/>
                    <a:gd name="T95" fmla="*/ 1195 h 1617"/>
                    <a:gd name="T96" fmla="*/ 863 w 1915"/>
                    <a:gd name="T97" fmla="*/ 1169 h 1617"/>
                    <a:gd name="T98" fmla="*/ 835 w 1915"/>
                    <a:gd name="T99" fmla="*/ 1202 h 1617"/>
                    <a:gd name="T100" fmla="*/ 742 w 1915"/>
                    <a:gd name="T101" fmla="*/ 1237 h 1617"/>
                    <a:gd name="T102" fmla="*/ 756 w 1915"/>
                    <a:gd name="T103" fmla="*/ 1198 h 1617"/>
                    <a:gd name="T104" fmla="*/ 862 w 1915"/>
                    <a:gd name="T105" fmla="*/ 1021 h 1617"/>
                    <a:gd name="T106" fmla="*/ 686 w 1915"/>
                    <a:gd name="T107" fmla="*/ 1131 h 1617"/>
                    <a:gd name="T108" fmla="*/ 614 w 1915"/>
                    <a:gd name="T109" fmla="*/ 1279 h 1617"/>
                    <a:gd name="T110" fmla="*/ 218 w 1915"/>
                    <a:gd name="T111" fmla="*/ 1505 h 1617"/>
                    <a:gd name="T112" fmla="*/ 50 w 1915"/>
                    <a:gd name="T113" fmla="*/ 1552 h 161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915"/>
                    <a:gd name="T172" fmla="*/ 0 h 1617"/>
                    <a:gd name="T173" fmla="*/ 1915 w 1915"/>
                    <a:gd name="T174" fmla="*/ 1617 h 161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915" h="1617">
                      <a:moveTo>
                        <a:pt x="0" y="1544"/>
                      </a:moveTo>
                      <a:lnTo>
                        <a:pt x="16" y="1521"/>
                      </a:lnTo>
                      <a:lnTo>
                        <a:pt x="30" y="1523"/>
                      </a:lnTo>
                      <a:lnTo>
                        <a:pt x="109" y="1466"/>
                      </a:lnTo>
                      <a:lnTo>
                        <a:pt x="157" y="1476"/>
                      </a:lnTo>
                      <a:lnTo>
                        <a:pt x="170" y="1498"/>
                      </a:lnTo>
                      <a:lnTo>
                        <a:pt x="173" y="1475"/>
                      </a:lnTo>
                      <a:lnTo>
                        <a:pt x="221" y="1442"/>
                      </a:lnTo>
                      <a:lnTo>
                        <a:pt x="296" y="1413"/>
                      </a:lnTo>
                      <a:lnTo>
                        <a:pt x="364" y="1358"/>
                      </a:lnTo>
                      <a:lnTo>
                        <a:pt x="380" y="1364"/>
                      </a:lnTo>
                      <a:lnTo>
                        <a:pt x="392" y="1293"/>
                      </a:lnTo>
                      <a:lnTo>
                        <a:pt x="431" y="1237"/>
                      </a:lnTo>
                      <a:lnTo>
                        <a:pt x="362" y="1243"/>
                      </a:lnTo>
                      <a:lnTo>
                        <a:pt x="371" y="1215"/>
                      </a:lnTo>
                      <a:lnTo>
                        <a:pt x="394" y="1217"/>
                      </a:lnTo>
                      <a:lnTo>
                        <a:pt x="372" y="1203"/>
                      </a:lnTo>
                      <a:lnTo>
                        <a:pt x="338" y="1236"/>
                      </a:lnTo>
                      <a:lnTo>
                        <a:pt x="335" y="1260"/>
                      </a:lnTo>
                      <a:lnTo>
                        <a:pt x="295" y="1205"/>
                      </a:lnTo>
                      <a:lnTo>
                        <a:pt x="282" y="1215"/>
                      </a:lnTo>
                      <a:lnTo>
                        <a:pt x="260" y="1188"/>
                      </a:lnTo>
                      <a:lnTo>
                        <a:pt x="208" y="1208"/>
                      </a:lnTo>
                      <a:lnTo>
                        <a:pt x="195" y="1212"/>
                      </a:lnTo>
                      <a:lnTo>
                        <a:pt x="150" y="1198"/>
                      </a:lnTo>
                      <a:lnTo>
                        <a:pt x="196" y="1160"/>
                      </a:lnTo>
                      <a:lnTo>
                        <a:pt x="183" y="1152"/>
                      </a:lnTo>
                      <a:lnTo>
                        <a:pt x="198" y="1125"/>
                      </a:lnTo>
                      <a:lnTo>
                        <a:pt x="190" y="1046"/>
                      </a:lnTo>
                      <a:lnTo>
                        <a:pt x="213" y="1008"/>
                      </a:lnTo>
                      <a:lnTo>
                        <a:pt x="174" y="1036"/>
                      </a:lnTo>
                      <a:lnTo>
                        <a:pt x="177" y="1060"/>
                      </a:lnTo>
                      <a:lnTo>
                        <a:pt x="143" y="1081"/>
                      </a:lnTo>
                      <a:lnTo>
                        <a:pt x="98" y="1066"/>
                      </a:lnTo>
                      <a:lnTo>
                        <a:pt x="83" y="1006"/>
                      </a:lnTo>
                      <a:lnTo>
                        <a:pt x="53" y="976"/>
                      </a:lnTo>
                      <a:lnTo>
                        <a:pt x="54" y="961"/>
                      </a:lnTo>
                      <a:lnTo>
                        <a:pt x="72" y="961"/>
                      </a:lnTo>
                      <a:lnTo>
                        <a:pt x="81" y="947"/>
                      </a:lnTo>
                      <a:lnTo>
                        <a:pt x="95" y="941"/>
                      </a:lnTo>
                      <a:lnTo>
                        <a:pt x="81" y="938"/>
                      </a:lnTo>
                      <a:lnTo>
                        <a:pt x="93" y="928"/>
                      </a:lnTo>
                      <a:lnTo>
                        <a:pt x="75" y="908"/>
                      </a:lnTo>
                      <a:lnTo>
                        <a:pt x="68" y="918"/>
                      </a:lnTo>
                      <a:lnTo>
                        <a:pt x="43" y="870"/>
                      </a:lnTo>
                      <a:lnTo>
                        <a:pt x="59" y="836"/>
                      </a:lnTo>
                      <a:lnTo>
                        <a:pt x="146" y="777"/>
                      </a:lnTo>
                      <a:lnTo>
                        <a:pt x="169" y="735"/>
                      </a:lnTo>
                      <a:lnTo>
                        <a:pt x="187" y="728"/>
                      </a:lnTo>
                      <a:lnTo>
                        <a:pt x="229" y="755"/>
                      </a:lnTo>
                      <a:lnTo>
                        <a:pt x="261" y="746"/>
                      </a:lnTo>
                      <a:lnTo>
                        <a:pt x="275" y="726"/>
                      </a:lnTo>
                      <a:lnTo>
                        <a:pt x="339" y="735"/>
                      </a:lnTo>
                      <a:lnTo>
                        <a:pt x="353" y="670"/>
                      </a:lnTo>
                      <a:lnTo>
                        <a:pt x="335" y="645"/>
                      </a:lnTo>
                      <a:lnTo>
                        <a:pt x="377" y="622"/>
                      </a:lnTo>
                      <a:lnTo>
                        <a:pt x="338" y="608"/>
                      </a:lnTo>
                      <a:lnTo>
                        <a:pt x="283" y="643"/>
                      </a:lnTo>
                      <a:lnTo>
                        <a:pt x="278" y="609"/>
                      </a:lnTo>
                      <a:lnTo>
                        <a:pt x="182" y="604"/>
                      </a:lnTo>
                      <a:lnTo>
                        <a:pt x="139" y="566"/>
                      </a:lnTo>
                      <a:lnTo>
                        <a:pt x="132" y="501"/>
                      </a:lnTo>
                      <a:lnTo>
                        <a:pt x="164" y="513"/>
                      </a:lnTo>
                      <a:lnTo>
                        <a:pt x="96" y="446"/>
                      </a:lnTo>
                      <a:lnTo>
                        <a:pt x="271" y="408"/>
                      </a:lnTo>
                      <a:lnTo>
                        <a:pt x="297" y="416"/>
                      </a:lnTo>
                      <a:lnTo>
                        <a:pt x="275" y="447"/>
                      </a:lnTo>
                      <a:lnTo>
                        <a:pt x="365" y="489"/>
                      </a:lnTo>
                      <a:lnTo>
                        <a:pt x="406" y="476"/>
                      </a:lnTo>
                      <a:lnTo>
                        <a:pt x="400" y="462"/>
                      </a:lnTo>
                      <a:lnTo>
                        <a:pt x="369" y="454"/>
                      </a:lnTo>
                      <a:lnTo>
                        <a:pt x="351" y="393"/>
                      </a:lnTo>
                      <a:lnTo>
                        <a:pt x="375" y="414"/>
                      </a:lnTo>
                      <a:lnTo>
                        <a:pt x="384" y="447"/>
                      </a:lnTo>
                      <a:lnTo>
                        <a:pt x="424" y="468"/>
                      </a:lnTo>
                      <a:lnTo>
                        <a:pt x="463" y="466"/>
                      </a:lnTo>
                      <a:lnTo>
                        <a:pt x="453" y="445"/>
                      </a:lnTo>
                      <a:lnTo>
                        <a:pt x="387" y="428"/>
                      </a:lnTo>
                      <a:lnTo>
                        <a:pt x="399" y="393"/>
                      </a:lnTo>
                      <a:lnTo>
                        <a:pt x="322" y="365"/>
                      </a:lnTo>
                      <a:lnTo>
                        <a:pt x="320" y="313"/>
                      </a:lnTo>
                      <a:lnTo>
                        <a:pt x="297" y="277"/>
                      </a:lnTo>
                      <a:lnTo>
                        <a:pt x="242" y="211"/>
                      </a:lnTo>
                      <a:lnTo>
                        <a:pt x="262" y="208"/>
                      </a:lnTo>
                      <a:lnTo>
                        <a:pt x="289" y="157"/>
                      </a:lnTo>
                      <a:lnTo>
                        <a:pt x="354" y="181"/>
                      </a:lnTo>
                      <a:lnTo>
                        <a:pt x="403" y="156"/>
                      </a:lnTo>
                      <a:lnTo>
                        <a:pt x="477" y="69"/>
                      </a:lnTo>
                      <a:lnTo>
                        <a:pt x="498" y="82"/>
                      </a:lnTo>
                      <a:lnTo>
                        <a:pt x="544" y="51"/>
                      </a:lnTo>
                      <a:lnTo>
                        <a:pt x="545" y="77"/>
                      </a:lnTo>
                      <a:lnTo>
                        <a:pt x="570" y="71"/>
                      </a:lnTo>
                      <a:lnTo>
                        <a:pt x="557" y="56"/>
                      </a:lnTo>
                      <a:lnTo>
                        <a:pt x="626" y="46"/>
                      </a:lnTo>
                      <a:lnTo>
                        <a:pt x="675" y="0"/>
                      </a:lnTo>
                      <a:lnTo>
                        <a:pt x="707" y="32"/>
                      </a:lnTo>
                      <a:lnTo>
                        <a:pt x="696" y="69"/>
                      </a:lnTo>
                      <a:lnTo>
                        <a:pt x="718" y="71"/>
                      </a:lnTo>
                      <a:lnTo>
                        <a:pt x="727" y="37"/>
                      </a:lnTo>
                      <a:lnTo>
                        <a:pt x="759" y="79"/>
                      </a:lnTo>
                      <a:lnTo>
                        <a:pt x="813" y="79"/>
                      </a:lnTo>
                      <a:lnTo>
                        <a:pt x="821" y="118"/>
                      </a:lnTo>
                      <a:lnTo>
                        <a:pt x="921" y="129"/>
                      </a:lnTo>
                      <a:lnTo>
                        <a:pt x="920" y="149"/>
                      </a:lnTo>
                      <a:lnTo>
                        <a:pt x="945" y="137"/>
                      </a:lnTo>
                      <a:lnTo>
                        <a:pt x="970" y="167"/>
                      </a:lnTo>
                      <a:lnTo>
                        <a:pt x="1022" y="157"/>
                      </a:lnTo>
                      <a:lnTo>
                        <a:pt x="1070" y="181"/>
                      </a:lnTo>
                      <a:lnTo>
                        <a:pt x="1117" y="159"/>
                      </a:lnTo>
                      <a:lnTo>
                        <a:pt x="1117" y="170"/>
                      </a:lnTo>
                      <a:lnTo>
                        <a:pt x="1135" y="166"/>
                      </a:lnTo>
                      <a:lnTo>
                        <a:pt x="1217" y="206"/>
                      </a:lnTo>
                      <a:lnTo>
                        <a:pt x="1278" y="1143"/>
                      </a:lnTo>
                      <a:lnTo>
                        <a:pt x="1370" y="1140"/>
                      </a:lnTo>
                      <a:lnTo>
                        <a:pt x="1368" y="1164"/>
                      </a:lnTo>
                      <a:lnTo>
                        <a:pt x="1399" y="1188"/>
                      </a:lnTo>
                      <a:lnTo>
                        <a:pt x="1455" y="1233"/>
                      </a:lnTo>
                      <a:lnTo>
                        <a:pt x="1465" y="1259"/>
                      </a:lnTo>
                      <a:lnTo>
                        <a:pt x="1512" y="1230"/>
                      </a:lnTo>
                      <a:lnTo>
                        <a:pt x="1525" y="1192"/>
                      </a:lnTo>
                      <a:lnTo>
                        <a:pt x="1551" y="1177"/>
                      </a:lnTo>
                      <a:lnTo>
                        <a:pt x="1557" y="1170"/>
                      </a:lnTo>
                      <a:lnTo>
                        <a:pt x="1588" y="1192"/>
                      </a:lnTo>
                      <a:lnTo>
                        <a:pt x="1585" y="1217"/>
                      </a:lnTo>
                      <a:lnTo>
                        <a:pt x="1605" y="1218"/>
                      </a:lnTo>
                      <a:lnTo>
                        <a:pt x="1617" y="1228"/>
                      </a:lnTo>
                      <a:lnTo>
                        <a:pt x="1627" y="1246"/>
                      </a:lnTo>
                      <a:lnTo>
                        <a:pt x="1657" y="1262"/>
                      </a:lnTo>
                      <a:lnTo>
                        <a:pt x="1796" y="1455"/>
                      </a:lnTo>
                      <a:lnTo>
                        <a:pt x="1838" y="1465"/>
                      </a:lnTo>
                      <a:lnTo>
                        <a:pt x="1908" y="1491"/>
                      </a:lnTo>
                      <a:lnTo>
                        <a:pt x="1915" y="1507"/>
                      </a:lnTo>
                      <a:lnTo>
                        <a:pt x="1900" y="1521"/>
                      </a:lnTo>
                      <a:lnTo>
                        <a:pt x="1903" y="1553"/>
                      </a:lnTo>
                      <a:lnTo>
                        <a:pt x="1890" y="1617"/>
                      </a:lnTo>
                      <a:lnTo>
                        <a:pt x="1882" y="1605"/>
                      </a:lnTo>
                      <a:lnTo>
                        <a:pt x="1869" y="1615"/>
                      </a:lnTo>
                      <a:lnTo>
                        <a:pt x="1854" y="1602"/>
                      </a:lnTo>
                      <a:lnTo>
                        <a:pt x="1876" y="1583"/>
                      </a:lnTo>
                      <a:lnTo>
                        <a:pt x="1859" y="1561"/>
                      </a:lnTo>
                      <a:lnTo>
                        <a:pt x="1859" y="1547"/>
                      </a:lnTo>
                      <a:lnTo>
                        <a:pt x="1838" y="1503"/>
                      </a:lnTo>
                      <a:lnTo>
                        <a:pt x="1825" y="1503"/>
                      </a:lnTo>
                      <a:lnTo>
                        <a:pt x="1802" y="1520"/>
                      </a:lnTo>
                      <a:lnTo>
                        <a:pt x="1798" y="1542"/>
                      </a:lnTo>
                      <a:lnTo>
                        <a:pt x="1777" y="1548"/>
                      </a:lnTo>
                      <a:lnTo>
                        <a:pt x="1774" y="1542"/>
                      </a:lnTo>
                      <a:lnTo>
                        <a:pt x="1790" y="1516"/>
                      </a:lnTo>
                      <a:lnTo>
                        <a:pt x="1794" y="1491"/>
                      </a:lnTo>
                      <a:lnTo>
                        <a:pt x="1780" y="1501"/>
                      </a:lnTo>
                      <a:lnTo>
                        <a:pt x="1776" y="1521"/>
                      </a:lnTo>
                      <a:lnTo>
                        <a:pt x="1727" y="1489"/>
                      </a:lnTo>
                      <a:lnTo>
                        <a:pt x="1729" y="1478"/>
                      </a:lnTo>
                      <a:lnTo>
                        <a:pt x="1754" y="1479"/>
                      </a:lnTo>
                      <a:lnTo>
                        <a:pt x="1758" y="1461"/>
                      </a:lnTo>
                      <a:lnTo>
                        <a:pt x="1774" y="1453"/>
                      </a:lnTo>
                      <a:lnTo>
                        <a:pt x="1772" y="1444"/>
                      </a:lnTo>
                      <a:lnTo>
                        <a:pt x="1747" y="1448"/>
                      </a:lnTo>
                      <a:lnTo>
                        <a:pt x="1739" y="1413"/>
                      </a:lnTo>
                      <a:lnTo>
                        <a:pt x="1689" y="1412"/>
                      </a:lnTo>
                      <a:lnTo>
                        <a:pt x="1676" y="1373"/>
                      </a:lnTo>
                      <a:lnTo>
                        <a:pt x="1689" y="1340"/>
                      </a:lnTo>
                      <a:lnTo>
                        <a:pt x="1672" y="1345"/>
                      </a:lnTo>
                      <a:lnTo>
                        <a:pt x="1664" y="1321"/>
                      </a:lnTo>
                      <a:lnTo>
                        <a:pt x="1654" y="1331"/>
                      </a:lnTo>
                      <a:lnTo>
                        <a:pt x="1646" y="1320"/>
                      </a:lnTo>
                      <a:lnTo>
                        <a:pt x="1657" y="1290"/>
                      </a:lnTo>
                      <a:lnTo>
                        <a:pt x="1647" y="1287"/>
                      </a:lnTo>
                      <a:lnTo>
                        <a:pt x="1643" y="1303"/>
                      </a:lnTo>
                      <a:lnTo>
                        <a:pt x="1627" y="1309"/>
                      </a:lnTo>
                      <a:lnTo>
                        <a:pt x="1607" y="1299"/>
                      </a:lnTo>
                      <a:lnTo>
                        <a:pt x="1604" y="1274"/>
                      </a:lnTo>
                      <a:lnTo>
                        <a:pt x="1579" y="1242"/>
                      </a:lnTo>
                      <a:lnTo>
                        <a:pt x="1581" y="1222"/>
                      </a:lnTo>
                      <a:lnTo>
                        <a:pt x="1570" y="1218"/>
                      </a:lnTo>
                      <a:lnTo>
                        <a:pt x="1568" y="1195"/>
                      </a:lnTo>
                      <a:lnTo>
                        <a:pt x="1564" y="1203"/>
                      </a:lnTo>
                      <a:lnTo>
                        <a:pt x="1575" y="1260"/>
                      </a:lnTo>
                      <a:lnTo>
                        <a:pt x="1596" y="1300"/>
                      </a:lnTo>
                      <a:lnTo>
                        <a:pt x="1666" y="1354"/>
                      </a:lnTo>
                      <a:lnTo>
                        <a:pt x="1667" y="1365"/>
                      </a:lnTo>
                      <a:lnTo>
                        <a:pt x="1649" y="1361"/>
                      </a:lnTo>
                      <a:lnTo>
                        <a:pt x="1648" y="1373"/>
                      </a:lnTo>
                      <a:lnTo>
                        <a:pt x="1657" y="1371"/>
                      </a:lnTo>
                      <a:lnTo>
                        <a:pt x="1668" y="1409"/>
                      </a:lnTo>
                      <a:lnTo>
                        <a:pt x="1712" y="1429"/>
                      </a:lnTo>
                      <a:lnTo>
                        <a:pt x="1734" y="1466"/>
                      </a:lnTo>
                      <a:lnTo>
                        <a:pt x="1682" y="1477"/>
                      </a:lnTo>
                      <a:lnTo>
                        <a:pt x="1657" y="1546"/>
                      </a:lnTo>
                      <a:lnTo>
                        <a:pt x="1642" y="1437"/>
                      </a:lnTo>
                      <a:lnTo>
                        <a:pt x="1633" y="1427"/>
                      </a:lnTo>
                      <a:lnTo>
                        <a:pt x="1631" y="1406"/>
                      </a:lnTo>
                      <a:lnTo>
                        <a:pt x="1640" y="1398"/>
                      </a:lnTo>
                      <a:lnTo>
                        <a:pt x="1597" y="1316"/>
                      </a:lnTo>
                      <a:lnTo>
                        <a:pt x="1582" y="1314"/>
                      </a:lnTo>
                      <a:lnTo>
                        <a:pt x="1572" y="1299"/>
                      </a:lnTo>
                      <a:lnTo>
                        <a:pt x="1558" y="1302"/>
                      </a:lnTo>
                      <a:lnTo>
                        <a:pt x="1549" y="1295"/>
                      </a:lnTo>
                      <a:lnTo>
                        <a:pt x="1539" y="1249"/>
                      </a:lnTo>
                      <a:lnTo>
                        <a:pt x="1532" y="1268"/>
                      </a:lnTo>
                      <a:lnTo>
                        <a:pt x="1497" y="1255"/>
                      </a:lnTo>
                      <a:lnTo>
                        <a:pt x="1490" y="1264"/>
                      </a:lnTo>
                      <a:lnTo>
                        <a:pt x="1534" y="1290"/>
                      </a:lnTo>
                      <a:lnTo>
                        <a:pt x="1513" y="1298"/>
                      </a:lnTo>
                      <a:lnTo>
                        <a:pt x="1516" y="1319"/>
                      </a:lnTo>
                      <a:lnTo>
                        <a:pt x="1479" y="1305"/>
                      </a:lnTo>
                      <a:lnTo>
                        <a:pt x="1433" y="1260"/>
                      </a:lnTo>
                      <a:lnTo>
                        <a:pt x="1364" y="1228"/>
                      </a:lnTo>
                      <a:lnTo>
                        <a:pt x="1316" y="1227"/>
                      </a:lnTo>
                      <a:lnTo>
                        <a:pt x="1349" y="1182"/>
                      </a:lnTo>
                      <a:lnTo>
                        <a:pt x="1366" y="1203"/>
                      </a:lnTo>
                      <a:lnTo>
                        <a:pt x="1368" y="1182"/>
                      </a:lnTo>
                      <a:lnTo>
                        <a:pt x="1340" y="1160"/>
                      </a:lnTo>
                      <a:lnTo>
                        <a:pt x="1322" y="1197"/>
                      </a:lnTo>
                      <a:lnTo>
                        <a:pt x="1282" y="1198"/>
                      </a:lnTo>
                      <a:lnTo>
                        <a:pt x="1107" y="1183"/>
                      </a:lnTo>
                      <a:lnTo>
                        <a:pt x="1113" y="1153"/>
                      </a:lnTo>
                      <a:lnTo>
                        <a:pt x="1096" y="1162"/>
                      </a:lnTo>
                      <a:lnTo>
                        <a:pt x="1074" y="1136"/>
                      </a:lnTo>
                      <a:lnTo>
                        <a:pt x="1048" y="1150"/>
                      </a:lnTo>
                      <a:lnTo>
                        <a:pt x="1037" y="1132"/>
                      </a:lnTo>
                      <a:lnTo>
                        <a:pt x="992" y="1152"/>
                      </a:lnTo>
                      <a:lnTo>
                        <a:pt x="990" y="1138"/>
                      </a:lnTo>
                      <a:lnTo>
                        <a:pt x="1011" y="1106"/>
                      </a:lnTo>
                      <a:lnTo>
                        <a:pt x="997" y="1106"/>
                      </a:lnTo>
                      <a:lnTo>
                        <a:pt x="1013" y="1096"/>
                      </a:lnTo>
                      <a:lnTo>
                        <a:pt x="961" y="1103"/>
                      </a:lnTo>
                      <a:lnTo>
                        <a:pt x="943" y="1084"/>
                      </a:lnTo>
                      <a:lnTo>
                        <a:pt x="925" y="1096"/>
                      </a:lnTo>
                      <a:lnTo>
                        <a:pt x="920" y="1081"/>
                      </a:lnTo>
                      <a:lnTo>
                        <a:pt x="932" y="1066"/>
                      </a:lnTo>
                      <a:lnTo>
                        <a:pt x="904" y="1075"/>
                      </a:lnTo>
                      <a:lnTo>
                        <a:pt x="908" y="1084"/>
                      </a:lnTo>
                      <a:lnTo>
                        <a:pt x="894" y="1099"/>
                      </a:lnTo>
                      <a:lnTo>
                        <a:pt x="913" y="1097"/>
                      </a:lnTo>
                      <a:lnTo>
                        <a:pt x="904" y="1124"/>
                      </a:lnTo>
                      <a:lnTo>
                        <a:pt x="925" y="1134"/>
                      </a:lnTo>
                      <a:lnTo>
                        <a:pt x="948" y="1147"/>
                      </a:lnTo>
                      <a:lnTo>
                        <a:pt x="978" y="1134"/>
                      </a:lnTo>
                      <a:lnTo>
                        <a:pt x="972" y="1195"/>
                      </a:lnTo>
                      <a:lnTo>
                        <a:pt x="922" y="1197"/>
                      </a:lnTo>
                      <a:lnTo>
                        <a:pt x="922" y="1181"/>
                      </a:lnTo>
                      <a:lnTo>
                        <a:pt x="904" y="1169"/>
                      </a:lnTo>
                      <a:lnTo>
                        <a:pt x="866" y="1185"/>
                      </a:lnTo>
                      <a:lnTo>
                        <a:pt x="863" y="1169"/>
                      </a:lnTo>
                      <a:lnTo>
                        <a:pt x="849" y="1183"/>
                      </a:lnTo>
                      <a:lnTo>
                        <a:pt x="847" y="1164"/>
                      </a:lnTo>
                      <a:lnTo>
                        <a:pt x="816" y="1160"/>
                      </a:lnTo>
                      <a:lnTo>
                        <a:pt x="839" y="1195"/>
                      </a:lnTo>
                      <a:lnTo>
                        <a:pt x="835" y="1202"/>
                      </a:lnTo>
                      <a:lnTo>
                        <a:pt x="822" y="1197"/>
                      </a:lnTo>
                      <a:lnTo>
                        <a:pt x="788" y="1217"/>
                      </a:lnTo>
                      <a:lnTo>
                        <a:pt x="781" y="1210"/>
                      </a:lnTo>
                      <a:lnTo>
                        <a:pt x="756" y="1255"/>
                      </a:lnTo>
                      <a:lnTo>
                        <a:pt x="742" y="1237"/>
                      </a:lnTo>
                      <a:lnTo>
                        <a:pt x="731" y="1248"/>
                      </a:lnTo>
                      <a:lnTo>
                        <a:pt x="707" y="1244"/>
                      </a:lnTo>
                      <a:lnTo>
                        <a:pt x="704" y="1221"/>
                      </a:lnTo>
                      <a:lnTo>
                        <a:pt x="736" y="1221"/>
                      </a:lnTo>
                      <a:lnTo>
                        <a:pt x="756" y="1198"/>
                      </a:lnTo>
                      <a:lnTo>
                        <a:pt x="703" y="1197"/>
                      </a:lnTo>
                      <a:lnTo>
                        <a:pt x="748" y="1091"/>
                      </a:lnTo>
                      <a:lnTo>
                        <a:pt x="823" y="1073"/>
                      </a:lnTo>
                      <a:lnTo>
                        <a:pt x="815" y="1049"/>
                      </a:lnTo>
                      <a:lnTo>
                        <a:pt x="862" y="1021"/>
                      </a:lnTo>
                      <a:lnTo>
                        <a:pt x="798" y="1039"/>
                      </a:lnTo>
                      <a:lnTo>
                        <a:pt x="809" y="984"/>
                      </a:lnTo>
                      <a:lnTo>
                        <a:pt x="777" y="1048"/>
                      </a:lnTo>
                      <a:lnTo>
                        <a:pt x="736" y="1067"/>
                      </a:lnTo>
                      <a:lnTo>
                        <a:pt x="686" y="1131"/>
                      </a:lnTo>
                      <a:lnTo>
                        <a:pt x="652" y="1131"/>
                      </a:lnTo>
                      <a:lnTo>
                        <a:pt x="671" y="1164"/>
                      </a:lnTo>
                      <a:lnTo>
                        <a:pt x="583" y="1234"/>
                      </a:lnTo>
                      <a:lnTo>
                        <a:pt x="622" y="1248"/>
                      </a:lnTo>
                      <a:lnTo>
                        <a:pt x="614" y="1279"/>
                      </a:lnTo>
                      <a:lnTo>
                        <a:pt x="419" y="1426"/>
                      </a:lnTo>
                      <a:lnTo>
                        <a:pt x="280" y="1465"/>
                      </a:lnTo>
                      <a:lnTo>
                        <a:pt x="320" y="1481"/>
                      </a:lnTo>
                      <a:lnTo>
                        <a:pt x="236" y="1527"/>
                      </a:lnTo>
                      <a:lnTo>
                        <a:pt x="218" y="1505"/>
                      </a:lnTo>
                      <a:lnTo>
                        <a:pt x="163" y="1527"/>
                      </a:lnTo>
                      <a:lnTo>
                        <a:pt x="118" y="1528"/>
                      </a:lnTo>
                      <a:lnTo>
                        <a:pt x="119" y="1502"/>
                      </a:lnTo>
                      <a:lnTo>
                        <a:pt x="65" y="1555"/>
                      </a:lnTo>
                      <a:lnTo>
                        <a:pt x="50" y="1552"/>
                      </a:lnTo>
                      <a:lnTo>
                        <a:pt x="49" y="1526"/>
                      </a:lnTo>
                      <a:lnTo>
                        <a:pt x="39" y="1552"/>
                      </a:lnTo>
                      <a:lnTo>
                        <a:pt x="0" y="1544"/>
                      </a:lnTo>
                      <a:close/>
                    </a:path>
                  </a:pathLst>
                </a:custGeom>
                <a:solidFill>
                  <a:schemeClr val="accent5"/>
                </a:solidFill>
                <a:ln w="9525">
                  <a:solidFill>
                    <a:schemeClr val="bg1"/>
                  </a:solidFill>
                  <a:round/>
                  <a:headEnd/>
                  <a:tailEnd/>
                </a:ln>
              </p:spPr>
              <p:txBody>
                <a:bodyPr/>
                <a:lstStyle/>
                <a:p>
                  <a:endParaRPr lang="en-US" dirty="0"/>
                </a:p>
              </p:txBody>
            </p:sp>
            <p:sp>
              <p:nvSpPr>
                <p:cNvPr id="98" name="Freeform 25"/>
                <p:cNvSpPr>
                  <a:spLocks/>
                </p:cNvSpPr>
                <p:nvPr/>
              </p:nvSpPr>
              <p:spPr bwMode="gray">
                <a:xfrm>
                  <a:off x="1182694" y="4104115"/>
                  <a:ext cx="92576" cy="93551"/>
                </a:xfrm>
                <a:custGeom>
                  <a:avLst/>
                  <a:gdLst>
                    <a:gd name="T0" fmla="*/ 0 w 190"/>
                    <a:gd name="T1" fmla="*/ 190 h 190"/>
                    <a:gd name="T2" fmla="*/ 54 w 190"/>
                    <a:gd name="T3" fmla="*/ 139 h 190"/>
                    <a:gd name="T4" fmla="*/ 19 w 190"/>
                    <a:gd name="T5" fmla="*/ 74 h 190"/>
                    <a:gd name="T6" fmla="*/ 69 w 190"/>
                    <a:gd name="T7" fmla="*/ 96 h 190"/>
                    <a:gd name="T8" fmla="*/ 145 w 190"/>
                    <a:gd name="T9" fmla="*/ 0 h 190"/>
                    <a:gd name="T10" fmla="*/ 190 w 190"/>
                    <a:gd name="T11" fmla="*/ 11 h 190"/>
                    <a:gd name="T12" fmla="*/ 150 w 190"/>
                    <a:gd name="T13" fmla="*/ 104 h 190"/>
                    <a:gd name="T14" fmla="*/ 0 w 190"/>
                    <a:gd name="T15" fmla="*/ 190 h 190"/>
                    <a:gd name="T16" fmla="*/ 0 60000 65536"/>
                    <a:gd name="T17" fmla="*/ 0 60000 65536"/>
                    <a:gd name="T18" fmla="*/ 0 60000 65536"/>
                    <a:gd name="T19" fmla="*/ 0 60000 65536"/>
                    <a:gd name="T20" fmla="*/ 0 60000 65536"/>
                    <a:gd name="T21" fmla="*/ 0 60000 65536"/>
                    <a:gd name="T22" fmla="*/ 0 60000 65536"/>
                    <a:gd name="T23" fmla="*/ 0 60000 65536"/>
                    <a:gd name="T24" fmla="*/ 0 w 190"/>
                    <a:gd name="T25" fmla="*/ 0 h 190"/>
                    <a:gd name="T26" fmla="*/ 190 w 190"/>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0" h="190">
                      <a:moveTo>
                        <a:pt x="0" y="190"/>
                      </a:moveTo>
                      <a:lnTo>
                        <a:pt x="54" y="139"/>
                      </a:lnTo>
                      <a:lnTo>
                        <a:pt x="19" y="74"/>
                      </a:lnTo>
                      <a:lnTo>
                        <a:pt x="69" y="96"/>
                      </a:lnTo>
                      <a:lnTo>
                        <a:pt x="145" y="0"/>
                      </a:lnTo>
                      <a:lnTo>
                        <a:pt x="190" y="11"/>
                      </a:lnTo>
                      <a:lnTo>
                        <a:pt x="150" y="104"/>
                      </a:lnTo>
                      <a:lnTo>
                        <a:pt x="0" y="190"/>
                      </a:lnTo>
                      <a:close/>
                    </a:path>
                  </a:pathLst>
                </a:custGeom>
                <a:solidFill>
                  <a:schemeClr val="accent5"/>
                </a:solidFill>
                <a:ln w="9525">
                  <a:solidFill>
                    <a:schemeClr val="bg1"/>
                  </a:solidFill>
                  <a:round/>
                  <a:headEnd/>
                  <a:tailEnd/>
                </a:ln>
              </p:spPr>
              <p:txBody>
                <a:bodyPr/>
                <a:lstStyle/>
                <a:p>
                  <a:endParaRPr lang="en-US" dirty="0"/>
                </a:p>
              </p:txBody>
            </p:sp>
            <p:sp>
              <p:nvSpPr>
                <p:cNvPr id="99" name="Freeform 26"/>
                <p:cNvSpPr>
                  <a:spLocks/>
                </p:cNvSpPr>
                <p:nvPr/>
              </p:nvSpPr>
              <p:spPr bwMode="gray">
                <a:xfrm>
                  <a:off x="1674811" y="4100217"/>
                  <a:ext cx="54571" cy="105245"/>
                </a:xfrm>
                <a:custGeom>
                  <a:avLst/>
                  <a:gdLst>
                    <a:gd name="T0" fmla="*/ 0 w 114"/>
                    <a:gd name="T1" fmla="*/ 58 h 217"/>
                    <a:gd name="T2" fmla="*/ 25 w 114"/>
                    <a:gd name="T3" fmla="*/ 0 h 217"/>
                    <a:gd name="T4" fmla="*/ 82 w 114"/>
                    <a:gd name="T5" fmla="*/ 56 h 217"/>
                    <a:gd name="T6" fmla="*/ 114 w 114"/>
                    <a:gd name="T7" fmla="*/ 217 h 217"/>
                    <a:gd name="T8" fmla="*/ 0 w 114"/>
                    <a:gd name="T9" fmla="*/ 58 h 217"/>
                    <a:gd name="T10" fmla="*/ 0 60000 65536"/>
                    <a:gd name="T11" fmla="*/ 0 60000 65536"/>
                    <a:gd name="T12" fmla="*/ 0 60000 65536"/>
                    <a:gd name="T13" fmla="*/ 0 60000 65536"/>
                    <a:gd name="T14" fmla="*/ 0 60000 65536"/>
                    <a:gd name="T15" fmla="*/ 0 w 114"/>
                    <a:gd name="T16" fmla="*/ 0 h 217"/>
                    <a:gd name="T17" fmla="*/ 114 w 114"/>
                    <a:gd name="T18" fmla="*/ 217 h 217"/>
                  </a:gdLst>
                  <a:ahLst/>
                  <a:cxnLst>
                    <a:cxn ang="T10">
                      <a:pos x="T0" y="T1"/>
                    </a:cxn>
                    <a:cxn ang="T11">
                      <a:pos x="T2" y="T3"/>
                    </a:cxn>
                    <a:cxn ang="T12">
                      <a:pos x="T4" y="T5"/>
                    </a:cxn>
                    <a:cxn ang="T13">
                      <a:pos x="T6" y="T7"/>
                    </a:cxn>
                    <a:cxn ang="T14">
                      <a:pos x="T8" y="T9"/>
                    </a:cxn>
                  </a:cxnLst>
                  <a:rect l="T15" t="T16" r="T17" b="T18"/>
                  <a:pathLst>
                    <a:path w="114" h="217">
                      <a:moveTo>
                        <a:pt x="0" y="58"/>
                      </a:moveTo>
                      <a:lnTo>
                        <a:pt x="25" y="0"/>
                      </a:lnTo>
                      <a:lnTo>
                        <a:pt x="82" y="56"/>
                      </a:lnTo>
                      <a:lnTo>
                        <a:pt x="114" y="217"/>
                      </a:lnTo>
                      <a:lnTo>
                        <a:pt x="0" y="58"/>
                      </a:lnTo>
                      <a:close/>
                    </a:path>
                  </a:pathLst>
                </a:custGeom>
                <a:solidFill>
                  <a:schemeClr val="accent5"/>
                </a:solidFill>
                <a:ln w="9525">
                  <a:solidFill>
                    <a:schemeClr val="bg1"/>
                  </a:solidFill>
                  <a:round/>
                  <a:headEnd/>
                  <a:tailEnd/>
                </a:ln>
              </p:spPr>
              <p:txBody>
                <a:bodyPr/>
                <a:lstStyle/>
                <a:p>
                  <a:endParaRPr lang="en-US" dirty="0"/>
                </a:p>
              </p:txBody>
            </p:sp>
            <p:sp>
              <p:nvSpPr>
                <p:cNvPr id="100" name="Freeform 27"/>
                <p:cNvSpPr>
                  <a:spLocks/>
                </p:cNvSpPr>
                <p:nvPr/>
              </p:nvSpPr>
              <p:spPr bwMode="gray">
                <a:xfrm>
                  <a:off x="1757643" y="4205462"/>
                  <a:ext cx="52622" cy="57495"/>
                </a:xfrm>
                <a:custGeom>
                  <a:avLst/>
                  <a:gdLst>
                    <a:gd name="T0" fmla="*/ 0 w 108"/>
                    <a:gd name="T1" fmla="*/ 0 h 117"/>
                    <a:gd name="T2" fmla="*/ 13 w 108"/>
                    <a:gd name="T3" fmla="*/ 79 h 117"/>
                    <a:gd name="T4" fmla="*/ 108 w 108"/>
                    <a:gd name="T5" fmla="*/ 117 h 117"/>
                    <a:gd name="T6" fmla="*/ 55 w 108"/>
                    <a:gd name="T7" fmla="*/ 1 h 117"/>
                    <a:gd name="T8" fmla="*/ 0 w 108"/>
                    <a:gd name="T9" fmla="*/ 0 h 117"/>
                    <a:gd name="T10" fmla="*/ 0 60000 65536"/>
                    <a:gd name="T11" fmla="*/ 0 60000 65536"/>
                    <a:gd name="T12" fmla="*/ 0 60000 65536"/>
                    <a:gd name="T13" fmla="*/ 0 60000 65536"/>
                    <a:gd name="T14" fmla="*/ 0 60000 65536"/>
                    <a:gd name="T15" fmla="*/ 0 w 108"/>
                    <a:gd name="T16" fmla="*/ 0 h 117"/>
                    <a:gd name="T17" fmla="*/ 108 w 108"/>
                    <a:gd name="T18" fmla="*/ 117 h 117"/>
                  </a:gdLst>
                  <a:ahLst/>
                  <a:cxnLst>
                    <a:cxn ang="T10">
                      <a:pos x="T0" y="T1"/>
                    </a:cxn>
                    <a:cxn ang="T11">
                      <a:pos x="T2" y="T3"/>
                    </a:cxn>
                    <a:cxn ang="T12">
                      <a:pos x="T4" y="T5"/>
                    </a:cxn>
                    <a:cxn ang="T13">
                      <a:pos x="T6" y="T7"/>
                    </a:cxn>
                    <a:cxn ang="T14">
                      <a:pos x="T8" y="T9"/>
                    </a:cxn>
                  </a:cxnLst>
                  <a:rect l="T15" t="T16" r="T17" b="T18"/>
                  <a:pathLst>
                    <a:path w="108" h="117">
                      <a:moveTo>
                        <a:pt x="0" y="0"/>
                      </a:moveTo>
                      <a:lnTo>
                        <a:pt x="13" y="79"/>
                      </a:lnTo>
                      <a:lnTo>
                        <a:pt x="108" y="117"/>
                      </a:lnTo>
                      <a:lnTo>
                        <a:pt x="55" y="1"/>
                      </a:lnTo>
                      <a:lnTo>
                        <a:pt x="0" y="0"/>
                      </a:lnTo>
                      <a:close/>
                    </a:path>
                  </a:pathLst>
                </a:custGeom>
                <a:solidFill>
                  <a:schemeClr val="accent5"/>
                </a:solidFill>
                <a:ln w="9525">
                  <a:solidFill>
                    <a:schemeClr val="bg1"/>
                  </a:solidFill>
                  <a:round/>
                  <a:headEnd/>
                  <a:tailEnd/>
                </a:ln>
              </p:spPr>
              <p:txBody>
                <a:bodyPr/>
                <a:lstStyle/>
                <a:p>
                  <a:endParaRPr lang="en-US" dirty="0"/>
                </a:p>
              </p:txBody>
            </p:sp>
            <p:sp>
              <p:nvSpPr>
                <p:cNvPr id="101" name="Freeform 28"/>
                <p:cNvSpPr>
                  <a:spLocks/>
                </p:cNvSpPr>
                <p:nvPr/>
              </p:nvSpPr>
              <p:spPr bwMode="gray">
                <a:xfrm>
                  <a:off x="1817087" y="4205462"/>
                  <a:ext cx="16567" cy="31184"/>
                </a:xfrm>
                <a:custGeom>
                  <a:avLst/>
                  <a:gdLst>
                    <a:gd name="T0" fmla="*/ 0 w 34"/>
                    <a:gd name="T1" fmla="*/ 62 h 62"/>
                    <a:gd name="T2" fmla="*/ 7 w 34"/>
                    <a:gd name="T3" fmla="*/ 0 h 62"/>
                    <a:gd name="T4" fmla="*/ 34 w 34"/>
                    <a:gd name="T5" fmla="*/ 53 h 62"/>
                    <a:gd name="T6" fmla="*/ 0 w 34"/>
                    <a:gd name="T7" fmla="*/ 62 h 62"/>
                    <a:gd name="T8" fmla="*/ 0 60000 65536"/>
                    <a:gd name="T9" fmla="*/ 0 60000 65536"/>
                    <a:gd name="T10" fmla="*/ 0 60000 65536"/>
                    <a:gd name="T11" fmla="*/ 0 60000 65536"/>
                    <a:gd name="T12" fmla="*/ 0 w 34"/>
                    <a:gd name="T13" fmla="*/ 0 h 62"/>
                    <a:gd name="T14" fmla="*/ 34 w 34"/>
                    <a:gd name="T15" fmla="*/ 62 h 62"/>
                  </a:gdLst>
                  <a:ahLst/>
                  <a:cxnLst>
                    <a:cxn ang="T8">
                      <a:pos x="T0" y="T1"/>
                    </a:cxn>
                    <a:cxn ang="T9">
                      <a:pos x="T2" y="T3"/>
                    </a:cxn>
                    <a:cxn ang="T10">
                      <a:pos x="T4" y="T5"/>
                    </a:cxn>
                    <a:cxn ang="T11">
                      <a:pos x="T6" y="T7"/>
                    </a:cxn>
                  </a:cxnLst>
                  <a:rect l="T12" t="T13" r="T14" b="T15"/>
                  <a:pathLst>
                    <a:path w="34" h="62">
                      <a:moveTo>
                        <a:pt x="0" y="62"/>
                      </a:moveTo>
                      <a:lnTo>
                        <a:pt x="7" y="0"/>
                      </a:lnTo>
                      <a:lnTo>
                        <a:pt x="34" y="53"/>
                      </a:lnTo>
                      <a:lnTo>
                        <a:pt x="0" y="62"/>
                      </a:lnTo>
                      <a:close/>
                    </a:path>
                  </a:pathLst>
                </a:custGeom>
                <a:grpFill/>
                <a:ln w="9525">
                  <a:solidFill>
                    <a:schemeClr val="bg1"/>
                  </a:solidFill>
                  <a:round/>
                  <a:headEnd/>
                  <a:tailEnd/>
                </a:ln>
              </p:spPr>
              <p:txBody>
                <a:bodyPr/>
                <a:lstStyle/>
                <a:p>
                  <a:endParaRPr lang="en-US" dirty="0"/>
                </a:p>
              </p:txBody>
            </p:sp>
          </p:grpSp>
          <p:sp>
            <p:nvSpPr>
              <p:cNvPr id="16" name="Freeform 15"/>
              <p:cNvSpPr>
                <a:spLocks/>
              </p:cNvSpPr>
              <p:nvPr/>
            </p:nvSpPr>
            <p:spPr bwMode="gray">
              <a:xfrm>
                <a:off x="913691" y="2971046"/>
                <a:ext cx="638843" cy="757658"/>
              </a:xfrm>
              <a:custGeom>
                <a:avLst/>
                <a:gdLst>
                  <a:gd name="T0" fmla="*/ 0 w 1357"/>
                  <a:gd name="T1" fmla="*/ 1074 h 1570"/>
                  <a:gd name="T2" fmla="*/ 88 w 1357"/>
                  <a:gd name="T3" fmla="*/ 999 h 1570"/>
                  <a:gd name="T4" fmla="*/ 53 w 1357"/>
                  <a:gd name="T5" fmla="*/ 939 h 1570"/>
                  <a:gd name="T6" fmla="*/ 71 w 1357"/>
                  <a:gd name="T7" fmla="*/ 853 h 1570"/>
                  <a:gd name="T8" fmla="*/ 160 w 1357"/>
                  <a:gd name="T9" fmla="*/ 705 h 1570"/>
                  <a:gd name="T10" fmla="*/ 227 w 1357"/>
                  <a:gd name="T11" fmla="*/ 663 h 1570"/>
                  <a:gd name="T12" fmla="*/ 188 w 1357"/>
                  <a:gd name="T13" fmla="*/ 611 h 1570"/>
                  <a:gd name="T14" fmla="*/ 162 w 1357"/>
                  <a:gd name="T15" fmla="*/ 464 h 1570"/>
                  <a:gd name="T16" fmla="*/ 192 w 1357"/>
                  <a:gd name="T17" fmla="*/ 203 h 1570"/>
                  <a:gd name="T18" fmla="*/ 237 w 1357"/>
                  <a:gd name="T19" fmla="*/ 188 h 1570"/>
                  <a:gd name="T20" fmla="*/ 312 w 1357"/>
                  <a:gd name="T21" fmla="*/ 233 h 1570"/>
                  <a:gd name="T22" fmla="*/ 378 w 1357"/>
                  <a:gd name="T23" fmla="*/ 0 h 1570"/>
                  <a:gd name="T24" fmla="*/ 1357 w 1357"/>
                  <a:gd name="T25" fmla="*/ 168 h 1570"/>
                  <a:gd name="T26" fmla="*/ 1151 w 1357"/>
                  <a:gd name="T27" fmla="*/ 1570 h 1570"/>
                  <a:gd name="T28" fmla="*/ 852 w 1357"/>
                  <a:gd name="T29" fmla="*/ 1525 h 1570"/>
                  <a:gd name="T30" fmla="*/ 664 w 1357"/>
                  <a:gd name="T31" fmla="*/ 1471 h 1570"/>
                  <a:gd name="T32" fmla="*/ 281 w 1357"/>
                  <a:gd name="T33" fmla="*/ 1246 h 1570"/>
                  <a:gd name="T34" fmla="*/ 0 w 1357"/>
                  <a:gd name="T35" fmla="*/ 1074 h 157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57"/>
                  <a:gd name="T55" fmla="*/ 0 h 1570"/>
                  <a:gd name="T56" fmla="*/ 1357 w 1357"/>
                  <a:gd name="T57" fmla="*/ 1570 h 157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57" h="1570">
                    <a:moveTo>
                      <a:pt x="0" y="1074"/>
                    </a:moveTo>
                    <a:lnTo>
                      <a:pt x="88" y="999"/>
                    </a:lnTo>
                    <a:lnTo>
                      <a:pt x="53" y="939"/>
                    </a:lnTo>
                    <a:lnTo>
                      <a:pt x="71" y="853"/>
                    </a:lnTo>
                    <a:lnTo>
                      <a:pt x="160" y="705"/>
                    </a:lnTo>
                    <a:lnTo>
                      <a:pt x="227" y="663"/>
                    </a:lnTo>
                    <a:lnTo>
                      <a:pt x="188" y="611"/>
                    </a:lnTo>
                    <a:lnTo>
                      <a:pt x="162" y="464"/>
                    </a:lnTo>
                    <a:lnTo>
                      <a:pt x="192" y="203"/>
                    </a:lnTo>
                    <a:lnTo>
                      <a:pt x="237" y="188"/>
                    </a:lnTo>
                    <a:lnTo>
                      <a:pt x="312" y="233"/>
                    </a:lnTo>
                    <a:lnTo>
                      <a:pt x="378" y="0"/>
                    </a:lnTo>
                    <a:lnTo>
                      <a:pt x="1357" y="168"/>
                    </a:lnTo>
                    <a:lnTo>
                      <a:pt x="1151" y="1570"/>
                    </a:lnTo>
                    <a:lnTo>
                      <a:pt x="852" y="1525"/>
                    </a:lnTo>
                    <a:lnTo>
                      <a:pt x="664" y="1471"/>
                    </a:lnTo>
                    <a:lnTo>
                      <a:pt x="281" y="1246"/>
                    </a:lnTo>
                    <a:lnTo>
                      <a:pt x="0" y="1074"/>
                    </a:lnTo>
                    <a:close/>
                  </a:path>
                </a:pathLst>
              </a:custGeom>
              <a:solidFill>
                <a:schemeClr val="accent6"/>
              </a:solidFill>
              <a:ln w="9525">
                <a:solidFill>
                  <a:schemeClr val="bg1"/>
                </a:solidFill>
                <a:round/>
                <a:headEnd/>
                <a:tailEnd/>
              </a:ln>
            </p:spPr>
            <p:txBody>
              <a:bodyPr/>
              <a:lstStyle/>
              <a:p>
                <a:endParaRPr lang="en-US" dirty="0"/>
              </a:p>
            </p:txBody>
          </p:sp>
          <p:sp>
            <p:nvSpPr>
              <p:cNvPr id="17" name="Freeform 16"/>
              <p:cNvSpPr>
                <a:spLocks/>
              </p:cNvSpPr>
              <p:nvPr/>
            </p:nvSpPr>
            <p:spPr bwMode="gray">
              <a:xfrm>
                <a:off x="2896175" y="3188897"/>
                <a:ext cx="471122" cy="433774"/>
              </a:xfrm>
              <a:custGeom>
                <a:avLst/>
                <a:gdLst>
                  <a:gd name="T0" fmla="*/ 0 w 1001"/>
                  <a:gd name="T1" fmla="*/ 29 h 900"/>
                  <a:gd name="T2" fmla="*/ 40 w 1001"/>
                  <a:gd name="T3" fmla="*/ 309 h 900"/>
                  <a:gd name="T4" fmla="*/ 33 w 1001"/>
                  <a:gd name="T5" fmla="*/ 743 h 900"/>
                  <a:gd name="T6" fmla="*/ 53 w 1001"/>
                  <a:gd name="T7" fmla="*/ 768 h 900"/>
                  <a:gd name="T8" fmla="*/ 124 w 1001"/>
                  <a:gd name="T9" fmla="*/ 766 h 900"/>
                  <a:gd name="T10" fmla="*/ 127 w 1001"/>
                  <a:gd name="T11" fmla="*/ 900 h 900"/>
                  <a:gd name="T12" fmla="*/ 723 w 1001"/>
                  <a:gd name="T13" fmla="*/ 892 h 900"/>
                  <a:gd name="T14" fmla="*/ 710 w 1001"/>
                  <a:gd name="T15" fmla="*/ 755 h 900"/>
                  <a:gd name="T16" fmla="*/ 762 w 1001"/>
                  <a:gd name="T17" fmla="*/ 606 h 900"/>
                  <a:gd name="T18" fmla="*/ 836 w 1001"/>
                  <a:gd name="T19" fmla="*/ 502 h 900"/>
                  <a:gd name="T20" fmla="*/ 833 w 1001"/>
                  <a:gd name="T21" fmla="*/ 473 h 900"/>
                  <a:gd name="T22" fmla="*/ 887 w 1001"/>
                  <a:gd name="T23" fmla="*/ 381 h 900"/>
                  <a:gd name="T24" fmla="*/ 917 w 1001"/>
                  <a:gd name="T25" fmla="*/ 279 h 900"/>
                  <a:gd name="T26" fmla="*/ 905 w 1001"/>
                  <a:gd name="T27" fmla="*/ 271 h 900"/>
                  <a:gd name="T28" fmla="*/ 956 w 1001"/>
                  <a:gd name="T29" fmla="*/ 232 h 900"/>
                  <a:gd name="T30" fmla="*/ 1001 w 1001"/>
                  <a:gd name="T31" fmla="*/ 141 h 900"/>
                  <a:gd name="T32" fmla="*/ 985 w 1001"/>
                  <a:gd name="T33" fmla="*/ 121 h 900"/>
                  <a:gd name="T34" fmla="*/ 852 w 1001"/>
                  <a:gd name="T35" fmla="*/ 128 h 900"/>
                  <a:gd name="T36" fmla="*/ 888 w 1001"/>
                  <a:gd name="T37" fmla="*/ 78 h 900"/>
                  <a:gd name="T38" fmla="*/ 878 w 1001"/>
                  <a:gd name="T39" fmla="*/ 0 h 900"/>
                  <a:gd name="T40" fmla="*/ 0 w 1001"/>
                  <a:gd name="T41" fmla="*/ 29 h 9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01"/>
                  <a:gd name="T64" fmla="*/ 0 h 900"/>
                  <a:gd name="T65" fmla="*/ 1001 w 1001"/>
                  <a:gd name="T66" fmla="*/ 900 h 9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01" h="900">
                    <a:moveTo>
                      <a:pt x="0" y="29"/>
                    </a:moveTo>
                    <a:lnTo>
                      <a:pt x="40" y="309"/>
                    </a:lnTo>
                    <a:lnTo>
                      <a:pt x="33" y="743"/>
                    </a:lnTo>
                    <a:lnTo>
                      <a:pt x="53" y="768"/>
                    </a:lnTo>
                    <a:lnTo>
                      <a:pt x="124" y="766"/>
                    </a:lnTo>
                    <a:lnTo>
                      <a:pt x="127" y="900"/>
                    </a:lnTo>
                    <a:lnTo>
                      <a:pt x="723" y="892"/>
                    </a:lnTo>
                    <a:lnTo>
                      <a:pt x="710" y="755"/>
                    </a:lnTo>
                    <a:lnTo>
                      <a:pt x="762" y="606"/>
                    </a:lnTo>
                    <a:lnTo>
                      <a:pt x="836" y="502"/>
                    </a:lnTo>
                    <a:lnTo>
                      <a:pt x="833" y="473"/>
                    </a:lnTo>
                    <a:lnTo>
                      <a:pt x="887" y="381"/>
                    </a:lnTo>
                    <a:lnTo>
                      <a:pt x="917" y="279"/>
                    </a:lnTo>
                    <a:lnTo>
                      <a:pt x="905" y="271"/>
                    </a:lnTo>
                    <a:lnTo>
                      <a:pt x="956" y="232"/>
                    </a:lnTo>
                    <a:lnTo>
                      <a:pt x="1001" y="141"/>
                    </a:lnTo>
                    <a:lnTo>
                      <a:pt x="985" y="121"/>
                    </a:lnTo>
                    <a:lnTo>
                      <a:pt x="852" y="128"/>
                    </a:lnTo>
                    <a:lnTo>
                      <a:pt x="888" y="78"/>
                    </a:lnTo>
                    <a:lnTo>
                      <a:pt x="878" y="0"/>
                    </a:lnTo>
                    <a:lnTo>
                      <a:pt x="0" y="29"/>
                    </a:lnTo>
                    <a:close/>
                  </a:path>
                </a:pathLst>
              </a:custGeom>
              <a:solidFill>
                <a:schemeClr val="accent5"/>
              </a:solidFill>
              <a:ln w="9525">
                <a:solidFill>
                  <a:schemeClr val="bg1"/>
                </a:solidFill>
                <a:round/>
                <a:headEnd/>
                <a:tailEnd/>
              </a:ln>
            </p:spPr>
            <p:txBody>
              <a:bodyPr/>
              <a:lstStyle/>
              <a:p>
                <a:endParaRPr lang="en-US" dirty="0"/>
              </a:p>
            </p:txBody>
          </p:sp>
          <p:sp>
            <p:nvSpPr>
              <p:cNvPr id="24" name="Freeform 32"/>
              <p:cNvSpPr>
                <a:spLocks/>
              </p:cNvSpPr>
              <p:nvPr/>
            </p:nvSpPr>
            <p:spPr bwMode="gray">
              <a:xfrm>
                <a:off x="1552533" y="2571011"/>
                <a:ext cx="681243" cy="550411"/>
              </a:xfrm>
              <a:custGeom>
                <a:avLst/>
                <a:gdLst>
                  <a:gd name="T0" fmla="*/ 0 w 1445"/>
                  <a:gd name="T1" fmla="*/ 1000 h 1144"/>
                  <a:gd name="T2" fmla="*/ 140 w 1445"/>
                  <a:gd name="T3" fmla="*/ 0 h 1144"/>
                  <a:gd name="T4" fmla="*/ 1070 w 1445"/>
                  <a:gd name="T5" fmla="*/ 106 h 1144"/>
                  <a:gd name="T6" fmla="*/ 1445 w 1445"/>
                  <a:gd name="T7" fmla="*/ 137 h 1144"/>
                  <a:gd name="T8" fmla="*/ 1429 w 1445"/>
                  <a:gd name="T9" fmla="*/ 386 h 1144"/>
                  <a:gd name="T10" fmla="*/ 1379 w 1445"/>
                  <a:gd name="T11" fmla="*/ 1144 h 1144"/>
                  <a:gd name="T12" fmla="*/ 1190 w 1445"/>
                  <a:gd name="T13" fmla="*/ 1130 h 1144"/>
                  <a:gd name="T14" fmla="*/ 596 w 1445"/>
                  <a:gd name="T15" fmla="*/ 1078 h 1144"/>
                  <a:gd name="T16" fmla="*/ 0 w 1445"/>
                  <a:gd name="T17" fmla="*/ 1000 h 11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45"/>
                  <a:gd name="T28" fmla="*/ 0 h 1144"/>
                  <a:gd name="T29" fmla="*/ 1445 w 1445"/>
                  <a:gd name="T30" fmla="*/ 1144 h 11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45" h="1144">
                    <a:moveTo>
                      <a:pt x="0" y="1000"/>
                    </a:moveTo>
                    <a:lnTo>
                      <a:pt x="140" y="0"/>
                    </a:lnTo>
                    <a:lnTo>
                      <a:pt x="1070" y="106"/>
                    </a:lnTo>
                    <a:lnTo>
                      <a:pt x="1445" y="137"/>
                    </a:lnTo>
                    <a:lnTo>
                      <a:pt x="1429" y="386"/>
                    </a:lnTo>
                    <a:lnTo>
                      <a:pt x="1379" y="1144"/>
                    </a:lnTo>
                    <a:lnTo>
                      <a:pt x="1190" y="1130"/>
                    </a:lnTo>
                    <a:lnTo>
                      <a:pt x="596" y="1078"/>
                    </a:lnTo>
                    <a:lnTo>
                      <a:pt x="0" y="1000"/>
                    </a:lnTo>
                    <a:close/>
                  </a:path>
                </a:pathLst>
              </a:custGeom>
              <a:solidFill>
                <a:schemeClr val="bg2"/>
              </a:solidFill>
              <a:ln w="9525">
                <a:solidFill>
                  <a:schemeClr val="bg1"/>
                </a:solidFill>
                <a:round/>
                <a:headEnd/>
                <a:tailEnd/>
              </a:ln>
            </p:spPr>
            <p:txBody>
              <a:bodyPr/>
              <a:lstStyle/>
              <a:p>
                <a:endParaRPr lang="en-US" dirty="0"/>
              </a:p>
            </p:txBody>
          </p:sp>
          <p:sp>
            <p:nvSpPr>
              <p:cNvPr id="25" name="Freeform 33"/>
              <p:cNvSpPr>
                <a:spLocks/>
              </p:cNvSpPr>
              <p:nvPr/>
            </p:nvSpPr>
            <p:spPr bwMode="gray">
              <a:xfrm>
                <a:off x="4713766" y="2273152"/>
                <a:ext cx="161124" cy="155195"/>
              </a:xfrm>
              <a:custGeom>
                <a:avLst/>
                <a:gdLst>
                  <a:gd name="T0" fmla="*/ 0 w 341"/>
                  <a:gd name="T1" fmla="*/ 65 h 324"/>
                  <a:gd name="T2" fmla="*/ 28 w 341"/>
                  <a:gd name="T3" fmla="*/ 235 h 324"/>
                  <a:gd name="T4" fmla="*/ 27 w 341"/>
                  <a:gd name="T5" fmla="*/ 324 h 324"/>
                  <a:gd name="T6" fmla="*/ 55 w 341"/>
                  <a:gd name="T7" fmla="*/ 316 h 324"/>
                  <a:gd name="T8" fmla="*/ 69 w 341"/>
                  <a:gd name="T9" fmla="*/ 291 h 324"/>
                  <a:gd name="T10" fmla="*/ 119 w 341"/>
                  <a:gd name="T11" fmla="*/ 271 h 324"/>
                  <a:gd name="T12" fmla="*/ 143 w 341"/>
                  <a:gd name="T13" fmla="*/ 226 h 324"/>
                  <a:gd name="T14" fmla="*/ 156 w 341"/>
                  <a:gd name="T15" fmla="*/ 235 h 324"/>
                  <a:gd name="T16" fmla="*/ 193 w 341"/>
                  <a:gd name="T17" fmla="*/ 220 h 324"/>
                  <a:gd name="T18" fmla="*/ 244 w 341"/>
                  <a:gd name="T19" fmla="*/ 209 h 324"/>
                  <a:gd name="T20" fmla="*/ 248 w 341"/>
                  <a:gd name="T21" fmla="*/ 193 h 324"/>
                  <a:gd name="T22" fmla="*/ 262 w 341"/>
                  <a:gd name="T23" fmla="*/ 201 h 324"/>
                  <a:gd name="T24" fmla="*/ 279 w 341"/>
                  <a:gd name="T25" fmla="*/ 187 h 324"/>
                  <a:gd name="T26" fmla="*/ 306 w 341"/>
                  <a:gd name="T27" fmla="*/ 182 h 324"/>
                  <a:gd name="T28" fmla="*/ 341 w 341"/>
                  <a:gd name="T29" fmla="*/ 164 h 324"/>
                  <a:gd name="T30" fmla="*/ 308 w 341"/>
                  <a:gd name="T31" fmla="*/ 0 h 324"/>
                  <a:gd name="T32" fmla="*/ 0 w 341"/>
                  <a:gd name="T33" fmla="*/ 65 h 3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1"/>
                  <a:gd name="T52" fmla="*/ 0 h 324"/>
                  <a:gd name="T53" fmla="*/ 341 w 341"/>
                  <a:gd name="T54" fmla="*/ 324 h 3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1" h="324">
                    <a:moveTo>
                      <a:pt x="0" y="65"/>
                    </a:moveTo>
                    <a:lnTo>
                      <a:pt x="28" y="235"/>
                    </a:lnTo>
                    <a:lnTo>
                      <a:pt x="27" y="324"/>
                    </a:lnTo>
                    <a:lnTo>
                      <a:pt x="55" y="316"/>
                    </a:lnTo>
                    <a:lnTo>
                      <a:pt x="69" y="291"/>
                    </a:lnTo>
                    <a:lnTo>
                      <a:pt x="119" y="271"/>
                    </a:lnTo>
                    <a:lnTo>
                      <a:pt x="143" y="226"/>
                    </a:lnTo>
                    <a:lnTo>
                      <a:pt x="156" y="235"/>
                    </a:lnTo>
                    <a:lnTo>
                      <a:pt x="193" y="220"/>
                    </a:lnTo>
                    <a:lnTo>
                      <a:pt x="244" y="209"/>
                    </a:lnTo>
                    <a:lnTo>
                      <a:pt x="248" y="193"/>
                    </a:lnTo>
                    <a:lnTo>
                      <a:pt x="262" y="201"/>
                    </a:lnTo>
                    <a:lnTo>
                      <a:pt x="279" y="187"/>
                    </a:lnTo>
                    <a:lnTo>
                      <a:pt x="306" y="182"/>
                    </a:lnTo>
                    <a:lnTo>
                      <a:pt x="341" y="164"/>
                    </a:lnTo>
                    <a:lnTo>
                      <a:pt x="308" y="0"/>
                    </a:lnTo>
                    <a:lnTo>
                      <a:pt x="0" y="65"/>
                    </a:lnTo>
                    <a:close/>
                  </a:path>
                </a:pathLst>
              </a:custGeom>
              <a:solidFill>
                <a:schemeClr val="accent6"/>
              </a:solidFill>
              <a:ln w="9525">
                <a:solidFill>
                  <a:schemeClr val="bg1"/>
                </a:solidFill>
                <a:round/>
                <a:headEnd/>
                <a:tailEnd/>
              </a:ln>
            </p:spPr>
            <p:txBody>
              <a:bodyPr/>
              <a:lstStyle/>
              <a:p>
                <a:endParaRPr lang="en-US" dirty="0"/>
              </a:p>
            </p:txBody>
          </p:sp>
          <p:sp>
            <p:nvSpPr>
              <p:cNvPr id="26" name="Freeform 34"/>
              <p:cNvSpPr>
                <a:spLocks/>
              </p:cNvSpPr>
              <p:nvPr/>
            </p:nvSpPr>
            <p:spPr bwMode="gray">
              <a:xfrm>
                <a:off x="4574314" y="2608604"/>
                <a:ext cx="97993" cy="164834"/>
              </a:xfrm>
              <a:custGeom>
                <a:avLst/>
                <a:gdLst>
                  <a:gd name="T0" fmla="*/ 0 w 208"/>
                  <a:gd name="T1" fmla="*/ 34 h 343"/>
                  <a:gd name="T2" fmla="*/ 29 w 208"/>
                  <a:gd name="T3" fmla="*/ 0 h 343"/>
                  <a:gd name="T4" fmla="*/ 69 w 208"/>
                  <a:gd name="T5" fmla="*/ 0 h 343"/>
                  <a:gd name="T6" fmla="*/ 55 w 208"/>
                  <a:gd name="T7" fmla="*/ 36 h 343"/>
                  <a:gd name="T8" fmla="*/ 43 w 208"/>
                  <a:gd name="T9" fmla="*/ 49 h 343"/>
                  <a:gd name="T10" fmla="*/ 51 w 208"/>
                  <a:gd name="T11" fmla="*/ 86 h 343"/>
                  <a:gd name="T12" fmla="*/ 72 w 208"/>
                  <a:gd name="T13" fmla="*/ 111 h 343"/>
                  <a:gd name="T14" fmla="*/ 102 w 208"/>
                  <a:gd name="T15" fmla="*/ 141 h 343"/>
                  <a:gd name="T16" fmla="*/ 111 w 208"/>
                  <a:gd name="T17" fmla="*/ 181 h 343"/>
                  <a:gd name="T18" fmla="*/ 133 w 208"/>
                  <a:gd name="T19" fmla="*/ 208 h 343"/>
                  <a:gd name="T20" fmla="*/ 152 w 208"/>
                  <a:gd name="T21" fmla="*/ 228 h 343"/>
                  <a:gd name="T22" fmla="*/ 183 w 208"/>
                  <a:gd name="T23" fmla="*/ 240 h 343"/>
                  <a:gd name="T24" fmla="*/ 199 w 208"/>
                  <a:gd name="T25" fmla="*/ 271 h 343"/>
                  <a:gd name="T26" fmla="*/ 173 w 208"/>
                  <a:gd name="T27" fmla="*/ 297 h 343"/>
                  <a:gd name="T28" fmla="*/ 200 w 208"/>
                  <a:gd name="T29" fmla="*/ 291 h 343"/>
                  <a:gd name="T30" fmla="*/ 208 w 208"/>
                  <a:gd name="T31" fmla="*/ 318 h 343"/>
                  <a:gd name="T32" fmla="*/ 153 w 208"/>
                  <a:gd name="T33" fmla="*/ 330 h 343"/>
                  <a:gd name="T34" fmla="*/ 83 w 208"/>
                  <a:gd name="T35" fmla="*/ 343 h 343"/>
                  <a:gd name="T36" fmla="*/ 78 w 208"/>
                  <a:gd name="T37" fmla="*/ 319 h 343"/>
                  <a:gd name="T38" fmla="*/ 0 w 208"/>
                  <a:gd name="T39" fmla="*/ 34 h 34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08"/>
                  <a:gd name="T61" fmla="*/ 0 h 343"/>
                  <a:gd name="T62" fmla="*/ 208 w 208"/>
                  <a:gd name="T63" fmla="*/ 343 h 34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08" h="343">
                    <a:moveTo>
                      <a:pt x="0" y="34"/>
                    </a:moveTo>
                    <a:lnTo>
                      <a:pt x="29" y="0"/>
                    </a:lnTo>
                    <a:lnTo>
                      <a:pt x="69" y="0"/>
                    </a:lnTo>
                    <a:lnTo>
                      <a:pt x="55" y="36"/>
                    </a:lnTo>
                    <a:lnTo>
                      <a:pt x="43" y="49"/>
                    </a:lnTo>
                    <a:lnTo>
                      <a:pt x="51" y="86"/>
                    </a:lnTo>
                    <a:lnTo>
                      <a:pt x="72" y="111"/>
                    </a:lnTo>
                    <a:lnTo>
                      <a:pt x="102" y="141"/>
                    </a:lnTo>
                    <a:lnTo>
                      <a:pt x="111" y="181"/>
                    </a:lnTo>
                    <a:lnTo>
                      <a:pt x="133" y="208"/>
                    </a:lnTo>
                    <a:lnTo>
                      <a:pt x="152" y="228"/>
                    </a:lnTo>
                    <a:lnTo>
                      <a:pt x="183" y="240"/>
                    </a:lnTo>
                    <a:lnTo>
                      <a:pt x="199" y="271"/>
                    </a:lnTo>
                    <a:lnTo>
                      <a:pt x="173" y="297"/>
                    </a:lnTo>
                    <a:lnTo>
                      <a:pt x="200" y="291"/>
                    </a:lnTo>
                    <a:lnTo>
                      <a:pt x="208" y="318"/>
                    </a:lnTo>
                    <a:lnTo>
                      <a:pt x="153" y="330"/>
                    </a:lnTo>
                    <a:lnTo>
                      <a:pt x="83" y="343"/>
                    </a:lnTo>
                    <a:lnTo>
                      <a:pt x="78" y="319"/>
                    </a:lnTo>
                    <a:lnTo>
                      <a:pt x="0" y="34"/>
                    </a:lnTo>
                    <a:close/>
                  </a:path>
                </a:pathLst>
              </a:custGeom>
              <a:solidFill>
                <a:schemeClr val="accent2"/>
              </a:solidFill>
              <a:ln w="9525">
                <a:solidFill>
                  <a:schemeClr val="bg1"/>
                </a:solidFill>
                <a:round/>
                <a:headEnd/>
                <a:tailEnd/>
              </a:ln>
            </p:spPr>
            <p:txBody>
              <a:bodyPr/>
              <a:lstStyle/>
              <a:p>
                <a:endParaRPr lang="en-US" dirty="0"/>
              </a:p>
            </p:txBody>
          </p:sp>
          <p:sp>
            <p:nvSpPr>
              <p:cNvPr id="27" name="Freeform 35"/>
              <p:cNvSpPr>
                <a:spLocks/>
              </p:cNvSpPr>
              <p:nvPr/>
            </p:nvSpPr>
            <p:spPr bwMode="gray">
              <a:xfrm>
                <a:off x="4474436" y="2736809"/>
                <a:ext cx="15076" cy="20242"/>
              </a:xfrm>
              <a:custGeom>
                <a:avLst/>
                <a:gdLst>
                  <a:gd name="T0" fmla="*/ 0 w 32"/>
                  <a:gd name="T1" fmla="*/ 12 h 43"/>
                  <a:gd name="T2" fmla="*/ 21 w 32"/>
                  <a:gd name="T3" fmla="*/ 0 h 43"/>
                  <a:gd name="T4" fmla="*/ 32 w 32"/>
                  <a:gd name="T5" fmla="*/ 24 h 43"/>
                  <a:gd name="T6" fmla="*/ 21 w 32"/>
                  <a:gd name="T7" fmla="*/ 43 h 43"/>
                  <a:gd name="T8" fmla="*/ 0 w 32"/>
                  <a:gd name="T9" fmla="*/ 12 h 43"/>
                  <a:gd name="T10" fmla="*/ 0 60000 65536"/>
                  <a:gd name="T11" fmla="*/ 0 60000 65536"/>
                  <a:gd name="T12" fmla="*/ 0 60000 65536"/>
                  <a:gd name="T13" fmla="*/ 0 60000 65536"/>
                  <a:gd name="T14" fmla="*/ 0 60000 65536"/>
                  <a:gd name="T15" fmla="*/ 0 w 32"/>
                  <a:gd name="T16" fmla="*/ 0 h 43"/>
                  <a:gd name="T17" fmla="*/ 32 w 32"/>
                  <a:gd name="T18" fmla="*/ 43 h 43"/>
                </a:gdLst>
                <a:ahLst/>
                <a:cxnLst>
                  <a:cxn ang="T10">
                    <a:pos x="T0" y="T1"/>
                  </a:cxn>
                  <a:cxn ang="T11">
                    <a:pos x="T2" y="T3"/>
                  </a:cxn>
                  <a:cxn ang="T12">
                    <a:pos x="T4" y="T5"/>
                  </a:cxn>
                  <a:cxn ang="T13">
                    <a:pos x="T6" y="T7"/>
                  </a:cxn>
                  <a:cxn ang="T14">
                    <a:pos x="T8" y="T9"/>
                  </a:cxn>
                </a:cxnLst>
                <a:rect l="T15" t="T16" r="T17" b="T18"/>
                <a:pathLst>
                  <a:path w="32" h="43">
                    <a:moveTo>
                      <a:pt x="0" y="12"/>
                    </a:moveTo>
                    <a:lnTo>
                      <a:pt x="21" y="0"/>
                    </a:lnTo>
                    <a:lnTo>
                      <a:pt x="32" y="24"/>
                    </a:lnTo>
                    <a:lnTo>
                      <a:pt x="21" y="43"/>
                    </a:lnTo>
                    <a:lnTo>
                      <a:pt x="0" y="12"/>
                    </a:lnTo>
                    <a:close/>
                  </a:path>
                </a:pathLst>
              </a:custGeom>
              <a:grpFill/>
              <a:ln w="9525">
                <a:solidFill>
                  <a:schemeClr val="bg1"/>
                </a:solidFill>
                <a:round/>
                <a:headEnd/>
                <a:tailEnd/>
              </a:ln>
            </p:spPr>
            <p:txBody>
              <a:bodyPr/>
              <a:lstStyle/>
              <a:p>
                <a:endParaRPr lang="en-US" dirty="0"/>
              </a:p>
            </p:txBody>
          </p:sp>
          <p:grpSp>
            <p:nvGrpSpPr>
              <p:cNvPr id="28" name="Group 111"/>
              <p:cNvGrpSpPr/>
              <p:nvPr/>
            </p:nvGrpSpPr>
            <p:grpSpPr bwMode="gray">
              <a:xfrm>
                <a:off x="3608512" y="3791361"/>
                <a:ext cx="848020" cy="737415"/>
                <a:chOff x="4014563" y="3578865"/>
                <a:chExt cx="877041" cy="745485"/>
              </a:xfrm>
              <a:grpFill/>
            </p:grpSpPr>
            <p:sp>
              <p:nvSpPr>
                <p:cNvPr id="90" name="Freeform 36"/>
                <p:cNvSpPr>
                  <a:spLocks/>
                </p:cNvSpPr>
                <p:nvPr/>
              </p:nvSpPr>
              <p:spPr bwMode="gray">
                <a:xfrm>
                  <a:off x="4014563" y="3578865"/>
                  <a:ext cx="877041" cy="665577"/>
                </a:xfrm>
                <a:custGeom>
                  <a:avLst/>
                  <a:gdLst>
                    <a:gd name="T0" fmla="*/ 0 w 1801"/>
                    <a:gd name="T1" fmla="*/ 130 h 1367"/>
                    <a:gd name="T2" fmla="*/ 43 w 1801"/>
                    <a:gd name="T3" fmla="*/ 209 h 1367"/>
                    <a:gd name="T4" fmla="*/ 38 w 1801"/>
                    <a:gd name="T5" fmla="*/ 263 h 1367"/>
                    <a:gd name="T6" fmla="*/ 102 w 1801"/>
                    <a:gd name="T7" fmla="*/ 222 h 1367"/>
                    <a:gd name="T8" fmla="*/ 117 w 1801"/>
                    <a:gd name="T9" fmla="*/ 212 h 1367"/>
                    <a:gd name="T10" fmla="*/ 149 w 1801"/>
                    <a:gd name="T11" fmla="*/ 208 h 1367"/>
                    <a:gd name="T12" fmla="*/ 225 w 1801"/>
                    <a:gd name="T13" fmla="*/ 214 h 1367"/>
                    <a:gd name="T14" fmla="*/ 264 w 1801"/>
                    <a:gd name="T15" fmla="*/ 199 h 1367"/>
                    <a:gd name="T16" fmla="*/ 330 w 1801"/>
                    <a:gd name="T17" fmla="*/ 202 h 1367"/>
                    <a:gd name="T18" fmla="*/ 274 w 1801"/>
                    <a:gd name="T19" fmla="*/ 220 h 1367"/>
                    <a:gd name="T20" fmla="*/ 420 w 1801"/>
                    <a:gd name="T21" fmla="*/ 269 h 1367"/>
                    <a:gd name="T22" fmla="*/ 430 w 1801"/>
                    <a:gd name="T23" fmla="*/ 260 h 1367"/>
                    <a:gd name="T24" fmla="*/ 435 w 1801"/>
                    <a:gd name="T25" fmla="*/ 274 h 1367"/>
                    <a:gd name="T26" fmla="*/ 520 w 1801"/>
                    <a:gd name="T27" fmla="*/ 334 h 1367"/>
                    <a:gd name="T28" fmla="*/ 494 w 1801"/>
                    <a:gd name="T29" fmla="*/ 327 h 1367"/>
                    <a:gd name="T30" fmla="*/ 557 w 1801"/>
                    <a:gd name="T31" fmla="*/ 357 h 1367"/>
                    <a:gd name="T32" fmla="*/ 609 w 1801"/>
                    <a:gd name="T33" fmla="*/ 332 h 1367"/>
                    <a:gd name="T34" fmla="*/ 682 w 1801"/>
                    <a:gd name="T35" fmla="*/ 298 h 1367"/>
                    <a:gd name="T36" fmla="*/ 709 w 1801"/>
                    <a:gd name="T37" fmla="*/ 279 h 1367"/>
                    <a:gd name="T38" fmla="*/ 801 w 1801"/>
                    <a:gd name="T39" fmla="*/ 238 h 1367"/>
                    <a:gd name="T40" fmla="*/ 906 w 1801"/>
                    <a:gd name="T41" fmla="*/ 319 h 1367"/>
                    <a:gd name="T42" fmla="*/ 948 w 1801"/>
                    <a:gd name="T43" fmla="*/ 365 h 1367"/>
                    <a:gd name="T44" fmla="*/ 1006 w 1801"/>
                    <a:gd name="T45" fmla="*/ 412 h 1367"/>
                    <a:gd name="T46" fmla="*/ 1085 w 1801"/>
                    <a:gd name="T47" fmla="*/ 436 h 1367"/>
                    <a:gd name="T48" fmla="*/ 1138 w 1801"/>
                    <a:gd name="T49" fmla="*/ 547 h 1367"/>
                    <a:gd name="T50" fmla="*/ 1125 w 1801"/>
                    <a:gd name="T51" fmla="*/ 764 h 1367"/>
                    <a:gd name="T52" fmla="*/ 1169 w 1801"/>
                    <a:gd name="T53" fmla="*/ 750 h 1367"/>
                    <a:gd name="T54" fmla="*/ 1147 w 1801"/>
                    <a:gd name="T55" fmla="*/ 710 h 1367"/>
                    <a:gd name="T56" fmla="*/ 1184 w 1801"/>
                    <a:gd name="T57" fmla="*/ 727 h 1367"/>
                    <a:gd name="T58" fmla="*/ 1208 w 1801"/>
                    <a:gd name="T59" fmla="*/ 723 h 1367"/>
                    <a:gd name="T60" fmla="*/ 1172 w 1801"/>
                    <a:gd name="T61" fmla="*/ 835 h 1367"/>
                    <a:gd name="T62" fmla="*/ 1199 w 1801"/>
                    <a:gd name="T63" fmla="*/ 868 h 1367"/>
                    <a:gd name="T64" fmla="*/ 1262 w 1801"/>
                    <a:gd name="T65" fmla="*/ 970 h 1367"/>
                    <a:gd name="T66" fmla="*/ 1308 w 1801"/>
                    <a:gd name="T67" fmla="*/ 995 h 1367"/>
                    <a:gd name="T68" fmla="*/ 1302 w 1801"/>
                    <a:gd name="T69" fmla="*/ 962 h 1367"/>
                    <a:gd name="T70" fmla="*/ 1315 w 1801"/>
                    <a:gd name="T71" fmla="*/ 970 h 1367"/>
                    <a:gd name="T72" fmla="*/ 1340 w 1801"/>
                    <a:gd name="T73" fmla="*/ 1055 h 1367"/>
                    <a:gd name="T74" fmla="*/ 1394 w 1801"/>
                    <a:gd name="T75" fmla="*/ 1105 h 1367"/>
                    <a:gd name="T76" fmla="*/ 1478 w 1801"/>
                    <a:gd name="T77" fmla="*/ 1197 h 1367"/>
                    <a:gd name="T78" fmla="*/ 1585 w 1801"/>
                    <a:gd name="T79" fmla="*/ 1309 h 1367"/>
                    <a:gd name="T80" fmla="*/ 1641 w 1801"/>
                    <a:gd name="T81" fmla="*/ 1335 h 1367"/>
                    <a:gd name="T82" fmla="*/ 1585 w 1801"/>
                    <a:gd name="T83" fmla="*/ 1329 h 1367"/>
                    <a:gd name="T84" fmla="*/ 1651 w 1801"/>
                    <a:gd name="T85" fmla="*/ 1353 h 1367"/>
                    <a:gd name="T86" fmla="*/ 1717 w 1801"/>
                    <a:gd name="T87" fmla="*/ 1329 h 1367"/>
                    <a:gd name="T88" fmla="*/ 1772 w 1801"/>
                    <a:gd name="T89" fmla="*/ 1287 h 1367"/>
                    <a:gd name="T90" fmla="*/ 1783 w 1801"/>
                    <a:gd name="T91" fmla="*/ 1169 h 1367"/>
                    <a:gd name="T92" fmla="*/ 1784 w 1801"/>
                    <a:gd name="T93" fmla="*/ 957 h 1367"/>
                    <a:gd name="T94" fmla="*/ 1570 w 1801"/>
                    <a:gd name="T95" fmla="*/ 574 h 1367"/>
                    <a:gd name="T96" fmla="*/ 1544 w 1801"/>
                    <a:gd name="T97" fmla="*/ 471 h 1367"/>
                    <a:gd name="T98" fmla="*/ 1329 w 1801"/>
                    <a:gd name="T99" fmla="*/ 58 h 1367"/>
                    <a:gd name="T100" fmla="*/ 1301 w 1801"/>
                    <a:gd name="T101" fmla="*/ 15 h 1367"/>
                    <a:gd name="T102" fmla="*/ 1195 w 1801"/>
                    <a:gd name="T103" fmla="*/ 27 h 1367"/>
                    <a:gd name="T104" fmla="*/ 1172 w 1801"/>
                    <a:gd name="T105" fmla="*/ 116 h 1367"/>
                    <a:gd name="T106" fmla="*/ 596 w 1801"/>
                    <a:gd name="T107" fmla="*/ 108 h 1367"/>
                    <a:gd name="T108" fmla="*/ 4 w 1801"/>
                    <a:gd name="T109" fmla="*/ 91 h 136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01"/>
                    <a:gd name="T166" fmla="*/ 0 h 1367"/>
                    <a:gd name="T167" fmla="*/ 1801 w 1801"/>
                    <a:gd name="T168" fmla="*/ 1367 h 136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01" h="1367">
                      <a:moveTo>
                        <a:pt x="4" y="91"/>
                      </a:moveTo>
                      <a:lnTo>
                        <a:pt x="0" y="130"/>
                      </a:lnTo>
                      <a:lnTo>
                        <a:pt x="52" y="180"/>
                      </a:lnTo>
                      <a:lnTo>
                        <a:pt x="43" y="209"/>
                      </a:lnTo>
                      <a:lnTo>
                        <a:pt x="60" y="228"/>
                      </a:lnTo>
                      <a:lnTo>
                        <a:pt x="38" y="263"/>
                      </a:lnTo>
                      <a:lnTo>
                        <a:pt x="77" y="246"/>
                      </a:lnTo>
                      <a:lnTo>
                        <a:pt x="102" y="222"/>
                      </a:lnTo>
                      <a:lnTo>
                        <a:pt x="99" y="194"/>
                      </a:lnTo>
                      <a:lnTo>
                        <a:pt x="117" y="212"/>
                      </a:lnTo>
                      <a:lnTo>
                        <a:pt x="134" y="187"/>
                      </a:lnTo>
                      <a:lnTo>
                        <a:pt x="149" y="208"/>
                      </a:lnTo>
                      <a:lnTo>
                        <a:pt x="108" y="240"/>
                      </a:lnTo>
                      <a:lnTo>
                        <a:pt x="225" y="214"/>
                      </a:lnTo>
                      <a:lnTo>
                        <a:pt x="248" y="189"/>
                      </a:lnTo>
                      <a:lnTo>
                        <a:pt x="264" y="199"/>
                      </a:lnTo>
                      <a:lnTo>
                        <a:pt x="307" y="188"/>
                      </a:lnTo>
                      <a:lnTo>
                        <a:pt x="330" y="202"/>
                      </a:lnTo>
                      <a:lnTo>
                        <a:pt x="249" y="212"/>
                      </a:lnTo>
                      <a:lnTo>
                        <a:pt x="274" y="220"/>
                      </a:lnTo>
                      <a:lnTo>
                        <a:pt x="364" y="239"/>
                      </a:lnTo>
                      <a:lnTo>
                        <a:pt x="420" y="269"/>
                      </a:lnTo>
                      <a:lnTo>
                        <a:pt x="404" y="227"/>
                      </a:lnTo>
                      <a:lnTo>
                        <a:pt x="430" y="260"/>
                      </a:lnTo>
                      <a:lnTo>
                        <a:pt x="468" y="265"/>
                      </a:lnTo>
                      <a:lnTo>
                        <a:pt x="435" y="274"/>
                      </a:lnTo>
                      <a:lnTo>
                        <a:pt x="498" y="307"/>
                      </a:lnTo>
                      <a:lnTo>
                        <a:pt x="520" y="334"/>
                      </a:lnTo>
                      <a:lnTo>
                        <a:pt x="519" y="365"/>
                      </a:lnTo>
                      <a:lnTo>
                        <a:pt x="494" y="327"/>
                      </a:lnTo>
                      <a:lnTo>
                        <a:pt x="508" y="375"/>
                      </a:lnTo>
                      <a:lnTo>
                        <a:pt x="557" y="357"/>
                      </a:lnTo>
                      <a:lnTo>
                        <a:pt x="588" y="354"/>
                      </a:lnTo>
                      <a:lnTo>
                        <a:pt x="609" y="332"/>
                      </a:lnTo>
                      <a:lnTo>
                        <a:pt x="617" y="346"/>
                      </a:lnTo>
                      <a:lnTo>
                        <a:pt x="682" y="298"/>
                      </a:lnTo>
                      <a:lnTo>
                        <a:pt x="724" y="295"/>
                      </a:lnTo>
                      <a:lnTo>
                        <a:pt x="709" y="279"/>
                      </a:lnTo>
                      <a:lnTo>
                        <a:pt x="739" y="241"/>
                      </a:lnTo>
                      <a:lnTo>
                        <a:pt x="801" y="238"/>
                      </a:lnTo>
                      <a:lnTo>
                        <a:pt x="869" y="271"/>
                      </a:lnTo>
                      <a:lnTo>
                        <a:pt x="906" y="319"/>
                      </a:lnTo>
                      <a:lnTo>
                        <a:pt x="939" y="328"/>
                      </a:lnTo>
                      <a:lnTo>
                        <a:pt x="948" y="365"/>
                      </a:lnTo>
                      <a:lnTo>
                        <a:pt x="989" y="385"/>
                      </a:lnTo>
                      <a:lnTo>
                        <a:pt x="1006" y="412"/>
                      </a:lnTo>
                      <a:lnTo>
                        <a:pt x="1028" y="434"/>
                      </a:lnTo>
                      <a:lnTo>
                        <a:pt x="1085" y="436"/>
                      </a:lnTo>
                      <a:lnTo>
                        <a:pt x="1107" y="474"/>
                      </a:lnTo>
                      <a:lnTo>
                        <a:pt x="1138" y="547"/>
                      </a:lnTo>
                      <a:lnTo>
                        <a:pt x="1121" y="682"/>
                      </a:lnTo>
                      <a:lnTo>
                        <a:pt x="1125" y="764"/>
                      </a:lnTo>
                      <a:lnTo>
                        <a:pt x="1162" y="789"/>
                      </a:lnTo>
                      <a:lnTo>
                        <a:pt x="1169" y="750"/>
                      </a:lnTo>
                      <a:lnTo>
                        <a:pt x="1144" y="737"/>
                      </a:lnTo>
                      <a:lnTo>
                        <a:pt x="1147" y="710"/>
                      </a:lnTo>
                      <a:lnTo>
                        <a:pt x="1158" y="717"/>
                      </a:lnTo>
                      <a:lnTo>
                        <a:pt x="1184" y="727"/>
                      </a:lnTo>
                      <a:lnTo>
                        <a:pt x="1191" y="753"/>
                      </a:lnTo>
                      <a:lnTo>
                        <a:pt x="1208" y="723"/>
                      </a:lnTo>
                      <a:lnTo>
                        <a:pt x="1222" y="749"/>
                      </a:lnTo>
                      <a:lnTo>
                        <a:pt x="1172" y="835"/>
                      </a:lnTo>
                      <a:lnTo>
                        <a:pt x="1170" y="851"/>
                      </a:lnTo>
                      <a:lnTo>
                        <a:pt x="1199" y="868"/>
                      </a:lnTo>
                      <a:lnTo>
                        <a:pt x="1227" y="936"/>
                      </a:lnTo>
                      <a:lnTo>
                        <a:pt x="1262" y="970"/>
                      </a:lnTo>
                      <a:lnTo>
                        <a:pt x="1280" y="995"/>
                      </a:lnTo>
                      <a:lnTo>
                        <a:pt x="1308" y="995"/>
                      </a:lnTo>
                      <a:lnTo>
                        <a:pt x="1279" y="955"/>
                      </a:lnTo>
                      <a:lnTo>
                        <a:pt x="1302" y="962"/>
                      </a:lnTo>
                      <a:lnTo>
                        <a:pt x="1329" y="953"/>
                      </a:lnTo>
                      <a:lnTo>
                        <a:pt x="1315" y="970"/>
                      </a:lnTo>
                      <a:lnTo>
                        <a:pt x="1327" y="1007"/>
                      </a:lnTo>
                      <a:lnTo>
                        <a:pt x="1340" y="1055"/>
                      </a:lnTo>
                      <a:lnTo>
                        <a:pt x="1384" y="1075"/>
                      </a:lnTo>
                      <a:lnTo>
                        <a:pt x="1394" y="1105"/>
                      </a:lnTo>
                      <a:lnTo>
                        <a:pt x="1431" y="1197"/>
                      </a:lnTo>
                      <a:lnTo>
                        <a:pt x="1478" y="1197"/>
                      </a:lnTo>
                      <a:lnTo>
                        <a:pt x="1518" y="1219"/>
                      </a:lnTo>
                      <a:lnTo>
                        <a:pt x="1585" y="1309"/>
                      </a:lnTo>
                      <a:lnTo>
                        <a:pt x="1640" y="1319"/>
                      </a:lnTo>
                      <a:lnTo>
                        <a:pt x="1641" y="1335"/>
                      </a:lnTo>
                      <a:lnTo>
                        <a:pt x="1628" y="1346"/>
                      </a:lnTo>
                      <a:lnTo>
                        <a:pt x="1585" y="1329"/>
                      </a:lnTo>
                      <a:lnTo>
                        <a:pt x="1599" y="1367"/>
                      </a:lnTo>
                      <a:lnTo>
                        <a:pt x="1651" y="1353"/>
                      </a:lnTo>
                      <a:lnTo>
                        <a:pt x="1693" y="1352"/>
                      </a:lnTo>
                      <a:lnTo>
                        <a:pt x="1717" y="1329"/>
                      </a:lnTo>
                      <a:lnTo>
                        <a:pt x="1752" y="1327"/>
                      </a:lnTo>
                      <a:lnTo>
                        <a:pt x="1772" y="1287"/>
                      </a:lnTo>
                      <a:lnTo>
                        <a:pt x="1765" y="1231"/>
                      </a:lnTo>
                      <a:lnTo>
                        <a:pt x="1783" y="1169"/>
                      </a:lnTo>
                      <a:lnTo>
                        <a:pt x="1801" y="1176"/>
                      </a:lnTo>
                      <a:lnTo>
                        <a:pt x="1784" y="957"/>
                      </a:lnTo>
                      <a:lnTo>
                        <a:pt x="1765" y="891"/>
                      </a:lnTo>
                      <a:lnTo>
                        <a:pt x="1570" y="574"/>
                      </a:lnTo>
                      <a:lnTo>
                        <a:pt x="1525" y="471"/>
                      </a:lnTo>
                      <a:lnTo>
                        <a:pt x="1544" y="471"/>
                      </a:lnTo>
                      <a:lnTo>
                        <a:pt x="1417" y="269"/>
                      </a:lnTo>
                      <a:lnTo>
                        <a:pt x="1329" y="58"/>
                      </a:lnTo>
                      <a:lnTo>
                        <a:pt x="1323" y="21"/>
                      </a:lnTo>
                      <a:lnTo>
                        <a:pt x="1301" y="15"/>
                      </a:lnTo>
                      <a:lnTo>
                        <a:pt x="1217" y="0"/>
                      </a:lnTo>
                      <a:lnTo>
                        <a:pt x="1195" y="27"/>
                      </a:lnTo>
                      <a:lnTo>
                        <a:pt x="1209" y="119"/>
                      </a:lnTo>
                      <a:lnTo>
                        <a:pt x="1172" y="116"/>
                      </a:lnTo>
                      <a:lnTo>
                        <a:pt x="1166" y="74"/>
                      </a:lnTo>
                      <a:lnTo>
                        <a:pt x="596" y="108"/>
                      </a:lnTo>
                      <a:lnTo>
                        <a:pt x="555" y="41"/>
                      </a:lnTo>
                      <a:lnTo>
                        <a:pt x="4" y="91"/>
                      </a:lnTo>
                      <a:close/>
                    </a:path>
                  </a:pathLst>
                </a:custGeom>
                <a:solidFill>
                  <a:schemeClr val="accent2"/>
                </a:solidFill>
                <a:ln w="9525">
                  <a:solidFill>
                    <a:schemeClr val="bg1"/>
                  </a:solidFill>
                  <a:round/>
                  <a:headEnd/>
                  <a:tailEnd/>
                </a:ln>
              </p:spPr>
              <p:txBody>
                <a:bodyPr/>
                <a:lstStyle/>
                <a:p>
                  <a:endParaRPr lang="en-US" dirty="0"/>
                </a:p>
              </p:txBody>
            </p:sp>
            <p:sp>
              <p:nvSpPr>
                <p:cNvPr id="91" name="Freeform 37"/>
                <p:cNvSpPr>
                  <a:spLocks/>
                </p:cNvSpPr>
                <p:nvPr/>
              </p:nvSpPr>
              <p:spPr bwMode="gray">
                <a:xfrm>
                  <a:off x="4739584" y="4294141"/>
                  <a:ext cx="43852" cy="30209"/>
                </a:xfrm>
                <a:custGeom>
                  <a:avLst/>
                  <a:gdLst>
                    <a:gd name="T0" fmla="*/ 0 w 91"/>
                    <a:gd name="T1" fmla="*/ 62 h 62"/>
                    <a:gd name="T2" fmla="*/ 5 w 91"/>
                    <a:gd name="T3" fmla="*/ 28 h 62"/>
                    <a:gd name="T4" fmla="*/ 36 w 91"/>
                    <a:gd name="T5" fmla="*/ 23 h 62"/>
                    <a:gd name="T6" fmla="*/ 40 w 91"/>
                    <a:gd name="T7" fmla="*/ 0 h 62"/>
                    <a:gd name="T8" fmla="*/ 91 w 91"/>
                    <a:gd name="T9" fmla="*/ 26 h 62"/>
                    <a:gd name="T10" fmla="*/ 41 w 91"/>
                    <a:gd name="T11" fmla="*/ 42 h 62"/>
                    <a:gd name="T12" fmla="*/ 16 w 91"/>
                    <a:gd name="T13" fmla="*/ 35 h 62"/>
                    <a:gd name="T14" fmla="*/ 25 w 91"/>
                    <a:gd name="T15" fmla="*/ 50 h 62"/>
                    <a:gd name="T16" fmla="*/ 0 w 91"/>
                    <a:gd name="T17" fmla="*/ 62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1"/>
                    <a:gd name="T28" fmla="*/ 0 h 62"/>
                    <a:gd name="T29" fmla="*/ 91 w 91"/>
                    <a:gd name="T30" fmla="*/ 62 h 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1" h="62">
                      <a:moveTo>
                        <a:pt x="0" y="62"/>
                      </a:moveTo>
                      <a:lnTo>
                        <a:pt x="5" y="28"/>
                      </a:lnTo>
                      <a:lnTo>
                        <a:pt x="36" y="23"/>
                      </a:lnTo>
                      <a:lnTo>
                        <a:pt x="40" y="0"/>
                      </a:lnTo>
                      <a:lnTo>
                        <a:pt x="91" y="26"/>
                      </a:lnTo>
                      <a:lnTo>
                        <a:pt x="41" y="42"/>
                      </a:lnTo>
                      <a:lnTo>
                        <a:pt x="16" y="35"/>
                      </a:lnTo>
                      <a:lnTo>
                        <a:pt x="25" y="50"/>
                      </a:lnTo>
                      <a:lnTo>
                        <a:pt x="0" y="62"/>
                      </a:lnTo>
                      <a:close/>
                    </a:path>
                  </a:pathLst>
                </a:custGeom>
                <a:grpFill/>
                <a:ln w="9525">
                  <a:solidFill>
                    <a:schemeClr val="bg1"/>
                  </a:solidFill>
                  <a:round/>
                  <a:headEnd/>
                  <a:tailEnd/>
                </a:ln>
              </p:spPr>
              <p:txBody>
                <a:bodyPr/>
                <a:lstStyle/>
                <a:p>
                  <a:endParaRPr lang="en-US" dirty="0"/>
                </a:p>
              </p:txBody>
            </p:sp>
            <p:sp>
              <p:nvSpPr>
                <p:cNvPr id="92" name="Freeform 38"/>
                <p:cNvSpPr>
                  <a:spLocks/>
                </p:cNvSpPr>
                <p:nvPr/>
              </p:nvSpPr>
              <p:spPr bwMode="gray">
                <a:xfrm>
                  <a:off x="4801951" y="4275625"/>
                  <a:ext cx="35082" cy="23388"/>
                </a:xfrm>
                <a:custGeom>
                  <a:avLst/>
                  <a:gdLst>
                    <a:gd name="T0" fmla="*/ 0 w 74"/>
                    <a:gd name="T1" fmla="*/ 44 h 46"/>
                    <a:gd name="T2" fmla="*/ 12 w 74"/>
                    <a:gd name="T3" fmla="*/ 46 h 46"/>
                    <a:gd name="T4" fmla="*/ 74 w 74"/>
                    <a:gd name="T5" fmla="*/ 0 h 46"/>
                    <a:gd name="T6" fmla="*/ 18 w 74"/>
                    <a:gd name="T7" fmla="*/ 33 h 46"/>
                    <a:gd name="T8" fmla="*/ 0 w 74"/>
                    <a:gd name="T9" fmla="*/ 44 h 46"/>
                    <a:gd name="T10" fmla="*/ 0 60000 65536"/>
                    <a:gd name="T11" fmla="*/ 0 60000 65536"/>
                    <a:gd name="T12" fmla="*/ 0 60000 65536"/>
                    <a:gd name="T13" fmla="*/ 0 60000 65536"/>
                    <a:gd name="T14" fmla="*/ 0 60000 65536"/>
                    <a:gd name="T15" fmla="*/ 0 w 74"/>
                    <a:gd name="T16" fmla="*/ 0 h 46"/>
                    <a:gd name="T17" fmla="*/ 74 w 74"/>
                    <a:gd name="T18" fmla="*/ 46 h 46"/>
                  </a:gdLst>
                  <a:ahLst/>
                  <a:cxnLst>
                    <a:cxn ang="T10">
                      <a:pos x="T0" y="T1"/>
                    </a:cxn>
                    <a:cxn ang="T11">
                      <a:pos x="T2" y="T3"/>
                    </a:cxn>
                    <a:cxn ang="T12">
                      <a:pos x="T4" y="T5"/>
                    </a:cxn>
                    <a:cxn ang="T13">
                      <a:pos x="T6" y="T7"/>
                    </a:cxn>
                    <a:cxn ang="T14">
                      <a:pos x="T8" y="T9"/>
                    </a:cxn>
                  </a:cxnLst>
                  <a:rect l="T15" t="T16" r="T17" b="T18"/>
                  <a:pathLst>
                    <a:path w="74" h="46">
                      <a:moveTo>
                        <a:pt x="0" y="44"/>
                      </a:moveTo>
                      <a:lnTo>
                        <a:pt x="12" y="46"/>
                      </a:lnTo>
                      <a:lnTo>
                        <a:pt x="74" y="0"/>
                      </a:lnTo>
                      <a:lnTo>
                        <a:pt x="18" y="33"/>
                      </a:lnTo>
                      <a:lnTo>
                        <a:pt x="0" y="44"/>
                      </a:lnTo>
                      <a:close/>
                    </a:path>
                  </a:pathLst>
                </a:custGeom>
                <a:grpFill/>
                <a:ln w="9525">
                  <a:solidFill>
                    <a:schemeClr val="bg1"/>
                  </a:solidFill>
                  <a:round/>
                  <a:headEnd/>
                  <a:tailEnd/>
                </a:ln>
              </p:spPr>
              <p:txBody>
                <a:bodyPr/>
                <a:lstStyle/>
                <a:p>
                  <a:endParaRPr lang="en-US" dirty="0"/>
                </a:p>
              </p:txBody>
            </p:sp>
            <p:sp>
              <p:nvSpPr>
                <p:cNvPr id="93" name="Freeform 39"/>
                <p:cNvSpPr>
                  <a:spLocks/>
                </p:cNvSpPr>
                <p:nvPr/>
              </p:nvSpPr>
              <p:spPr bwMode="gray">
                <a:xfrm>
                  <a:off x="4862370" y="4207411"/>
                  <a:ext cx="24362" cy="44827"/>
                </a:xfrm>
                <a:custGeom>
                  <a:avLst/>
                  <a:gdLst>
                    <a:gd name="T0" fmla="*/ 0 w 49"/>
                    <a:gd name="T1" fmla="*/ 94 h 94"/>
                    <a:gd name="T2" fmla="*/ 26 w 49"/>
                    <a:gd name="T3" fmla="*/ 64 h 94"/>
                    <a:gd name="T4" fmla="*/ 49 w 49"/>
                    <a:gd name="T5" fmla="*/ 0 h 94"/>
                    <a:gd name="T6" fmla="*/ 33 w 49"/>
                    <a:gd name="T7" fmla="*/ 30 h 94"/>
                    <a:gd name="T8" fmla="*/ 0 w 49"/>
                    <a:gd name="T9" fmla="*/ 94 h 94"/>
                    <a:gd name="T10" fmla="*/ 0 60000 65536"/>
                    <a:gd name="T11" fmla="*/ 0 60000 65536"/>
                    <a:gd name="T12" fmla="*/ 0 60000 65536"/>
                    <a:gd name="T13" fmla="*/ 0 60000 65536"/>
                    <a:gd name="T14" fmla="*/ 0 60000 65536"/>
                    <a:gd name="T15" fmla="*/ 0 w 49"/>
                    <a:gd name="T16" fmla="*/ 0 h 94"/>
                    <a:gd name="T17" fmla="*/ 49 w 49"/>
                    <a:gd name="T18" fmla="*/ 94 h 94"/>
                  </a:gdLst>
                  <a:ahLst/>
                  <a:cxnLst>
                    <a:cxn ang="T10">
                      <a:pos x="T0" y="T1"/>
                    </a:cxn>
                    <a:cxn ang="T11">
                      <a:pos x="T2" y="T3"/>
                    </a:cxn>
                    <a:cxn ang="T12">
                      <a:pos x="T4" y="T5"/>
                    </a:cxn>
                    <a:cxn ang="T13">
                      <a:pos x="T6" y="T7"/>
                    </a:cxn>
                    <a:cxn ang="T14">
                      <a:pos x="T8" y="T9"/>
                    </a:cxn>
                  </a:cxnLst>
                  <a:rect l="T15" t="T16" r="T17" b="T18"/>
                  <a:pathLst>
                    <a:path w="49" h="94">
                      <a:moveTo>
                        <a:pt x="0" y="94"/>
                      </a:moveTo>
                      <a:lnTo>
                        <a:pt x="26" y="64"/>
                      </a:lnTo>
                      <a:lnTo>
                        <a:pt x="49" y="0"/>
                      </a:lnTo>
                      <a:lnTo>
                        <a:pt x="33" y="30"/>
                      </a:lnTo>
                      <a:lnTo>
                        <a:pt x="0" y="94"/>
                      </a:lnTo>
                      <a:close/>
                    </a:path>
                  </a:pathLst>
                </a:custGeom>
                <a:grpFill/>
                <a:ln w="9525">
                  <a:solidFill>
                    <a:schemeClr val="bg1"/>
                  </a:solidFill>
                  <a:round/>
                  <a:headEnd/>
                  <a:tailEnd/>
                </a:ln>
              </p:spPr>
              <p:txBody>
                <a:bodyPr/>
                <a:lstStyle/>
                <a:p>
                  <a:endParaRPr lang="en-US" dirty="0"/>
                </a:p>
              </p:txBody>
            </p:sp>
          </p:grpSp>
          <p:sp>
            <p:nvSpPr>
              <p:cNvPr id="29" name="Freeform 40"/>
              <p:cNvSpPr>
                <a:spLocks/>
              </p:cNvSpPr>
              <p:nvPr/>
            </p:nvSpPr>
            <p:spPr bwMode="gray">
              <a:xfrm>
                <a:off x="3761156" y="3308426"/>
                <a:ext cx="506928" cy="539808"/>
              </a:xfrm>
              <a:custGeom>
                <a:avLst/>
                <a:gdLst>
                  <a:gd name="T0" fmla="*/ 0 w 1075"/>
                  <a:gd name="T1" fmla="*/ 63 h 1121"/>
                  <a:gd name="T2" fmla="*/ 142 w 1075"/>
                  <a:gd name="T3" fmla="*/ 581 h 1121"/>
                  <a:gd name="T4" fmla="*/ 195 w 1075"/>
                  <a:gd name="T5" fmla="*/ 669 h 1121"/>
                  <a:gd name="T6" fmla="*/ 214 w 1075"/>
                  <a:gd name="T7" fmla="*/ 733 h 1121"/>
                  <a:gd name="T8" fmla="*/ 191 w 1075"/>
                  <a:gd name="T9" fmla="*/ 779 h 1121"/>
                  <a:gd name="T10" fmla="*/ 183 w 1075"/>
                  <a:gd name="T11" fmla="*/ 848 h 1121"/>
                  <a:gd name="T12" fmla="*/ 230 w 1075"/>
                  <a:gd name="T13" fmla="*/ 1043 h 1121"/>
                  <a:gd name="T14" fmla="*/ 271 w 1075"/>
                  <a:gd name="T15" fmla="*/ 1110 h 1121"/>
                  <a:gd name="T16" fmla="*/ 841 w 1075"/>
                  <a:gd name="T17" fmla="*/ 1076 h 1121"/>
                  <a:gd name="T18" fmla="*/ 847 w 1075"/>
                  <a:gd name="T19" fmla="*/ 1118 h 1121"/>
                  <a:gd name="T20" fmla="*/ 884 w 1075"/>
                  <a:gd name="T21" fmla="*/ 1121 h 1121"/>
                  <a:gd name="T22" fmla="*/ 870 w 1075"/>
                  <a:gd name="T23" fmla="*/ 1029 h 1121"/>
                  <a:gd name="T24" fmla="*/ 892 w 1075"/>
                  <a:gd name="T25" fmla="*/ 1002 h 1121"/>
                  <a:gd name="T26" fmla="*/ 976 w 1075"/>
                  <a:gd name="T27" fmla="*/ 1017 h 1121"/>
                  <a:gd name="T28" fmla="*/ 989 w 1075"/>
                  <a:gd name="T29" fmla="*/ 954 h 1121"/>
                  <a:gd name="T30" fmla="*/ 976 w 1075"/>
                  <a:gd name="T31" fmla="*/ 949 h 1121"/>
                  <a:gd name="T32" fmla="*/ 995 w 1075"/>
                  <a:gd name="T33" fmla="*/ 932 h 1121"/>
                  <a:gd name="T34" fmla="*/ 964 w 1075"/>
                  <a:gd name="T35" fmla="*/ 915 h 1121"/>
                  <a:gd name="T36" fmla="*/ 982 w 1075"/>
                  <a:gd name="T37" fmla="*/ 895 h 1121"/>
                  <a:gd name="T38" fmla="*/ 978 w 1075"/>
                  <a:gd name="T39" fmla="*/ 863 h 1121"/>
                  <a:gd name="T40" fmla="*/ 1015 w 1075"/>
                  <a:gd name="T41" fmla="*/ 839 h 1121"/>
                  <a:gd name="T42" fmla="*/ 1002 w 1075"/>
                  <a:gd name="T43" fmla="*/ 806 h 1121"/>
                  <a:gd name="T44" fmla="*/ 1021 w 1075"/>
                  <a:gd name="T45" fmla="*/ 794 h 1121"/>
                  <a:gd name="T46" fmla="*/ 1029 w 1075"/>
                  <a:gd name="T47" fmla="*/ 766 h 1121"/>
                  <a:gd name="T48" fmla="*/ 1014 w 1075"/>
                  <a:gd name="T49" fmla="*/ 755 h 1121"/>
                  <a:gd name="T50" fmla="*/ 1042 w 1075"/>
                  <a:gd name="T51" fmla="*/ 731 h 1121"/>
                  <a:gd name="T52" fmla="*/ 1029 w 1075"/>
                  <a:gd name="T53" fmla="*/ 713 h 1121"/>
                  <a:gd name="T54" fmla="*/ 1052 w 1075"/>
                  <a:gd name="T55" fmla="*/ 713 h 1121"/>
                  <a:gd name="T56" fmla="*/ 1075 w 1075"/>
                  <a:gd name="T57" fmla="*/ 678 h 1121"/>
                  <a:gd name="T58" fmla="*/ 1067 w 1075"/>
                  <a:gd name="T59" fmla="*/ 669 h 1121"/>
                  <a:gd name="T60" fmla="*/ 1030 w 1075"/>
                  <a:gd name="T61" fmla="*/ 662 h 1121"/>
                  <a:gd name="T62" fmla="*/ 1006 w 1075"/>
                  <a:gd name="T63" fmla="*/ 631 h 1121"/>
                  <a:gd name="T64" fmla="*/ 963 w 1075"/>
                  <a:gd name="T65" fmla="*/ 554 h 1121"/>
                  <a:gd name="T66" fmla="*/ 939 w 1075"/>
                  <a:gd name="T67" fmla="*/ 544 h 1121"/>
                  <a:gd name="T68" fmla="*/ 891 w 1075"/>
                  <a:gd name="T69" fmla="*/ 442 h 1121"/>
                  <a:gd name="T70" fmla="*/ 821 w 1075"/>
                  <a:gd name="T71" fmla="*/ 399 h 1121"/>
                  <a:gd name="T72" fmla="*/ 772 w 1075"/>
                  <a:gd name="T73" fmla="*/ 330 h 1121"/>
                  <a:gd name="T74" fmla="*/ 651 w 1075"/>
                  <a:gd name="T75" fmla="*/ 242 h 1121"/>
                  <a:gd name="T76" fmla="*/ 593 w 1075"/>
                  <a:gd name="T77" fmla="*/ 163 h 1121"/>
                  <a:gd name="T78" fmla="*/ 463 w 1075"/>
                  <a:gd name="T79" fmla="*/ 78 h 1121"/>
                  <a:gd name="T80" fmla="*/ 505 w 1075"/>
                  <a:gd name="T81" fmla="*/ 0 h 1121"/>
                  <a:gd name="T82" fmla="*/ 260 w 1075"/>
                  <a:gd name="T83" fmla="*/ 30 h 1121"/>
                  <a:gd name="T84" fmla="*/ 0 w 1075"/>
                  <a:gd name="T85" fmla="*/ 63 h 112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75"/>
                  <a:gd name="T130" fmla="*/ 0 h 1121"/>
                  <a:gd name="T131" fmla="*/ 1075 w 1075"/>
                  <a:gd name="T132" fmla="*/ 1121 h 112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75" h="1121">
                    <a:moveTo>
                      <a:pt x="0" y="63"/>
                    </a:moveTo>
                    <a:lnTo>
                      <a:pt x="142" y="581"/>
                    </a:lnTo>
                    <a:lnTo>
                      <a:pt x="195" y="669"/>
                    </a:lnTo>
                    <a:lnTo>
                      <a:pt x="214" y="733"/>
                    </a:lnTo>
                    <a:lnTo>
                      <a:pt x="191" y="779"/>
                    </a:lnTo>
                    <a:lnTo>
                      <a:pt x="183" y="848"/>
                    </a:lnTo>
                    <a:lnTo>
                      <a:pt x="230" y="1043"/>
                    </a:lnTo>
                    <a:lnTo>
                      <a:pt x="271" y="1110"/>
                    </a:lnTo>
                    <a:lnTo>
                      <a:pt x="841" y="1076"/>
                    </a:lnTo>
                    <a:lnTo>
                      <a:pt x="847" y="1118"/>
                    </a:lnTo>
                    <a:lnTo>
                      <a:pt x="884" y="1121"/>
                    </a:lnTo>
                    <a:lnTo>
                      <a:pt x="870" y="1029"/>
                    </a:lnTo>
                    <a:lnTo>
                      <a:pt x="892" y="1002"/>
                    </a:lnTo>
                    <a:lnTo>
                      <a:pt x="976" y="1017"/>
                    </a:lnTo>
                    <a:lnTo>
                      <a:pt x="989" y="954"/>
                    </a:lnTo>
                    <a:lnTo>
                      <a:pt x="976" y="949"/>
                    </a:lnTo>
                    <a:lnTo>
                      <a:pt x="995" y="932"/>
                    </a:lnTo>
                    <a:lnTo>
                      <a:pt x="964" y="915"/>
                    </a:lnTo>
                    <a:lnTo>
                      <a:pt x="982" y="895"/>
                    </a:lnTo>
                    <a:lnTo>
                      <a:pt x="978" y="863"/>
                    </a:lnTo>
                    <a:lnTo>
                      <a:pt x="1015" y="839"/>
                    </a:lnTo>
                    <a:lnTo>
                      <a:pt x="1002" y="806"/>
                    </a:lnTo>
                    <a:lnTo>
                      <a:pt x="1021" y="794"/>
                    </a:lnTo>
                    <a:lnTo>
                      <a:pt x="1029" y="766"/>
                    </a:lnTo>
                    <a:lnTo>
                      <a:pt x="1014" y="755"/>
                    </a:lnTo>
                    <a:lnTo>
                      <a:pt x="1042" y="731"/>
                    </a:lnTo>
                    <a:lnTo>
                      <a:pt x="1029" y="713"/>
                    </a:lnTo>
                    <a:lnTo>
                      <a:pt x="1052" y="713"/>
                    </a:lnTo>
                    <a:lnTo>
                      <a:pt x="1075" y="678"/>
                    </a:lnTo>
                    <a:lnTo>
                      <a:pt x="1067" y="669"/>
                    </a:lnTo>
                    <a:lnTo>
                      <a:pt x="1030" y="662"/>
                    </a:lnTo>
                    <a:lnTo>
                      <a:pt x="1006" y="631"/>
                    </a:lnTo>
                    <a:lnTo>
                      <a:pt x="963" y="554"/>
                    </a:lnTo>
                    <a:lnTo>
                      <a:pt x="939" y="544"/>
                    </a:lnTo>
                    <a:lnTo>
                      <a:pt x="891" y="442"/>
                    </a:lnTo>
                    <a:lnTo>
                      <a:pt x="821" y="399"/>
                    </a:lnTo>
                    <a:lnTo>
                      <a:pt x="772" y="330"/>
                    </a:lnTo>
                    <a:lnTo>
                      <a:pt x="651" y="242"/>
                    </a:lnTo>
                    <a:lnTo>
                      <a:pt x="593" y="163"/>
                    </a:lnTo>
                    <a:lnTo>
                      <a:pt x="463" y="78"/>
                    </a:lnTo>
                    <a:lnTo>
                      <a:pt x="505" y="0"/>
                    </a:lnTo>
                    <a:lnTo>
                      <a:pt x="260" y="30"/>
                    </a:lnTo>
                    <a:lnTo>
                      <a:pt x="0" y="63"/>
                    </a:lnTo>
                    <a:close/>
                  </a:path>
                </a:pathLst>
              </a:custGeom>
              <a:solidFill>
                <a:schemeClr val="accent2"/>
              </a:solidFill>
              <a:ln w="9525">
                <a:solidFill>
                  <a:schemeClr val="bg1"/>
                </a:solidFill>
                <a:round/>
                <a:headEnd/>
                <a:tailEnd/>
              </a:ln>
            </p:spPr>
            <p:txBody>
              <a:bodyPr/>
              <a:lstStyle/>
              <a:p>
                <a:endParaRPr lang="en-US" dirty="0"/>
              </a:p>
            </p:txBody>
          </p:sp>
          <p:grpSp>
            <p:nvGrpSpPr>
              <p:cNvPr id="30" name="Group 109"/>
              <p:cNvGrpSpPr/>
              <p:nvPr/>
            </p:nvGrpSpPr>
            <p:grpSpPr bwMode="gray">
              <a:xfrm>
                <a:off x="1488460" y="4040058"/>
                <a:ext cx="547444" cy="392324"/>
                <a:chOff x="1821959" y="3830284"/>
                <a:chExt cx="566179" cy="396617"/>
              </a:xfrm>
              <a:grpFill/>
            </p:grpSpPr>
            <p:sp>
              <p:nvSpPr>
                <p:cNvPr id="84" name="Freeform 41"/>
                <p:cNvSpPr>
                  <a:spLocks/>
                </p:cNvSpPr>
                <p:nvPr/>
              </p:nvSpPr>
              <p:spPr bwMode="gray">
                <a:xfrm>
                  <a:off x="1821959" y="3830284"/>
                  <a:ext cx="57495" cy="45801"/>
                </a:xfrm>
                <a:custGeom>
                  <a:avLst/>
                  <a:gdLst>
                    <a:gd name="T0" fmla="*/ 0 w 117"/>
                    <a:gd name="T1" fmla="*/ 55 h 95"/>
                    <a:gd name="T2" fmla="*/ 43 w 117"/>
                    <a:gd name="T3" fmla="*/ 95 h 95"/>
                    <a:gd name="T4" fmla="*/ 67 w 117"/>
                    <a:gd name="T5" fmla="*/ 94 h 95"/>
                    <a:gd name="T6" fmla="*/ 105 w 117"/>
                    <a:gd name="T7" fmla="*/ 71 h 95"/>
                    <a:gd name="T8" fmla="*/ 117 w 117"/>
                    <a:gd name="T9" fmla="*/ 20 h 95"/>
                    <a:gd name="T10" fmla="*/ 91 w 117"/>
                    <a:gd name="T11" fmla="*/ 0 h 95"/>
                    <a:gd name="T12" fmla="*/ 56 w 117"/>
                    <a:gd name="T13" fmla="*/ 6 h 95"/>
                    <a:gd name="T14" fmla="*/ 0 w 117"/>
                    <a:gd name="T15" fmla="*/ 55 h 95"/>
                    <a:gd name="T16" fmla="*/ 0 60000 65536"/>
                    <a:gd name="T17" fmla="*/ 0 60000 65536"/>
                    <a:gd name="T18" fmla="*/ 0 60000 65536"/>
                    <a:gd name="T19" fmla="*/ 0 60000 65536"/>
                    <a:gd name="T20" fmla="*/ 0 60000 65536"/>
                    <a:gd name="T21" fmla="*/ 0 60000 65536"/>
                    <a:gd name="T22" fmla="*/ 0 60000 65536"/>
                    <a:gd name="T23" fmla="*/ 0 60000 65536"/>
                    <a:gd name="T24" fmla="*/ 0 w 117"/>
                    <a:gd name="T25" fmla="*/ 0 h 95"/>
                    <a:gd name="T26" fmla="*/ 117 w 117"/>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 h="95">
                      <a:moveTo>
                        <a:pt x="0" y="55"/>
                      </a:moveTo>
                      <a:lnTo>
                        <a:pt x="43" y="95"/>
                      </a:lnTo>
                      <a:lnTo>
                        <a:pt x="67" y="94"/>
                      </a:lnTo>
                      <a:lnTo>
                        <a:pt x="105" y="71"/>
                      </a:lnTo>
                      <a:lnTo>
                        <a:pt x="117" y="20"/>
                      </a:lnTo>
                      <a:lnTo>
                        <a:pt x="91" y="0"/>
                      </a:lnTo>
                      <a:lnTo>
                        <a:pt x="56" y="6"/>
                      </a:lnTo>
                      <a:lnTo>
                        <a:pt x="0" y="55"/>
                      </a:lnTo>
                      <a:close/>
                    </a:path>
                  </a:pathLst>
                </a:custGeom>
                <a:solidFill>
                  <a:schemeClr val="accent5"/>
                </a:solidFill>
                <a:ln w="9525">
                  <a:solidFill>
                    <a:schemeClr val="bg1"/>
                  </a:solidFill>
                  <a:round/>
                  <a:headEnd/>
                  <a:tailEnd/>
                </a:ln>
              </p:spPr>
              <p:txBody>
                <a:bodyPr/>
                <a:lstStyle/>
                <a:p>
                  <a:endParaRPr lang="en-US" dirty="0"/>
                </a:p>
              </p:txBody>
            </p:sp>
            <p:sp>
              <p:nvSpPr>
                <p:cNvPr id="85" name="Freeform 42"/>
                <p:cNvSpPr>
                  <a:spLocks/>
                </p:cNvSpPr>
                <p:nvPr/>
              </p:nvSpPr>
              <p:spPr bwMode="gray">
                <a:xfrm>
                  <a:off x="1996393" y="3896549"/>
                  <a:ext cx="65291" cy="55546"/>
                </a:xfrm>
                <a:custGeom>
                  <a:avLst/>
                  <a:gdLst>
                    <a:gd name="T0" fmla="*/ 0 w 134"/>
                    <a:gd name="T1" fmla="*/ 30 h 115"/>
                    <a:gd name="T2" fmla="*/ 29 w 134"/>
                    <a:gd name="T3" fmla="*/ 96 h 115"/>
                    <a:gd name="T4" fmla="*/ 59 w 134"/>
                    <a:gd name="T5" fmla="*/ 95 h 115"/>
                    <a:gd name="T6" fmla="*/ 62 w 134"/>
                    <a:gd name="T7" fmla="*/ 76 h 115"/>
                    <a:gd name="T8" fmla="*/ 102 w 134"/>
                    <a:gd name="T9" fmla="*/ 115 h 115"/>
                    <a:gd name="T10" fmla="*/ 134 w 134"/>
                    <a:gd name="T11" fmla="*/ 109 h 115"/>
                    <a:gd name="T12" fmla="*/ 127 w 134"/>
                    <a:gd name="T13" fmla="*/ 71 h 115"/>
                    <a:gd name="T14" fmla="*/ 97 w 134"/>
                    <a:gd name="T15" fmla="*/ 62 h 115"/>
                    <a:gd name="T16" fmla="*/ 71 w 134"/>
                    <a:gd name="T17" fmla="*/ 0 h 115"/>
                    <a:gd name="T18" fmla="*/ 0 w 134"/>
                    <a:gd name="T19" fmla="*/ 30 h 1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4"/>
                    <a:gd name="T31" fmla="*/ 0 h 115"/>
                    <a:gd name="T32" fmla="*/ 134 w 134"/>
                    <a:gd name="T33" fmla="*/ 115 h 1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4" h="115">
                      <a:moveTo>
                        <a:pt x="0" y="30"/>
                      </a:moveTo>
                      <a:lnTo>
                        <a:pt x="29" y="96"/>
                      </a:lnTo>
                      <a:lnTo>
                        <a:pt x="59" y="95"/>
                      </a:lnTo>
                      <a:lnTo>
                        <a:pt x="62" y="76"/>
                      </a:lnTo>
                      <a:lnTo>
                        <a:pt x="102" y="115"/>
                      </a:lnTo>
                      <a:lnTo>
                        <a:pt x="134" y="109"/>
                      </a:lnTo>
                      <a:lnTo>
                        <a:pt x="127" y="71"/>
                      </a:lnTo>
                      <a:lnTo>
                        <a:pt x="97" y="62"/>
                      </a:lnTo>
                      <a:lnTo>
                        <a:pt x="71" y="0"/>
                      </a:lnTo>
                      <a:lnTo>
                        <a:pt x="0" y="30"/>
                      </a:lnTo>
                      <a:close/>
                    </a:path>
                  </a:pathLst>
                </a:custGeom>
                <a:solidFill>
                  <a:schemeClr val="accent5"/>
                </a:solidFill>
                <a:ln w="9525">
                  <a:solidFill>
                    <a:schemeClr val="bg1"/>
                  </a:solidFill>
                  <a:round/>
                  <a:headEnd/>
                  <a:tailEnd/>
                </a:ln>
              </p:spPr>
              <p:txBody>
                <a:bodyPr/>
                <a:lstStyle/>
                <a:p>
                  <a:endParaRPr lang="en-US" dirty="0"/>
                </a:p>
              </p:txBody>
            </p:sp>
            <p:sp>
              <p:nvSpPr>
                <p:cNvPr id="86" name="Freeform 43"/>
                <p:cNvSpPr>
                  <a:spLocks/>
                </p:cNvSpPr>
                <p:nvPr/>
              </p:nvSpPr>
              <p:spPr bwMode="gray">
                <a:xfrm>
                  <a:off x="2101638" y="3955018"/>
                  <a:ext cx="67240" cy="18515"/>
                </a:xfrm>
                <a:custGeom>
                  <a:avLst/>
                  <a:gdLst>
                    <a:gd name="T0" fmla="*/ 0 w 138"/>
                    <a:gd name="T1" fmla="*/ 31 h 37"/>
                    <a:gd name="T2" fmla="*/ 15 w 138"/>
                    <a:gd name="T3" fmla="*/ 0 h 37"/>
                    <a:gd name="T4" fmla="*/ 138 w 138"/>
                    <a:gd name="T5" fmla="*/ 13 h 37"/>
                    <a:gd name="T6" fmla="*/ 112 w 138"/>
                    <a:gd name="T7" fmla="*/ 37 h 37"/>
                    <a:gd name="T8" fmla="*/ 0 w 138"/>
                    <a:gd name="T9" fmla="*/ 31 h 37"/>
                    <a:gd name="T10" fmla="*/ 0 60000 65536"/>
                    <a:gd name="T11" fmla="*/ 0 60000 65536"/>
                    <a:gd name="T12" fmla="*/ 0 60000 65536"/>
                    <a:gd name="T13" fmla="*/ 0 60000 65536"/>
                    <a:gd name="T14" fmla="*/ 0 60000 65536"/>
                    <a:gd name="T15" fmla="*/ 0 w 138"/>
                    <a:gd name="T16" fmla="*/ 0 h 37"/>
                    <a:gd name="T17" fmla="*/ 138 w 138"/>
                    <a:gd name="T18" fmla="*/ 37 h 37"/>
                  </a:gdLst>
                  <a:ahLst/>
                  <a:cxnLst>
                    <a:cxn ang="T10">
                      <a:pos x="T0" y="T1"/>
                    </a:cxn>
                    <a:cxn ang="T11">
                      <a:pos x="T2" y="T3"/>
                    </a:cxn>
                    <a:cxn ang="T12">
                      <a:pos x="T4" y="T5"/>
                    </a:cxn>
                    <a:cxn ang="T13">
                      <a:pos x="T6" y="T7"/>
                    </a:cxn>
                    <a:cxn ang="T14">
                      <a:pos x="T8" y="T9"/>
                    </a:cxn>
                  </a:cxnLst>
                  <a:rect l="T15" t="T16" r="T17" b="T18"/>
                  <a:pathLst>
                    <a:path w="138" h="37">
                      <a:moveTo>
                        <a:pt x="0" y="31"/>
                      </a:moveTo>
                      <a:lnTo>
                        <a:pt x="15" y="0"/>
                      </a:lnTo>
                      <a:lnTo>
                        <a:pt x="138" y="13"/>
                      </a:lnTo>
                      <a:lnTo>
                        <a:pt x="112" y="37"/>
                      </a:lnTo>
                      <a:lnTo>
                        <a:pt x="0" y="31"/>
                      </a:lnTo>
                      <a:close/>
                    </a:path>
                  </a:pathLst>
                </a:custGeom>
                <a:solidFill>
                  <a:schemeClr val="accent5"/>
                </a:solidFill>
                <a:ln w="9525">
                  <a:solidFill>
                    <a:schemeClr val="bg1"/>
                  </a:solidFill>
                  <a:round/>
                  <a:headEnd/>
                  <a:tailEnd/>
                </a:ln>
              </p:spPr>
              <p:txBody>
                <a:bodyPr/>
                <a:lstStyle/>
                <a:p>
                  <a:endParaRPr lang="en-US" dirty="0"/>
                </a:p>
              </p:txBody>
            </p:sp>
            <p:sp>
              <p:nvSpPr>
                <p:cNvPr id="87" name="Freeform 44"/>
                <p:cNvSpPr>
                  <a:spLocks/>
                </p:cNvSpPr>
                <p:nvPr/>
              </p:nvSpPr>
              <p:spPr bwMode="gray">
                <a:xfrm>
                  <a:off x="2131847" y="3992049"/>
                  <a:ext cx="26311" cy="19490"/>
                </a:xfrm>
                <a:custGeom>
                  <a:avLst/>
                  <a:gdLst>
                    <a:gd name="T0" fmla="*/ 0 w 56"/>
                    <a:gd name="T1" fmla="*/ 0 h 40"/>
                    <a:gd name="T2" fmla="*/ 20 w 56"/>
                    <a:gd name="T3" fmla="*/ 40 h 40"/>
                    <a:gd name="T4" fmla="*/ 56 w 56"/>
                    <a:gd name="T5" fmla="*/ 23 h 40"/>
                    <a:gd name="T6" fmla="*/ 38 w 56"/>
                    <a:gd name="T7" fmla="*/ 0 h 40"/>
                    <a:gd name="T8" fmla="*/ 0 w 56"/>
                    <a:gd name="T9" fmla="*/ 0 h 40"/>
                    <a:gd name="T10" fmla="*/ 0 60000 65536"/>
                    <a:gd name="T11" fmla="*/ 0 60000 65536"/>
                    <a:gd name="T12" fmla="*/ 0 60000 65536"/>
                    <a:gd name="T13" fmla="*/ 0 60000 65536"/>
                    <a:gd name="T14" fmla="*/ 0 60000 65536"/>
                    <a:gd name="T15" fmla="*/ 0 w 56"/>
                    <a:gd name="T16" fmla="*/ 0 h 40"/>
                    <a:gd name="T17" fmla="*/ 56 w 56"/>
                    <a:gd name="T18" fmla="*/ 40 h 40"/>
                  </a:gdLst>
                  <a:ahLst/>
                  <a:cxnLst>
                    <a:cxn ang="T10">
                      <a:pos x="T0" y="T1"/>
                    </a:cxn>
                    <a:cxn ang="T11">
                      <a:pos x="T2" y="T3"/>
                    </a:cxn>
                    <a:cxn ang="T12">
                      <a:pos x="T4" y="T5"/>
                    </a:cxn>
                    <a:cxn ang="T13">
                      <a:pos x="T6" y="T7"/>
                    </a:cxn>
                    <a:cxn ang="T14">
                      <a:pos x="T8" y="T9"/>
                    </a:cxn>
                  </a:cxnLst>
                  <a:rect l="T15" t="T16" r="T17" b="T18"/>
                  <a:pathLst>
                    <a:path w="56" h="40">
                      <a:moveTo>
                        <a:pt x="0" y="0"/>
                      </a:moveTo>
                      <a:lnTo>
                        <a:pt x="20" y="40"/>
                      </a:lnTo>
                      <a:lnTo>
                        <a:pt x="56" y="23"/>
                      </a:lnTo>
                      <a:lnTo>
                        <a:pt x="38" y="0"/>
                      </a:lnTo>
                      <a:lnTo>
                        <a:pt x="0" y="0"/>
                      </a:lnTo>
                      <a:close/>
                    </a:path>
                  </a:pathLst>
                </a:custGeom>
                <a:grpFill/>
                <a:ln w="9525">
                  <a:solidFill>
                    <a:schemeClr val="bg1"/>
                  </a:solidFill>
                  <a:round/>
                  <a:headEnd/>
                  <a:tailEnd/>
                </a:ln>
              </p:spPr>
              <p:txBody>
                <a:bodyPr/>
                <a:lstStyle/>
                <a:p>
                  <a:endParaRPr lang="en-US" dirty="0"/>
                </a:p>
              </p:txBody>
            </p:sp>
            <p:sp>
              <p:nvSpPr>
                <p:cNvPr id="88" name="Freeform 45"/>
                <p:cNvSpPr>
                  <a:spLocks/>
                </p:cNvSpPr>
                <p:nvPr/>
              </p:nvSpPr>
              <p:spPr bwMode="gray">
                <a:xfrm>
                  <a:off x="2170827" y="3975482"/>
                  <a:ext cx="84780" cy="50674"/>
                </a:xfrm>
                <a:custGeom>
                  <a:avLst/>
                  <a:gdLst>
                    <a:gd name="T0" fmla="*/ 0 w 172"/>
                    <a:gd name="T1" fmla="*/ 27 h 104"/>
                    <a:gd name="T2" fmla="*/ 22 w 172"/>
                    <a:gd name="T3" fmla="*/ 0 h 104"/>
                    <a:gd name="T4" fmla="*/ 47 w 172"/>
                    <a:gd name="T5" fmla="*/ 27 h 104"/>
                    <a:gd name="T6" fmla="*/ 106 w 172"/>
                    <a:gd name="T7" fmla="*/ 22 h 104"/>
                    <a:gd name="T8" fmla="*/ 172 w 172"/>
                    <a:gd name="T9" fmla="*/ 68 h 104"/>
                    <a:gd name="T10" fmla="*/ 148 w 172"/>
                    <a:gd name="T11" fmla="*/ 90 h 104"/>
                    <a:gd name="T12" fmla="*/ 68 w 172"/>
                    <a:gd name="T13" fmla="*/ 104 h 104"/>
                    <a:gd name="T14" fmla="*/ 54 w 172"/>
                    <a:gd name="T15" fmla="*/ 58 h 104"/>
                    <a:gd name="T16" fmla="*/ 23 w 172"/>
                    <a:gd name="T17" fmla="*/ 58 h 104"/>
                    <a:gd name="T18" fmla="*/ 0 w 172"/>
                    <a:gd name="T19" fmla="*/ 27 h 1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2"/>
                    <a:gd name="T31" fmla="*/ 0 h 104"/>
                    <a:gd name="T32" fmla="*/ 172 w 172"/>
                    <a:gd name="T33" fmla="*/ 104 h 1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2" h="104">
                      <a:moveTo>
                        <a:pt x="0" y="27"/>
                      </a:moveTo>
                      <a:lnTo>
                        <a:pt x="22" y="0"/>
                      </a:lnTo>
                      <a:lnTo>
                        <a:pt x="47" y="27"/>
                      </a:lnTo>
                      <a:lnTo>
                        <a:pt x="106" y="22"/>
                      </a:lnTo>
                      <a:lnTo>
                        <a:pt x="172" y="68"/>
                      </a:lnTo>
                      <a:lnTo>
                        <a:pt x="148" y="90"/>
                      </a:lnTo>
                      <a:lnTo>
                        <a:pt x="68" y="104"/>
                      </a:lnTo>
                      <a:lnTo>
                        <a:pt x="54" y="58"/>
                      </a:lnTo>
                      <a:lnTo>
                        <a:pt x="23" y="58"/>
                      </a:lnTo>
                      <a:lnTo>
                        <a:pt x="0" y="27"/>
                      </a:lnTo>
                      <a:close/>
                    </a:path>
                  </a:pathLst>
                </a:custGeom>
                <a:solidFill>
                  <a:schemeClr val="accent5"/>
                </a:solidFill>
                <a:ln w="9525">
                  <a:solidFill>
                    <a:schemeClr val="bg1"/>
                  </a:solidFill>
                  <a:round/>
                  <a:headEnd/>
                  <a:tailEnd/>
                </a:ln>
              </p:spPr>
              <p:txBody>
                <a:bodyPr/>
                <a:lstStyle/>
                <a:p>
                  <a:endParaRPr lang="en-US" dirty="0"/>
                </a:p>
              </p:txBody>
            </p:sp>
            <p:sp>
              <p:nvSpPr>
                <p:cNvPr id="89" name="Freeform 46"/>
                <p:cNvSpPr>
                  <a:spLocks/>
                </p:cNvSpPr>
                <p:nvPr/>
              </p:nvSpPr>
              <p:spPr bwMode="gray">
                <a:xfrm>
                  <a:off x="2246837" y="4067085"/>
                  <a:ext cx="141301" cy="159816"/>
                </a:xfrm>
                <a:custGeom>
                  <a:avLst/>
                  <a:gdLst>
                    <a:gd name="T0" fmla="*/ 0 w 289"/>
                    <a:gd name="T1" fmla="*/ 129 h 329"/>
                    <a:gd name="T2" fmla="*/ 39 w 289"/>
                    <a:gd name="T3" fmla="*/ 220 h 329"/>
                    <a:gd name="T4" fmla="*/ 33 w 289"/>
                    <a:gd name="T5" fmla="*/ 292 h 329"/>
                    <a:gd name="T6" fmla="*/ 93 w 289"/>
                    <a:gd name="T7" fmla="*/ 329 h 329"/>
                    <a:gd name="T8" fmla="*/ 127 w 289"/>
                    <a:gd name="T9" fmla="*/ 273 h 329"/>
                    <a:gd name="T10" fmla="*/ 250 w 289"/>
                    <a:gd name="T11" fmla="*/ 222 h 329"/>
                    <a:gd name="T12" fmla="*/ 289 w 289"/>
                    <a:gd name="T13" fmla="*/ 182 h 329"/>
                    <a:gd name="T14" fmla="*/ 189 w 289"/>
                    <a:gd name="T15" fmla="*/ 66 h 329"/>
                    <a:gd name="T16" fmla="*/ 47 w 289"/>
                    <a:gd name="T17" fmla="*/ 0 h 329"/>
                    <a:gd name="T18" fmla="*/ 34 w 289"/>
                    <a:gd name="T19" fmla="*/ 20 h 329"/>
                    <a:gd name="T20" fmla="*/ 50 w 289"/>
                    <a:gd name="T21" fmla="*/ 69 h 329"/>
                    <a:gd name="T22" fmla="*/ 0 w 289"/>
                    <a:gd name="T23" fmla="*/ 129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329"/>
                    <a:gd name="T38" fmla="*/ 289 w 289"/>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329">
                      <a:moveTo>
                        <a:pt x="0" y="129"/>
                      </a:moveTo>
                      <a:lnTo>
                        <a:pt x="39" y="220"/>
                      </a:lnTo>
                      <a:lnTo>
                        <a:pt x="33" y="292"/>
                      </a:lnTo>
                      <a:lnTo>
                        <a:pt x="93" y="329"/>
                      </a:lnTo>
                      <a:lnTo>
                        <a:pt x="127" y="273"/>
                      </a:lnTo>
                      <a:lnTo>
                        <a:pt x="250" y="222"/>
                      </a:lnTo>
                      <a:lnTo>
                        <a:pt x="289" y="182"/>
                      </a:lnTo>
                      <a:lnTo>
                        <a:pt x="189" y="66"/>
                      </a:lnTo>
                      <a:lnTo>
                        <a:pt x="47" y="0"/>
                      </a:lnTo>
                      <a:lnTo>
                        <a:pt x="34" y="20"/>
                      </a:lnTo>
                      <a:lnTo>
                        <a:pt x="50" y="69"/>
                      </a:lnTo>
                      <a:lnTo>
                        <a:pt x="0" y="129"/>
                      </a:lnTo>
                      <a:close/>
                    </a:path>
                  </a:pathLst>
                </a:custGeom>
                <a:solidFill>
                  <a:schemeClr val="accent5"/>
                </a:solidFill>
                <a:ln w="9525">
                  <a:solidFill>
                    <a:schemeClr val="bg1"/>
                  </a:solidFill>
                  <a:round/>
                  <a:headEnd/>
                  <a:tailEnd/>
                </a:ln>
              </p:spPr>
              <p:txBody>
                <a:bodyPr/>
                <a:lstStyle/>
                <a:p>
                  <a:endParaRPr lang="en-US" dirty="0"/>
                </a:p>
              </p:txBody>
            </p:sp>
          </p:grpSp>
          <p:sp>
            <p:nvSpPr>
              <p:cNvPr id="31" name="Freeform 47"/>
              <p:cNvSpPr>
                <a:spLocks/>
              </p:cNvSpPr>
              <p:nvPr/>
            </p:nvSpPr>
            <p:spPr bwMode="gray">
              <a:xfrm>
                <a:off x="952323" y="1499108"/>
                <a:ext cx="558752" cy="924420"/>
              </a:xfrm>
              <a:custGeom>
                <a:avLst/>
                <a:gdLst>
                  <a:gd name="T0" fmla="*/ 0 w 1185"/>
                  <a:gd name="T1" fmla="*/ 1699 h 1916"/>
                  <a:gd name="T2" fmla="*/ 94 w 1185"/>
                  <a:gd name="T3" fmla="*/ 1290 h 1916"/>
                  <a:gd name="T4" fmla="*/ 142 w 1185"/>
                  <a:gd name="T5" fmla="*/ 1181 h 1916"/>
                  <a:gd name="T6" fmla="*/ 99 w 1185"/>
                  <a:gd name="T7" fmla="*/ 1129 h 1916"/>
                  <a:gd name="T8" fmla="*/ 110 w 1185"/>
                  <a:gd name="T9" fmla="*/ 1082 h 1916"/>
                  <a:gd name="T10" fmla="*/ 185 w 1185"/>
                  <a:gd name="T11" fmla="*/ 1011 h 1916"/>
                  <a:gd name="T12" fmla="*/ 246 w 1185"/>
                  <a:gd name="T13" fmla="*/ 915 h 1916"/>
                  <a:gd name="T14" fmla="*/ 301 w 1185"/>
                  <a:gd name="T15" fmla="*/ 832 h 1916"/>
                  <a:gd name="T16" fmla="*/ 260 w 1185"/>
                  <a:gd name="T17" fmla="*/ 769 h 1916"/>
                  <a:gd name="T18" fmla="*/ 242 w 1185"/>
                  <a:gd name="T19" fmla="*/ 726 h 1916"/>
                  <a:gd name="T20" fmla="*/ 249 w 1185"/>
                  <a:gd name="T21" fmla="*/ 620 h 1916"/>
                  <a:gd name="T22" fmla="*/ 393 w 1185"/>
                  <a:gd name="T23" fmla="*/ 0 h 1916"/>
                  <a:gd name="T24" fmla="*/ 552 w 1185"/>
                  <a:gd name="T25" fmla="*/ 35 h 1916"/>
                  <a:gd name="T26" fmla="*/ 499 w 1185"/>
                  <a:gd name="T27" fmla="*/ 276 h 1916"/>
                  <a:gd name="T28" fmla="*/ 534 w 1185"/>
                  <a:gd name="T29" fmla="*/ 363 h 1916"/>
                  <a:gd name="T30" fmla="*/ 538 w 1185"/>
                  <a:gd name="T31" fmla="*/ 417 h 1916"/>
                  <a:gd name="T32" fmla="*/ 519 w 1185"/>
                  <a:gd name="T33" fmla="*/ 425 h 1916"/>
                  <a:gd name="T34" fmla="*/ 580 w 1185"/>
                  <a:gd name="T35" fmla="*/ 484 h 1916"/>
                  <a:gd name="T36" fmla="*/ 642 w 1185"/>
                  <a:gd name="T37" fmla="*/ 638 h 1916"/>
                  <a:gd name="T38" fmla="*/ 664 w 1185"/>
                  <a:gd name="T39" fmla="*/ 632 h 1916"/>
                  <a:gd name="T40" fmla="*/ 666 w 1185"/>
                  <a:gd name="T41" fmla="*/ 654 h 1916"/>
                  <a:gd name="T42" fmla="*/ 696 w 1185"/>
                  <a:gd name="T43" fmla="*/ 663 h 1916"/>
                  <a:gd name="T44" fmla="*/ 718 w 1185"/>
                  <a:gd name="T45" fmla="*/ 666 h 1916"/>
                  <a:gd name="T46" fmla="*/ 663 w 1185"/>
                  <a:gd name="T47" fmla="*/ 778 h 1916"/>
                  <a:gd name="T48" fmla="*/ 672 w 1185"/>
                  <a:gd name="T49" fmla="*/ 852 h 1916"/>
                  <a:gd name="T50" fmla="*/ 627 w 1185"/>
                  <a:gd name="T51" fmla="*/ 924 h 1916"/>
                  <a:gd name="T52" fmla="*/ 658 w 1185"/>
                  <a:gd name="T53" fmla="*/ 956 h 1916"/>
                  <a:gd name="T54" fmla="*/ 738 w 1185"/>
                  <a:gd name="T55" fmla="*/ 911 h 1916"/>
                  <a:gd name="T56" fmla="*/ 796 w 1185"/>
                  <a:gd name="T57" fmla="*/ 1154 h 1916"/>
                  <a:gd name="T58" fmla="*/ 833 w 1185"/>
                  <a:gd name="T59" fmla="*/ 1166 h 1916"/>
                  <a:gd name="T60" fmla="*/ 840 w 1185"/>
                  <a:gd name="T61" fmla="*/ 1240 h 1916"/>
                  <a:gd name="T62" fmla="*/ 871 w 1185"/>
                  <a:gd name="T63" fmla="*/ 1271 h 1916"/>
                  <a:gd name="T64" fmla="*/ 894 w 1185"/>
                  <a:gd name="T65" fmla="*/ 1244 h 1916"/>
                  <a:gd name="T66" fmla="*/ 948 w 1185"/>
                  <a:gd name="T67" fmla="*/ 1268 h 1916"/>
                  <a:gd name="T68" fmla="*/ 981 w 1185"/>
                  <a:gd name="T69" fmla="*/ 1242 h 1916"/>
                  <a:gd name="T70" fmla="*/ 1089 w 1185"/>
                  <a:gd name="T71" fmla="*/ 1263 h 1916"/>
                  <a:gd name="T72" fmla="*/ 1115 w 1185"/>
                  <a:gd name="T73" fmla="*/ 1269 h 1916"/>
                  <a:gd name="T74" fmla="*/ 1139 w 1185"/>
                  <a:gd name="T75" fmla="*/ 1220 h 1916"/>
                  <a:gd name="T76" fmla="*/ 1185 w 1185"/>
                  <a:gd name="T77" fmla="*/ 1298 h 1916"/>
                  <a:gd name="T78" fmla="*/ 1085 w 1185"/>
                  <a:gd name="T79" fmla="*/ 1916 h 1916"/>
                  <a:gd name="T80" fmla="*/ 539 w 1185"/>
                  <a:gd name="T81" fmla="*/ 1816 h 1916"/>
                  <a:gd name="T82" fmla="*/ 0 w 1185"/>
                  <a:gd name="T83" fmla="*/ 1699 h 19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85"/>
                  <a:gd name="T127" fmla="*/ 0 h 1916"/>
                  <a:gd name="T128" fmla="*/ 1185 w 1185"/>
                  <a:gd name="T129" fmla="*/ 1916 h 19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85" h="1916">
                    <a:moveTo>
                      <a:pt x="0" y="1699"/>
                    </a:moveTo>
                    <a:lnTo>
                      <a:pt x="94" y="1290"/>
                    </a:lnTo>
                    <a:lnTo>
                      <a:pt x="142" y="1181"/>
                    </a:lnTo>
                    <a:lnTo>
                      <a:pt x="99" y="1129"/>
                    </a:lnTo>
                    <a:lnTo>
                      <a:pt x="110" y="1082"/>
                    </a:lnTo>
                    <a:lnTo>
                      <a:pt x="185" y="1011"/>
                    </a:lnTo>
                    <a:lnTo>
                      <a:pt x="246" y="915"/>
                    </a:lnTo>
                    <a:lnTo>
                      <a:pt x="301" y="832"/>
                    </a:lnTo>
                    <a:lnTo>
                      <a:pt x="260" y="769"/>
                    </a:lnTo>
                    <a:lnTo>
                      <a:pt x="242" y="726"/>
                    </a:lnTo>
                    <a:lnTo>
                      <a:pt x="249" y="620"/>
                    </a:lnTo>
                    <a:lnTo>
                      <a:pt x="393" y="0"/>
                    </a:lnTo>
                    <a:lnTo>
                      <a:pt x="552" y="35"/>
                    </a:lnTo>
                    <a:lnTo>
                      <a:pt x="499" y="276"/>
                    </a:lnTo>
                    <a:lnTo>
                      <a:pt x="534" y="363"/>
                    </a:lnTo>
                    <a:lnTo>
                      <a:pt x="538" y="417"/>
                    </a:lnTo>
                    <a:lnTo>
                      <a:pt x="519" y="425"/>
                    </a:lnTo>
                    <a:lnTo>
                      <a:pt x="580" y="484"/>
                    </a:lnTo>
                    <a:lnTo>
                      <a:pt x="642" y="638"/>
                    </a:lnTo>
                    <a:lnTo>
                      <a:pt x="664" y="632"/>
                    </a:lnTo>
                    <a:lnTo>
                      <a:pt x="666" y="654"/>
                    </a:lnTo>
                    <a:lnTo>
                      <a:pt x="696" y="663"/>
                    </a:lnTo>
                    <a:lnTo>
                      <a:pt x="718" y="666"/>
                    </a:lnTo>
                    <a:lnTo>
                      <a:pt x="663" y="778"/>
                    </a:lnTo>
                    <a:lnTo>
                      <a:pt x="672" y="852"/>
                    </a:lnTo>
                    <a:lnTo>
                      <a:pt x="627" y="924"/>
                    </a:lnTo>
                    <a:lnTo>
                      <a:pt x="658" y="956"/>
                    </a:lnTo>
                    <a:lnTo>
                      <a:pt x="738" y="911"/>
                    </a:lnTo>
                    <a:lnTo>
                      <a:pt x="796" y="1154"/>
                    </a:lnTo>
                    <a:lnTo>
                      <a:pt x="833" y="1166"/>
                    </a:lnTo>
                    <a:lnTo>
                      <a:pt x="840" y="1240"/>
                    </a:lnTo>
                    <a:lnTo>
                      <a:pt x="871" y="1271"/>
                    </a:lnTo>
                    <a:lnTo>
                      <a:pt x="894" y="1244"/>
                    </a:lnTo>
                    <a:lnTo>
                      <a:pt x="948" y="1268"/>
                    </a:lnTo>
                    <a:lnTo>
                      <a:pt x="981" y="1242"/>
                    </a:lnTo>
                    <a:lnTo>
                      <a:pt x="1089" y="1263"/>
                    </a:lnTo>
                    <a:lnTo>
                      <a:pt x="1115" y="1269"/>
                    </a:lnTo>
                    <a:lnTo>
                      <a:pt x="1139" y="1220"/>
                    </a:lnTo>
                    <a:lnTo>
                      <a:pt x="1185" y="1298"/>
                    </a:lnTo>
                    <a:lnTo>
                      <a:pt x="1085" y="1916"/>
                    </a:lnTo>
                    <a:lnTo>
                      <a:pt x="539" y="1816"/>
                    </a:lnTo>
                    <a:lnTo>
                      <a:pt x="0" y="1699"/>
                    </a:lnTo>
                    <a:close/>
                  </a:path>
                </a:pathLst>
              </a:custGeom>
              <a:solidFill>
                <a:schemeClr val="tx2"/>
              </a:solidFill>
              <a:ln w="9525">
                <a:solidFill>
                  <a:schemeClr val="bg1"/>
                </a:solidFill>
                <a:round/>
                <a:headEnd/>
                <a:tailEnd/>
              </a:ln>
            </p:spPr>
            <p:txBody>
              <a:bodyPr/>
              <a:lstStyle/>
              <a:p>
                <a:endParaRPr lang="en-US" dirty="0"/>
              </a:p>
            </p:txBody>
          </p:sp>
          <p:sp>
            <p:nvSpPr>
              <p:cNvPr id="33" name="Freeform 48"/>
              <p:cNvSpPr>
                <a:spLocks/>
              </p:cNvSpPr>
              <p:nvPr/>
            </p:nvSpPr>
            <p:spPr bwMode="gray">
              <a:xfrm>
                <a:off x="3171311" y="2447626"/>
                <a:ext cx="366534" cy="675722"/>
              </a:xfrm>
              <a:custGeom>
                <a:avLst/>
                <a:gdLst>
                  <a:gd name="T0" fmla="*/ 0 w 777"/>
                  <a:gd name="T1" fmla="*/ 619 h 1402"/>
                  <a:gd name="T2" fmla="*/ 14 w 777"/>
                  <a:gd name="T3" fmla="*/ 575 h 1402"/>
                  <a:gd name="T4" fmla="*/ 67 w 777"/>
                  <a:gd name="T5" fmla="*/ 489 h 1402"/>
                  <a:gd name="T6" fmla="*/ 94 w 777"/>
                  <a:gd name="T7" fmla="*/ 397 h 1402"/>
                  <a:gd name="T8" fmla="*/ 68 w 777"/>
                  <a:gd name="T9" fmla="*/ 330 h 1402"/>
                  <a:gd name="T10" fmla="*/ 202 w 777"/>
                  <a:gd name="T11" fmla="*/ 226 h 1402"/>
                  <a:gd name="T12" fmla="*/ 229 w 777"/>
                  <a:gd name="T13" fmla="*/ 172 h 1402"/>
                  <a:gd name="T14" fmla="*/ 229 w 777"/>
                  <a:gd name="T15" fmla="*/ 146 h 1402"/>
                  <a:gd name="T16" fmla="*/ 132 w 777"/>
                  <a:gd name="T17" fmla="*/ 33 h 1402"/>
                  <a:gd name="T18" fmla="*/ 653 w 777"/>
                  <a:gd name="T19" fmla="*/ 0 h 1402"/>
                  <a:gd name="T20" fmla="*/ 666 w 777"/>
                  <a:gd name="T21" fmla="*/ 85 h 1402"/>
                  <a:gd name="T22" fmla="*/ 718 w 777"/>
                  <a:gd name="T23" fmla="*/ 187 h 1402"/>
                  <a:gd name="T24" fmla="*/ 763 w 777"/>
                  <a:gd name="T25" fmla="*/ 722 h 1402"/>
                  <a:gd name="T26" fmla="*/ 754 w 777"/>
                  <a:gd name="T27" fmla="*/ 833 h 1402"/>
                  <a:gd name="T28" fmla="*/ 777 w 777"/>
                  <a:gd name="T29" fmla="*/ 898 h 1402"/>
                  <a:gd name="T30" fmla="*/ 748 w 777"/>
                  <a:gd name="T31" fmla="*/ 1020 h 1402"/>
                  <a:gd name="T32" fmla="*/ 707 w 777"/>
                  <a:gd name="T33" fmla="*/ 1074 h 1402"/>
                  <a:gd name="T34" fmla="*/ 687 w 777"/>
                  <a:gd name="T35" fmla="*/ 1160 h 1402"/>
                  <a:gd name="T36" fmla="*/ 706 w 777"/>
                  <a:gd name="T37" fmla="*/ 1185 h 1402"/>
                  <a:gd name="T38" fmla="*/ 690 w 777"/>
                  <a:gd name="T39" fmla="*/ 1239 h 1402"/>
                  <a:gd name="T40" fmla="*/ 700 w 777"/>
                  <a:gd name="T41" fmla="*/ 1258 h 1402"/>
                  <a:gd name="T42" fmla="*/ 638 w 777"/>
                  <a:gd name="T43" fmla="*/ 1283 h 1402"/>
                  <a:gd name="T44" fmla="*/ 625 w 777"/>
                  <a:gd name="T45" fmla="*/ 1372 h 1402"/>
                  <a:gd name="T46" fmla="*/ 536 w 777"/>
                  <a:gd name="T47" fmla="*/ 1340 h 1402"/>
                  <a:gd name="T48" fmla="*/ 490 w 777"/>
                  <a:gd name="T49" fmla="*/ 1385 h 1402"/>
                  <a:gd name="T50" fmla="*/ 492 w 777"/>
                  <a:gd name="T51" fmla="*/ 1402 h 1402"/>
                  <a:gd name="T52" fmla="*/ 463 w 777"/>
                  <a:gd name="T53" fmla="*/ 1400 h 1402"/>
                  <a:gd name="T54" fmla="*/ 432 w 777"/>
                  <a:gd name="T55" fmla="*/ 1341 h 1402"/>
                  <a:gd name="T56" fmla="*/ 416 w 777"/>
                  <a:gd name="T57" fmla="*/ 1261 h 1402"/>
                  <a:gd name="T58" fmla="*/ 383 w 777"/>
                  <a:gd name="T59" fmla="*/ 1206 h 1402"/>
                  <a:gd name="T60" fmla="*/ 331 w 777"/>
                  <a:gd name="T61" fmla="*/ 1185 h 1402"/>
                  <a:gd name="T62" fmla="*/ 264 w 777"/>
                  <a:gd name="T63" fmla="*/ 1133 h 1402"/>
                  <a:gd name="T64" fmla="*/ 243 w 777"/>
                  <a:gd name="T65" fmla="*/ 1062 h 1402"/>
                  <a:gd name="T66" fmla="*/ 280 w 777"/>
                  <a:gd name="T67" fmla="*/ 952 h 1402"/>
                  <a:gd name="T68" fmla="*/ 249 w 777"/>
                  <a:gd name="T69" fmla="*/ 931 h 1402"/>
                  <a:gd name="T70" fmla="*/ 171 w 777"/>
                  <a:gd name="T71" fmla="*/ 932 h 1402"/>
                  <a:gd name="T72" fmla="*/ 158 w 777"/>
                  <a:gd name="T73" fmla="*/ 861 h 1402"/>
                  <a:gd name="T74" fmla="*/ 29 w 777"/>
                  <a:gd name="T75" fmla="*/ 730 h 1402"/>
                  <a:gd name="T76" fmla="*/ 0 w 777"/>
                  <a:gd name="T77" fmla="*/ 619 h 140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402"/>
                  <a:gd name="T119" fmla="*/ 777 w 777"/>
                  <a:gd name="T120" fmla="*/ 1402 h 140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402">
                    <a:moveTo>
                      <a:pt x="0" y="619"/>
                    </a:moveTo>
                    <a:lnTo>
                      <a:pt x="14" y="575"/>
                    </a:lnTo>
                    <a:lnTo>
                      <a:pt x="67" y="489"/>
                    </a:lnTo>
                    <a:lnTo>
                      <a:pt x="94" y="397"/>
                    </a:lnTo>
                    <a:lnTo>
                      <a:pt x="68" y="330"/>
                    </a:lnTo>
                    <a:lnTo>
                      <a:pt x="202" y="226"/>
                    </a:lnTo>
                    <a:lnTo>
                      <a:pt x="229" y="172"/>
                    </a:lnTo>
                    <a:lnTo>
                      <a:pt x="229" y="146"/>
                    </a:lnTo>
                    <a:lnTo>
                      <a:pt x="132" y="33"/>
                    </a:lnTo>
                    <a:lnTo>
                      <a:pt x="653" y="0"/>
                    </a:lnTo>
                    <a:lnTo>
                      <a:pt x="666" y="85"/>
                    </a:lnTo>
                    <a:lnTo>
                      <a:pt x="718" y="187"/>
                    </a:lnTo>
                    <a:lnTo>
                      <a:pt x="763" y="722"/>
                    </a:lnTo>
                    <a:lnTo>
                      <a:pt x="754" y="833"/>
                    </a:lnTo>
                    <a:lnTo>
                      <a:pt x="777" y="898"/>
                    </a:lnTo>
                    <a:lnTo>
                      <a:pt x="748" y="1020"/>
                    </a:lnTo>
                    <a:lnTo>
                      <a:pt x="707" y="1074"/>
                    </a:lnTo>
                    <a:lnTo>
                      <a:pt x="687" y="1160"/>
                    </a:lnTo>
                    <a:lnTo>
                      <a:pt x="706" y="1185"/>
                    </a:lnTo>
                    <a:lnTo>
                      <a:pt x="690" y="1239"/>
                    </a:lnTo>
                    <a:lnTo>
                      <a:pt x="700" y="1258"/>
                    </a:lnTo>
                    <a:lnTo>
                      <a:pt x="638" y="1283"/>
                    </a:lnTo>
                    <a:lnTo>
                      <a:pt x="625" y="1372"/>
                    </a:lnTo>
                    <a:lnTo>
                      <a:pt x="536" y="1340"/>
                    </a:lnTo>
                    <a:lnTo>
                      <a:pt x="490" y="1385"/>
                    </a:lnTo>
                    <a:lnTo>
                      <a:pt x="492" y="1402"/>
                    </a:lnTo>
                    <a:lnTo>
                      <a:pt x="463" y="1400"/>
                    </a:lnTo>
                    <a:lnTo>
                      <a:pt x="432" y="1341"/>
                    </a:lnTo>
                    <a:lnTo>
                      <a:pt x="416" y="1261"/>
                    </a:lnTo>
                    <a:lnTo>
                      <a:pt x="383" y="1206"/>
                    </a:lnTo>
                    <a:lnTo>
                      <a:pt x="331" y="1185"/>
                    </a:lnTo>
                    <a:lnTo>
                      <a:pt x="264" y="1133"/>
                    </a:lnTo>
                    <a:lnTo>
                      <a:pt x="243" y="1062"/>
                    </a:lnTo>
                    <a:lnTo>
                      <a:pt x="280" y="952"/>
                    </a:lnTo>
                    <a:lnTo>
                      <a:pt x="249" y="931"/>
                    </a:lnTo>
                    <a:lnTo>
                      <a:pt x="171" y="932"/>
                    </a:lnTo>
                    <a:lnTo>
                      <a:pt x="158" y="861"/>
                    </a:lnTo>
                    <a:lnTo>
                      <a:pt x="29" y="730"/>
                    </a:lnTo>
                    <a:lnTo>
                      <a:pt x="0" y="619"/>
                    </a:lnTo>
                    <a:close/>
                  </a:path>
                </a:pathLst>
              </a:custGeom>
              <a:solidFill>
                <a:schemeClr val="accent6"/>
              </a:solidFill>
              <a:ln w="9525">
                <a:solidFill>
                  <a:schemeClr val="bg1"/>
                </a:solidFill>
                <a:round/>
                <a:headEnd/>
                <a:tailEnd/>
              </a:ln>
            </p:spPr>
            <p:txBody>
              <a:bodyPr/>
              <a:lstStyle/>
              <a:p>
                <a:endParaRPr lang="en-US" dirty="0"/>
              </a:p>
            </p:txBody>
          </p:sp>
          <p:sp>
            <p:nvSpPr>
              <p:cNvPr id="34" name="Freeform 49"/>
              <p:cNvSpPr>
                <a:spLocks/>
              </p:cNvSpPr>
              <p:nvPr/>
            </p:nvSpPr>
            <p:spPr bwMode="gray">
              <a:xfrm>
                <a:off x="3495443" y="2509319"/>
                <a:ext cx="290211" cy="508961"/>
              </a:xfrm>
              <a:custGeom>
                <a:avLst/>
                <a:gdLst>
                  <a:gd name="T0" fmla="*/ 0 w 616"/>
                  <a:gd name="T1" fmla="*/ 1032 h 1057"/>
                  <a:gd name="T2" fmla="*/ 19 w 616"/>
                  <a:gd name="T3" fmla="*/ 1057 h 1057"/>
                  <a:gd name="T4" fmla="*/ 37 w 616"/>
                  <a:gd name="T5" fmla="*/ 1027 h 1057"/>
                  <a:gd name="T6" fmla="*/ 126 w 616"/>
                  <a:gd name="T7" fmla="*/ 1012 h 1057"/>
                  <a:gd name="T8" fmla="*/ 158 w 616"/>
                  <a:gd name="T9" fmla="*/ 1020 h 1057"/>
                  <a:gd name="T10" fmla="*/ 252 w 616"/>
                  <a:gd name="T11" fmla="*/ 987 h 1057"/>
                  <a:gd name="T12" fmla="*/ 285 w 616"/>
                  <a:gd name="T13" fmla="*/ 1017 h 1057"/>
                  <a:gd name="T14" fmla="*/ 316 w 616"/>
                  <a:gd name="T15" fmla="*/ 946 h 1057"/>
                  <a:gd name="T16" fmla="*/ 347 w 616"/>
                  <a:gd name="T17" fmla="*/ 928 h 1057"/>
                  <a:gd name="T18" fmla="*/ 416 w 616"/>
                  <a:gd name="T19" fmla="*/ 967 h 1057"/>
                  <a:gd name="T20" fmla="*/ 426 w 616"/>
                  <a:gd name="T21" fmla="*/ 922 h 1057"/>
                  <a:gd name="T22" fmla="*/ 501 w 616"/>
                  <a:gd name="T23" fmla="*/ 828 h 1057"/>
                  <a:gd name="T24" fmla="*/ 518 w 616"/>
                  <a:gd name="T25" fmla="*/ 771 h 1057"/>
                  <a:gd name="T26" fmla="*/ 545 w 616"/>
                  <a:gd name="T27" fmla="*/ 779 h 1057"/>
                  <a:gd name="T28" fmla="*/ 616 w 616"/>
                  <a:gd name="T29" fmla="*/ 730 h 1057"/>
                  <a:gd name="T30" fmla="*/ 596 w 616"/>
                  <a:gd name="T31" fmla="*/ 690 h 1057"/>
                  <a:gd name="T32" fmla="*/ 607 w 616"/>
                  <a:gd name="T33" fmla="*/ 667 h 1057"/>
                  <a:gd name="T34" fmla="*/ 537 w 616"/>
                  <a:gd name="T35" fmla="*/ 16 h 1057"/>
                  <a:gd name="T36" fmla="*/ 530 w 616"/>
                  <a:gd name="T37" fmla="*/ 0 h 1057"/>
                  <a:gd name="T38" fmla="*/ 162 w 616"/>
                  <a:gd name="T39" fmla="*/ 40 h 1057"/>
                  <a:gd name="T40" fmla="*/ 91 w 616"/>
                  <a:gd name="T41" fmla="*/ 81 h 1057"/>
                  <a:gd name="T42" fmla="*/ 31 w 616"/>
                  <a:gd name="T43" fmla="*/ 59 h 1057"/>
                  <a:gd name="T44" fmla="*/ 76 w 616"/>
                  <a:gd name="T45" fmla="*/ 594 h 1057"/>
                  <a:gd name="T46" fmla="*/ 67 w 616"/>
                  <a:gd name="T47" fmla="*/ 705 h 1057"/>
                  <a:gd name="T48" fmla="*/ 90 w 616"/>
                  <a:gd name="T49" fmla="*/ 770 h 1057"/>
                  <a:gd name="T50" fmla="*/ 61 w 616"/>
                  <a:gd name="T51" fmla="*/ 892 h 1057"/>
                  <a:gd name="T52" fmla="*/ 20 w 616"/>
                  <a:gd name="T53" fmla="*/ 946 h 1057"/>
                  <a:gd name="T54" fmla="*/ 0 w 616"/>
                  <a:gd name="T55" fmla="*/ 1032 h 10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616"/>
                  <a:gd name="T85" fmla="*/ 0 h 1057"/>
                  <a:gd name="T86" fmla="*/ 616 w 616"/>
                  <a:gd name="T87" fmla="*/ 1057 h 10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616" h="1057">
                    <a:moveTo>
                      <a:pt x="0" y="1032"/>
                    </a:moveTo>
                    <a:lnTo>
                      <a:pt x="19" y="1057"/>
                    </a:lnTo>
                    <a:lnTo>
                      <a:pt x="37" y="1027"/>
                    </a:lnTo>
                    <a:lnTo>
                      <a:pt x="126" y="1012"/>
                    </a:lnTo>
                    <a:lnTo>
                      <a:pt x="158" y="1020"/>
                    </a:lnTo>
                    <a:lnTo>
                      <a:pt x="252" y="987"/>
                    </a:lnTo>
                    <a:lnTo>
                      <a:pt x="285" y="1017"/>
                    </a:lnTo>
                    <a:lnTo>
                      <a:pt x="316" y="946"/>
                    </a:lnTo>
                    <a:lnTo>
                      <a:pt x="347" y="928"/>
                    </a:lnTo>
                    <a:lnTo>
                      <a:pt x="416" y="967"/>
                    </a:lnTo>
                    <a:lnTo>
                      <a:pt x="426" y="922"/>
                    </a:lnTo>
                    <a:lnTo>
                      <a:pt x="501" y="828"/>
                    </a:lnTo>
                    <a:lnTo>
                      <a:pt x="518" y="771"/>
                    </a:lnTo>
                    <a:lnTo>
                      <a:pt x="545" y="779"/>
                    </a:lnTo>
                    <a:lnTo>
                      <a:pt x="616" y="730"/>
                    </a:lnTo>
                    <a:lnTo>
                      <a:pt x="596" y="690"/>
                    </a:lnTo>
                    <a:lnTo>
                      <a:pt x="607" y="667"/>
                    </a:lnTo>
                    <a:lnTo>
                      <a:pt x="537" y="16"/>
                    </a:lnTo>
                    <a:lnTo>
                      <a:pt x="530" y="0"/>
                    </a:lnTo>
                    <a:lnTo>
                      <a:pt x="162" y="40"/>
                    </a:lnTo>
                    <a:lnTo>
                      <a:pt x="91" y="81"/>
                    </a:lnTo>
                    <a:lnTo>
                      <a:pt x="31" y="59"/>
                    </a:lnTo>
                    <a:lnTo>
                      <a:pt x="76" y="594"/>
                    </a:lnTo>
                    <a:lnTo>
                      <a:pt x="67" y="705"/>
                    </a:lnTo>
                    <a:lnTo>
                      <a:pt x="90" y="770"/>
                    </a:lnTo>
                    <a:lnTo>
                      <a:pt x="61" y="892"/>
                    </a:lnTo>
                    <a:lnTo>
                      <a:pt x="20" y="946"/>
                    </a:lnTo>
                    <a:lnTo>
                      <a:pt x="0" y="1032"/>
                    </a:lnTo>
                    <a:close/>
                  </a:path>
                </a:pathLst>
              </a:custGeom>
              <a:solidFill>
                <a:schemeClr val="accent6"/>
              </a:solidFill>
              <a:ln w="9525">
                <a:solidFill>
                  <a:schemeClr val="bg1"/>
                </a:solidFill>
                <a:round/>
                <a:headEnd/>
                <a:tailEnd/>
              </a:ln>
            </p:spPr>
            <p:txBody>
              <a:bodyPr/>
              <a:lstStyle/>
              <a:p>
                <a:endParaRPr lang="en-US" dirty="0"/>
              </a:p>
            </p:txBody>
          </p:sp>
          <p:sp>
            <p:nvSpPr>
              <p:cNvPr id="35" name="Freeform 50"/>
              <p:cNvSpPr>
                <a:spLocks/>
              </p:cNvSpPr>
              <p:nvPr/>
            </p:nvSpPr>
            <p:spPr bwMode="gray">
              <a:xfrm>
                <a:off x="2720917" y="2346413"/>
                <a:ext cx="558752" cy="378829"/>
              </a:xfrm>
              <a:custGeom>
                <a:avLst/>
                <a:gdLst>
                  <a:gd name="T0" fmla="*/ 0 w 1185"/>
                  <a:gd name="T1" fmla="*/ 15 h 785"/>
                  <a:gd name="T2" fmla="*/ 3 w 1185"/>
                  <a:gd name="T3" fmla="*/ 76 h 785"/>
                  <a:gd name="T4" fmla="*/ 25 w 1185"/>
                  <a:gd name="T5" fmla="*/ 121 h 785"/>
                  <a:gd name="T6" fmla="*/ 10 w 1185"/>
                  <a:gd name="T7" fmla="*/ 165 h 785"/>
                  <a:gd name="T8" fmla="*/ 23 w 1185"/>
                  <a:gd name="T9" fmla="*/ 274 h 785"/>
                  <a:gd name="T10" fmla="*/ 79 w 1185"/>
                  <a:gd name="T11" fmla="*/ 429 h 785"/>
                  <a:gd name="T12" fmla="*/ 80 w 1185"/>
                  <a:gd name="T13" fmla="*/ 477 h 785"/>
                  <a:gd name="T14" fmla="*/ 117 w 1185"/>
                  <a:gd name="T15" fmla="*/ 549 h 785"/>
                  <a:gd name="T16" fmla="*/ 135 w 1185"/>
                  <a:gd name="T17" fmla="*/ 668 h 785"/>
                  <a:gd name="T18" fmla="*/ 126 w 1185"/>
                  <a:gd name="T19" fmla="*/ 704 h 785"/>
                  <a:gd name="T20" fmla="*/ 149 w 1185"/>
                  <a:gd name="T21" fmla="*/ 743 h 785"/>
                  <a:gd name="T22" fmla="*/ 912 w 1185"/>
                  <a:gd name="T23" fmla="*/ 727 h 785"/>
                  <a:gd name="T24" fmla="*/ 970 w 1185"/>
                  <a:gd name="T25" fmla="*/ 785 h 785"/>
                  <a:gd name="T26" fmla="*/ 1023 w 1185"/>
                  <a:gd name="T27" fmla="*/ 699 h 785"/>
                  <a:gd name="T28" fmla="*/ 1050 w 1185"/>
                  <a:gd name="T29" fmla="*/ 607 h 785"/>
                  <a:gd name="T30" fmla="*/ 1024 w 1185"/>
                  <a:gd name="T31" fmla="*/ 540 h 785"/>
                  <a:gd name="T32" fmla="*/ 1158 w 1185"/>
                  <a:gd name="T33" fmla="*/ 436 h 785"/>
                  <a:gd name="T34" fmla="*/ 1185 w 1185"/>
                  <a:gd name="T35" fmla="*/ 382 h 785"/>
                  <a:gd name="T36" fmla="*/ 1185 w 1185"/>
                  <a:gd name="T37" fmla="*/ 356 h 785"/>
                  <a:gd name="T38" fmla="*/ 1088 w 1185"/>
                  <a:gd name="T39" fmla="*/ 243 h 785"/>
                  <a:gd name="T40" fmla="*/ 989 w 1185"/>
                  <a:gd name="T41" fmla="*/ 126 h 785"/>
                  <a:gd name="T42" fmla="*/ 970 w 1185"/>
                  <a:gd name="T43" fmla="*/ 0 h 785"/>
                  <a:gd name="T44" fmla="*/ 27 w 1185"/>
                  <a:gd name="T45" fmla="*/ 17 h 785"/>
                  <a:gd name="T46" fmla="*/ 0 w 1185"/>
                  <a:gd name="T47" fmla="*/ 15 h 78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85"/>
                  <a:gd name="T73" fmla="*/ 0 h 785"/>
                  <a:gd name="T74" fmla="*/ 1185 w 1185"/>
                  <a:gd name="T75" fmla="*/ 785 h 78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85" h="785">
                    <a:moveTo>
                      <a:pt x="0" y="15"/>
                    </a:moveTo>
                    <a:lnTo>
                      <a:pt x="3" y="76"/>
                    </a:lnTo>
                    <a:lnTo>
                      <a:pt x="25" y="121"/>
                    </a:lnTo>
                    <a:lnTo>
                      <a:pt x="10" y="165"/>
                    </a:lnTo>
                    <a:lnTo>
                      <a:pt x="23" y="274"/>
                    </a:lnTo>
                    <a:lnTo>
                      <a:pt x="79" y="429"/>
                    </a:lnTo>
                    <a:lnTo>
                      <a:pt x="80" y="477"/>
                    </a:lnTo>
                    <a:lnTo>
                      <a:pt x="117" y="549"/>
                    </a:lnTo>
                    <a:lnTo>
                      <a:pt x="135" y="668"/>
                    </a:lnTo>
                    <a:lnTo>
                      <a:pt x="126" y="704"/>
                    </a:lnTo>
                    <a:lnTo>
                      <a:pt x="149" y="743"/>
                    </a:lnTo>
                    <a:lnTo>
                      <a:pt x="912" y="727"/>
                    </a:lnTo>
                    <a:lnTo>
                      <a:pt x="970" y="785"/>
                    </a:lnTo>
                    <a:lnTo>
                      <a:pt x="1023" y="699"/>
                    </a:lnTo>
                    <a:lnTo>
                      <a:pt x="1050" y="607"/>
                    </a:lnTo>
                    <a:lnTo>
                      <a:pt x="1024" y="540"/>
                    </a:lnTo>
                    <a:lnTo>
                      <a:pt x="1158" y="436"/>
                    </a:lnTo>
                    <a:lnTo>
                      <a:pt x="1185" y="382"/>
                    </a:lnTo>
                    <a:lnTo>
                      <a:pt x="1185" y="356"/>
                    </a:lnTo>
                    <a:lnTo>
                      <a:pt x="1088" y="243"/>
                    </a:lnTo>
                    <a:lnTo>
                      <a:pt x="989" y="126"/>
                    </a:lnTo>
                    <a:lnTo>
                      <a:pt x="970" y="0"/>
                    </a:lnTo>
                    <a:lnTo>
                      <a:pt x="27" y="17"/>
                    </a:lnTo>
                    <a:lnTo>
                      <a:pt x="0" y="15"/>
                    </a:lnTo>
                    <a:close/>
                  </a:path>
                </a:pathLst>
              </a:custGeom>
              <a:solidFill>
                <a:schemeClr val="accent2"/>
              </a:solidFill>
              <a:ln w="9525">
                <a:solidFill>
                  <a:schemeClr val="bg1"/>
                </a:solidFill>
                <a:round/>
                <a:headEnd/>
                <a:tailEnd/>
              </a:ln>
            </p:spPr>
            <p:txBody>
              <a:bodyPr/>
              <a:lstStyle/>
              <a:p>
                <a:endParaRPr lang="en-US" dirty="0"/>
              </a:p>
            </p:txBody>
          </p:sp>
          <p:sp>
            <p:nvSpPr>
              <p:cNvPr id="36" name="Freeform 51"/>
              <p:cNvSpPr>
                <a:spLocks/>
              </p:cNvSpPr>
              <p:nvPr/>
            </p:nvSpPr>
            <p:spPr bwMode="gray">
              <a:xfrm>
                <a:off x="2202682" y="2757052"/>
                <a:ext cx="694434" cy="383649"/>
              </a:xfrm>
              <a:custGeom>
                <a:avLst/>
                <a:gdLst>
                  <a:gd name="T0" fmla="*/ 0 w 1474"/>
                  <a:gd name="T1" fmla="*/ 758 h 798"/>
                  <a:gd name="T2" fmla="*/ 50 w 1474"/>
                  <a:gd name="T3" fmla="*/ 0 h 798"/>
                  <a:gd name="T4" fmla="*/ 600 w 1474"/>
                  <a:gd name="T5" fmla="*/ 32 h 798"/>
                  <a:gd name="T6" fmla="*/ 1329 w 1474"/>
                  <a:gd name="T7" fmla="*/ 41 h 798"/>
                  <a:gd name="T8" fmla="*/ 1368 w 1474"/>
                  <a:gd name="T9" fmla="*/ 76 h 798"/>
                  <a:gd name="T10" fmla="*/ 1391 w 1474"/>
                  <a:gd name="T11" fmla="*/ 69 h 798"/>
                  <a:gd name="T12" fmla="*/ 1414 w 1474"/>
                  <a:gd name="T13" fmla="*/ 88 h 798"/>
                  <a:gd name="T14" fmla="*/ 1417 w 1474"/>
                  <a:gd name="T15" fmla="*/ 108 h 798"/>
                  <a:gd name="T16" fmla="*/ 1396 w 1474"/>
                  <a:gd name="T17" fmla="*/ 109 h 798"/>
                  <a:gd name="T18" fmla="*/ 1371 w 1474"/>
                  <a:gd name="T19" fmla="*/ 162 h 798"/>
                  <a:gd name="T20" fmla="*/ 1429 w 1474"/>
                  <a:gd name="T21" fmla="*/ 245 h 798"/>
                  <a:gd name="T22" fmla="*/ 1474 w 1474"/>
                  <a:gd name="T23" fmla="*/ 258 h 798"/>
                  <a:gd name="T24" fmla="*/ 1468 w 1474"/>
                  <a:gd name="T25" fmla="*/ 796 h 798"/>
                  <a:gd name="T26" fmla="*/ 838 w 1474"/>
                  <a:gd name="T27" fmla="*/ 798 h 798"/>
                  <a:gd name="T28" fmla="*/ 0 w 1474"/>
                  <a:gd name="T29" fmla="*/ 758 h 79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74"/>
                  <a:gd name="T46" fmla="*/ 0 h 798"/>
                  <a:gd name="T47" fmla="*/ 1474 w 1474"/>
                  <a:gd name="T48" fmla="*/ 798 h 79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74" h="798">
                    <a:moveTo>
                      <a:pt x="0" y="758"/>
                    </a:moveTo>
                    <a:lnTo>
                      <a:pt x="50" y="0"/>
                    </a:lnTo>
                    <a:lnTo>
                      <a:pt x="600" y="32"/>
                    </a:lnTo>
                    <a:lnTo>
                      <a:pt x="1329" y="41"/>
                    </a:lnTo>
                    <a:lnTo>
                      <a:pt x="1368" y="76"/>
                    </a:lnTo>
                    <a:lnTo>
                      <a:pt x="1391" y="69"/>
                    </a:lnTo>
                    <a:lnTo>
                      <a:pt x="1414" y="88"/>
                    </a:lnTo>
                    <a:lnTo>
                      <a:pt x="1417" y="108"/>
                    </a:lnTo>
                    <a:lnTo>
                      <a:pt x="1396" y="109"/>
                    </a:lnTo>
                    <a:lnTo>
                      <a:pt x="1371" y="162"/>
                    </a:lnTo>
                    <a:lnTo>
                      <a:pt x="1429" y="245"/>
                    </a:lnTo>
                    <a:lnTo>
                      <a:pt x="1474" y="258"/>
                    </a:lnTo>
                    <a:lnTo>
                      <a:pt x="1468" y="796"/>
                    </a:lnTo>
                    <a:lnTo>
                      <a:pt x="838" y="798"/>
                    </a:lnTo>
                    <a:lnTo>
                      <a:pt x="0" y="758"/>
                    </a:lnTo>
                    <a:close/>
                  </a:path>
                </a:pathLst>
              </a:custGeom>
              <a:solidFill>
                <a:schemeClr val="accent2"/>
              </a:solidFill>
              <a:ln w="9525">
                <a:solidFill>
                  <a:schemeClr val="bg1"/>
                </a:solidFill>
                <a:round/>
                <a:headEnd/>
                <a:tailEnd/>
              </a:ln>
            </p:spPr>
            <p:txBody>
              <a:bodyPr/>
              <a:lstStyle/>
              <a:p>
                <a:endParaRPr lang="en-US" dirty="0"/>
              </a:p>
            </p:txBody>
          </p:sp>
          <p:sp>
            <p:nvSpPr>
              <p:cNvPr id="37" name="Freeform 52"/>
              <p:cNvSpPr>
                <a:spLocks/>
              </p:cNvSpPr>
              <p:nvPr/>
            </p:nvSpPr>
            <p:spPr bwMode="gray">
              <a:xfrm>
                <a:off x="3386142" y="2829348"/>
                <a:ext cx="679358" cy="355694"/>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solidFill>
                <a:schemeClr val="accent5"/>
              </a:solidFill>
              <a:ln w="9525">
                <a:solidFill>
                  <a:schemeClr val="bg1"/>
                </a:solidFill>
                <a:round/>
                <a:headEnd/>
                <a:tailEnd/>
              </a:ln>
            </p:spPr>
            <p:txBody>
              <a:bodyPr/>
              <a:lstStyle/>
              <a:p>
                <a:endParaRPr lang="en-US" dirty="0"/>
              </a:p>
            </p:txBody>
          </p:sp>
          <p:sp>
            <p:nvSpPr>
              <p:cNvPr id="38" name="Freeform 53"/>
              <p:cNvSpPr>
                <a:spLocks/>
              </p:cNvSpPr>
              <p:nvPr/>
            </p:nvSpPr>
            <p:spPr bwMode="gray">
              <a:xfrm>
                <a:off x="2956479" y="3610140"/>
                <a:ext cx="524830" cy="474259"/>
              </a:xfrm>
              <a:custGeom>
                <a:avLst/>
                <a:gdLst>
                  <a:gd name="T0" fmla="*/ 13 w 1115"/>
                  <a:gd name="T1" fmla="*/ 271 h 983"/>
                  <a:gd name="T2" fmla="*/ 55 w 1115"/>
                  <a:gd name="T3" fmla="*/ 372 h 983"/>
                  <a:gd name="T4" fmla="*/ 113 w 1115"/>
                  <a:gd name="T5" fmla="*/ 546 h 983"/>
                  <a:gd name="T6" fmla="*/ 80 w 1115"/>
                  <a:gd name="T7" fmla="*/ 663 h 983"/>
                  <a:gd name="T8" fmla="*/ 86 w 1115"/>
                  <a:gd name="T9" fmla="*/ 750 h 983"/>
                  <a:gd name="T10" fmla="*/ 38 w 1115"/>
                  <a:gd name="T11" fmla="*/ 812 h 983"/>
                  <a:gd name="T12" fmla="*/ 207 w 1115"/>
                  <a:gd name="T13" fmla="*/ 814 h 983"/>
                  <a:gd name="T14" fmla="*/ 444 w 1115"/>
                  <a:gd name="T15" fmla="*/ 857 h 983"/>
                  <a:gd name="T16" fmla="*/ 466 w 1115"/>
                  <a:gd name="T17" fmla="*/ 794 h 983"/>
                  <a:gd name="T18" fmla="*/ 560 w 1115"/>
                  <a:gd name="T19" fmla="*/ 869 h 983"/>
                  <a:gd name="T20" fmla="*/ 617 w 1115"/>
                  <a:gd name="T21" fmla="*/ 875 h 983"/>
                  <a:gd name="T22" fmla="*/ 659 w 1115"/>
                  <a:gd name="T23" fmla="*/ 942 h 983"/>
                  <a:gd name="T24" fmla="*/ 725 w 1115"/>
                  <a:gd name="T25" fmla="*/ 969 h 983"/>
                  <a:gd name="T26" fmla="*/ 776 w 1115"/>
                  <a:gd name="T27" fmla="*/ 932 h 983"/>
                  <a:gd name="T28" fmla="*/ 806 w 1115"/>
                  <a:gd name="T29" fmla="*/ 939 h 983"/>
                  <a:gd name="T30" fmla="*/ 849 w 1115"/>
                  <a:gd name="T31" fmla="*/ 963 h 983"/>
                  <a:gd name="T32" fmla="*/ 896 w 1115"/>
                  <a:gd name="T33" fmla="*/ 924 h 983"/>
                  <a:gd name="T34" fmla="*/ 887 w 1115"/>
                  <a:gd name="T35" fmla="*/ 865 h 983"/>
                  <a:gd name="T36" fmla="*/ 930 w 1115"/>
                  <a:gd name="T37" fmla="*/ 869 h 983"/>
                  <a:gd name="T38" fmla="*/ 973 w 1115"/>
                  <a:gd name="T39" fmla="*/ 897 h 983"/>
                  <a:gd name="T40" fmla="*/ 1011 w 1115"/>
                  <a:gd name="T41" fmla="*/ 912 h 983"/>
                  <a:gd name="T42" fmla="*/ 1046 w 1115"/>
                  <a:gd name="T43" fmla="*/ 949 h 983"/>
                  <a:gd name="T44" fmla="*/ 1066 w 1115"/>
                  <a:gd name="T45" fmla="*/ 951 h 983"/>
                  <a:gd name="T46" fmla="*/ 1086 w 1115"/>
                  <a:gd name="T47" fmla="*/ 947 h 983"/>
                  <a:gd name="T48" fmla="*/ 1115 w 1115"/>
                  <a:gd name="T49" fmla="*/ 922 h 983"/>
                  <a:gd name="T50" fmla="*/ 1070 w 1115"/>
                  <a:gd name="T51" fmla="*/ 899 h 983"/>
                  <a:gd name="T52" fmla="*/ 1033 w 1115"/>
                  <a:gd name="T53" fmla="*/ 879 h 983"/>
                  <a:gd name="T54" fmla="*/ 978 w 1115"/>
                  <a:gd name="T55" fmla="*/ 828 h 983"/>
                  <a:gd name="T56" fmla="*/ 1017 w 1115"/>
                  <a:gd name="T57" fmla="*/ 804 h 983"/>
                  <a:gd name="T58" fmla="*/ 1040 w 1115"/>
                  <a:gd name="T59" fmla="*/ 774 h 983"/>
                  <a:gd name="T60" fmla="*/ 1060 w 1115"/>
                  <a:gd name="T61" fmla="*/ 737 h 983"/>
                  <a:gd name="T62" fmla="*/ 1028 w 1115"/>
                  <a:gd name="T63" fmla="*/ 711 h 983"/>
                  <a:gd name="T64" fmla="*/ 967 w 1115"/>
                  <a:gd name="T65" fmla="*/ 761 h 983"/>
                  <a:gd name="T66" fmla="*/ 930 w 1115"/>
                  <a:gd name="T67" fmla="*/ 720 h 983"/>
                  <a:gd name="T68" fmla="*/ 950 w 1115"/>
                  <a:gd name="T69" fmla="*/ 721 h 983"/>
                  <a:gd name="T70" fmla="*/ 946 w 1115"/>
                  <a:gd name="T71" fmla="*/ 702 h 983"/>
                  <a:gd name="T72" fmla="*/ 934 w 1115"/>
                  <a:gd name="T73" fmla="*/ 703 h 983"/>
                  <a:gd name="T74" fmla="*/ 893 w 1115"/>
                  <a:gd name="T75" fmla="*/ 720 h 983"/>
                  <a:gd name="T76" fmla="*/ 798 w 1115"/>
                  <a:gd name="T77" fmla="*/ 713 h 983"/>
                  <a:gd name="T78" fmla="*/ 831 w 1115"/>
                  <a:gd name="T79" fmla="*/ 641 h 983"/>
                  <a:gd name="T80" fmla="*/ 891 w 1115"/>
                  <a:gd name="T81" fmla="*/ 668 h 983"/>
                  <a:gd name="T82" fmla="*/ 916 w 1115"/>
                  <a:gd name="T83" fmla="*/ 567 h 983"/>
                  <a:gd name="T84" fmla="*/ 527 w 1115"/>
                  <a:gd name="T85" fmla="*/ 499 h 983"/>
                  <a:gd name="T86" fmla="*/ 575 w 1115"/>
                  <a:gd name="T87" fmla="*/ 314 h 983"/>
                  <a:gd name="T88" fmla="*/ 622 w 1115"/>
                  <a:gd name="T89" fmla="*/ 195 h 983"/>
                  <a:gd name="T90" fmla="*/ 596 w 1115"/>
                  <a:gd name="T91" fmla="*/ 0 h 9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115"/>
                  <a:gd name="T139" fmla="*/ 0 h 983"/>
                  <a:gd name="T140" fmla="*/ 1115 w 1115"/>
                  <a:gd name="T141" fmla="*/ 983 h 98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115" h="983">
                    <a:moveTo>
                      <a:pt x="0" y="8"/>
                    </a:moveTo>
                    <a:lnTo>
                      <a:pt x="13" y="271"/>
                    </a:lnTo>
                    <a:lnTo>
                      <a:pt x="43" y="305"/>
                    </a:lnTo>
                    <a:lnTo>
                      <a:pt x="55" y="372"/>
                    </a:lnTo>
                    <a:lnTo>
                      <a:pt x="115" y="466"/>
                    </a:lnTo>
                    <a:lnTo>
                      <a:pt x="113" y="546"/>
                    </a:lnTo>
                    <a:lnTo>
                      <a:pt x="77" y="622"/>
                    </a:lnTo>
                    <a:lnTo>
                      <a:pt x="80" y="663"/>
                    </a:lnTo>
                    <a:lnTo>
                      <a:pt x="91" y="707"/>
                    </a:lnTo>
                    <a:lnTo>
                      <a:pt x="86" y="750"/>
                    </a:lnTo>
                    <a:lnTo>
                      <a:pt x="65" y="778"/>
                    </a:lnTo>
                    <a:lnTo>
                      <a:pt x="38" y="812"/>
                    </a:lnTo>
                    <a:lnTo>
                      <a:pt x="57" y="833"/>
                    </a:lnTo>
                    <a:lnTo>
                      <a:pt x="207" y="814"/>
                    </a:lnTo>
                    <a:lnTo>
                      <a:pt x="328" y="863"/>
                    </a:lnTo>
                    <a:lnTo>
                      <a:pt x="444" y="857"/>
                    </a:lnTo>
                    <a:lnTo>
                      <a:pt x="429" y="823"/>
                    </a:lnTo>
                    <a:lnTo>
                      <a:pt x="466" y="794"/>
                    </a:lnTo>
                    <a:lnTo>
                      <a:pt x="546" y="812"/>
                    </a:lnTo>
                    <a:lnTo>
                      <a:pt x="560" y="869"/>
                    </a:lnTo>
                    <a:lnTo>
                      <a:pt x="582" y="862"/>
                    </a:lnTo>
                    <a:lnTo>
                      <a:pt x="617" y="875"/>
                    </a:lnTo>
                    <a:lnTo>
                      <a:pt x="650" y="910"/>
                    </a:lnTo>
                    <a:lnTo>
                      <a:pt x="659" y="942"/>
                    </a:lnTo>
                    <a:lnTo>
                      <a:pt x="693" y="947"/>
                    </a:lnTo>
                    <a:lnTo>
                      <a:pt x="725" y="969"/>
                    </a:lnTo>
                    <a:lnTo>
                      <a:pt x="753" y="958"/>
                    </a:lnTo>
                    <a:lnTo>
                      <a:pt x="776" y="932"/>
                    </a:lnTo>
                    <a:lnTo>
                      <a:pt x="773" y="910"/>
                    </a:lnTo>
                    <a:lnTo>
                      <a:pt x="806" y="939"/>
                    </a:lnTo>
                    <a:lnTo>
                      <a:pt x="825" y="914"/>
                    </a:lnTo>
                    <a:lnTo>
                      <a:pt x="849" y="963"/>
                    </a:lnTo>
                    <a:lnTo>
                      <a:pt x="884" y="939"/>
                    </a:lnTo>
                    <a:lnTo>
                      <a:pt x="896" y="924"/>
                    </a:lnTo>
                    <a:lnTo>
                      <a:pt x="884" y="910"/>
                    </a:lnTo>
                    <a:lnTo>
                      <a:pt x="887" y="865"/>
                    </a:lnTo>
                    <a:lnTo>
                      <a:pt x="898" y="865"/>
                    </a:lnTo>
                    <a:lnTo>
                      <a:pt x="930" y="869"/>
                    </a:lnTo>
                    <a:lnTo>
                      <a:pt x="939" y="899"/>
                    </a:lnTo>
                    <a:lnTo>
                      <a:pt x="973" y="897"/>
                    </a:lnTo>
                    <a:lnTo>
                      <a:pt x="1004" y="918"/>
                    </a:lnTo>
                    <a:lnTo>
                      <a:pt x="1011" y="912"/>
                    </a:lnTo>
                    <a:lnTo>
                      <a:pt x="1024" y="935"/>
                    </a:lnTo>
                    <a:lnTo>
                      <a:pt x="1046" y="949"/>
                    </a:lnTo>
                    <a:lnTo>
                      <a:pt x="1035" y="983"/>
                    </a:lnTo>
                    <a:lnTo>
                      <a:pt x="1066" y="951"/>
                    </a:lnTo>
                    <a:lnTo>
                      <a:pt x="1087" y="970"/>
                    </a:lnTo>
                    <a:lnTo>
                      <a:pt x="1086" y="947"/>
                    </a:lnTo>
                    <a:lnTo>
                      <a:pt x="1113" y="939"/>
                    </a:lnTo>
                    <a:lnTo>
                      <a:pt x="1115" y="922"/>
                    </a:lnTo>
                    <a:lnTo>
                      <a:pt x="1085" y="917"/>
                    </a:lnTo>
                    <a:lnTo>
                      <a:pt x="1070" y="899"/>
                    </a:lnTo>
                    <a:lnTo>
                      <a:pt x="1044" y="903"/>
                    </a:lnTo>
                    <a:lnTo>
                      <a:pt x="1033" y="879"/>
                    </a:lnTo>
                    <a:lnTo>
                      <a:pt x="1004" y="879"/>
                    </a:lnTo>
                    <a:lnTo>
                      <a:pt x="978" y="828"/>
                    </a:lnTo>
                    <a:lnTo>
                      <a:pt x="993" y="815"/>
                    </a:lnTo>
                    <a:lnTo>
                      <a:pt x="1017" y="804"/>
                    </a:lnTo>
                    <a:lnTo>
                      <a:pt x="1022" y="778"/>
                    </a:lnTo>
                    <a:lnTo>
                      <a:pt x="1040" y="774"/>
                    </a:lnTo>
                    <a:lnTo>
                      <a:pt x="1070" y="747"/>
                    </a:lnTo>
                    <a:lnTo>
                      <a:pt x="1060" y="737"/>
                    </a:lnTo>
                    <a:lnTo>
                      <a:pt x="1061" y="685"/>
                    </a:lnTo>
                    <a:lnTo>
                      <a:pt x="1028" y="711"/>
                    </a:lnTo>
                    <a:lnTo>
                      <a:pt x="995" y="716"/>
                    </a:lnTo>
                    <a:lnTo>
                      <a:pt x="967" y="761"/>
                    </a:lnTo>
                    <a:lnTo>
                      <a:pt x="922" y="737"/>
                    </a:lnTo>
                    <a:lnTo>
                      <a:pt x="930" y="720"/>
                    </a:lnTo>
                    <a:lnTo>
                      <a:pt x="949" y="713"/>
                    </a:lnTo>
                    <a:lnTo>
                      <a:pt x="950" y="721"/>
                    </a:lnTo>
                    <a:lnTo>
                      <a:pt x="963" y="694"/>
                    </a:lnTo>
                    <a:lnTo>
                      <a:pt x="946" y="702"/>
                    </a:lnTo>
                    <a:lnTo>
                      <a:pt x="939" y="690"/>
                    </a:lnTo>
                    <a:lnTo>
                      <a:pt x="934" y="703"/>
                    </a:lnTo>
                    <a:lnTo>
                      <a:pt x="911" y="693"/>
                    </a:lnTo>
                    <a:lnTo>
                      <a:pt x="893" y="720"/>
                    </a:lnTo>
                    <a:lnTo>
                      <a:pt x="858" y="726"/>
                    </a:lnTo>
                    <a:lnTo>
                      <a:pt x="798" y="713"/>
                    </a:lnTo>
                    <a:lnTo>
                      <a:pt x="793" y="696"/>
                    </a:lnTo>
                    <a:lnTo>
                      <a:pt x="831" y="641"/>
                    </a:lnTo>
                    <a:lnTo>
                      <a:pt x="868" y="643"/>
                    </a:lnTo>
                    <a:lnTo>
                      <a:pt x="891" y="668"/>
                    </a:lnTo>
                    <a:lnTo>
                      <a:pt x="986" y="684"/>
                    </a:lnTo>
                    <a:lnTo>
                      <a:pt x="916" y="567"/>
                    </a:lnTo>
                    <a:lnTo>
                      <a:pt x="928" y="483"/>
                    </a:lnTo>
                    <a:lnTo>
                      <a:pt x="527" y="499"/>
                    </a:lnTo>
                    <a:lnTo>
                      <a:pt x="530" y="453"/>
                    </a:lnTo>
                    <a:lnTo>
                      <a:pt x="575" y="314"/>
                    </a:lnTo>
                    <a:lnTo>
                      <a:pt x="644" y="221"/>
                    </a:lnTo>
                    <a:lnTo>
                      <a:pt x="622" y="195"/>
                    </a:lnTo>
                    <a:lnTo>
                      <a:pt x="630" y="105"/>
                    </a:lnTo>
                    <a:lnTo>
                      <a:pt x="596" y="0"/>
                    </a:lnTo>
                    <a:lnTo>
                      <a:pt x="0" y="8"/>
                    </a:lnTo>
                    <a:close/>
                  </a:path>
                </a:pathLst>
              </a:custGeom>
              <a:solidFill>
                <a:schemeClr val="accent6"/>
              </a:solidFill>
              <a:ln w="9525">
                <a:solidFill>
                  <a:schemeClr val="bg1"/>
                </a:solidFill>
                <a:round/>
                <a:headEnd/>
                <a:tailEnd/>
              </a:ln>
            </p:spPr>
            <p:txBody>
              <a:bodyPr/>
              <a:lstStyle/>
              <a:p>
                <a:endParaRPr lang="en-US" dirty="0"/>
              </a:p>
            </p:txBody>
          </p:sp>
          <p:sp>
            <p:nvSpPr>
              <p:cNvPr id="40" name="Freeform 55"/>
              <p:cNvSpPr>
                <a:spLocks/>
              </p:cNvSpPr>
              <p:nvPr/>
            </p:nvSpPr>
            <p:spPr bwMode="gray">
              <a:xfrm>
                <a:off x="4247355" y="2624992"/>
                <a:ext cx="424952" cy="214959"/>
              </a:xfrm>
              <a:custGeom>
                <a:avLst/>
                <a:gdLst>
                  <a:gd name="T0" fmla="*/ 23 w 901"/>
                  <a:gd name="T1" fmla="*/ 260 h 447"/>
                  <a:gd name="T2" fmla="*/ 198 w 901"/>
                  <a:gd name="T3" fmla="*/ 150 h 447"/>
                  <a:gd name="T4" fmla="*/ 277 w 901"/>
                  <a:gd name="T5" fmla="*/ 110 h 447"/>
                  <a:gd name="T6" fmla="*/ 354 w 901"/>
                  <a:gd name="T7" fmla="*/ 171 h 447"/>
                  <a:gd name="T8" fmla="*/ 436 w 901"/>
                  <a:gd name="T9" fmla="*/ 224 h 447"/>
                  <a:gd name="T10" fmla="*/ 503 w 901"/>
                  <a:gd name="T11" fmla="*/ 233 h 447"/>
                  <a:gd name="T12" fmla="*/ 503 w 901"/>
                  <a:gd name="T13" fmla="*/ 276 h 447"/>
                  <a:gd name="T14" fmla="*/ 469 w 901"/>
                  <a:gd name="T15" fmla="*/ 361 h 447"/>
                  <a:gd name="T16" fmla="*/ 521 w 901"/>
                  <a:gd name="T17" fmla="*/ 382 h 447"/>
                  <a:gd name="T18" fmla="*/ 554 w 901"/>
                  <a:gd name="T19" fmla="*/ 401 h 447"/>
                  <a:gd name="T20" fmla="*/ 582 w 901"/>
                  <a:gd name="T21" fmla="*/ 410 h 447"/>
                  <a:gd name="T22" fmla="*/ 627 w 901"/>
                  <a:gd name="T23" fmla="*/ 412 h 447"/>
                  <a:gd name="T24" fmla="*/ 678 w 901"/>
                  <a:gd name="T25" fmla="*/ 436 h 447"/>
                  <a:gd name="T26" fmla="*/ 592 w 901"/>
                  <a:gd name="T27" fmla="*/ 342 h 447"/>
                  <a:gd name="T28" fmla="*/ 614 w 901"/>
                  <a:gd name="T29" fmla="*/ 322 h 447"/>
                  <a:gd name="T30" fmla="*/ 608 w 901"/>
                  <a:gd name="T31" fmla="*/ 180 h 447"/>
                  <a:gd name="T32" fmla="*/ 646 w 901"/>
                  <a:gd name="T33" fmla="*/ 94 h 447"/>
                  <a:gd name="T34" fmla="*/ 690 w 901"/>
                  <a:gd name="T35" fmla="*/ 57 h 447"/>
                  <a:gd name="T36" fmla="*/ 652 w 901"/>
                  <a:gd name="T37" fmla="*/ 106 h 447"/>
                  <a:gd name="T38" fmla="*/ 646 w 901"/>
                  <a:gd name="T39" fmla="*/ 179 h 447"/>
                  <a:gd name="T40" fmla="*/ 655 w 901"/>
                  <a:gd name="T41" fmla="*/ 206 h 447"/>
                  <a:gd name="T42" fmla="*/ 670 w 901"/>
                  <a:gd name="T43" fmla="*/ 248 h 447"/>
                  <a:gd name="T44" fmla="*/ 642 w 901"/>
                  <a:gd name="T45" fmla="*/ 267 h 447"/>
                  <a:gd name="T46" fmla="*/ 683 w 901"/>
                  <a:gd name="T47" fmla="*/ 279 h 447"/>
                  <a:gd name="T48" fmla="*/ 663 w 901"/>
                  <a:gd name="T49" fmla="*/ 293 h 447"/>
                  <a:gd name="T50" fmla="*/ 723 w 901"/>
                  <a:gd name="T51" fmla="*/ 380 h 447"/>
                  <a:gd name="T52" fmla="*/ 749 w 901"/>
                  <a:gd name="T53" fmla="*/ 400 h 447"/>
                  <a:gd name="T54" fmla="*/ 764 w 901"/>
                  <a:gd name="T55" fmla="*/ 412 h 447"/>
                  <a:gd name="T56" fmla="*/ 768 w 901"/>
                  <a:gd name="T57" fmla="*/ 439 h 447"/>
                  <a:gd name="T58" fmla="*/ 816 w 901"/>
                  <a:gd name="T59" fmla="*/ 429 h 447"/>
                  <a:gd name="T60" fmla="*/ 881 w 901"/>
                  <a:gd name="T61" fmla="*/ 344 h 447"/>
                  <a:gd name="T62" fmla="*/ 881 w 901"/>
                  <a:gd name="T63" fmla="*/ 395 h 447"/>
                  <a:gd name="T64" fmla="*/ 874 w 901"/>
                  <a:gd name="T65" fmla="*/ 443 h 447"/>
                  <a:gd name="T66" fmla="*/ 901 w 901"/>
                  <a:gd name="T67" fmla="*/ 284 h 447"/>
                  <a:gd name="T68" fmla="*/ 776 w 901"/>
                  <a:gd name="T69" fmla="*/ 309 h 447"/>
                  <a:gd name="T70" fmla="*/ 693 w 901"/>
                  <a:gd name="T71" fmla="*/ 0 h 44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1"/>
                  <a:gd name="T109" fmla="*/ 0 h 447"/>
                  <a:gd name="T110" fmla="*/ 901 w 901"/>
                  <a:gd name="T111" fmla="*/ 447 h 44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1" h="447">
                    <a:moveTo>
                      <a:pt x="0" y="133"/>
                    </a:moveTo>
                    <a:lnTo>
                      <a:pt x="23" y="260"/>
                    </a:lnTo>
                    <a:lnTo>
                      <a:pt x="91" y="180"/>
                    </a:lnTo>
                    <a:lnTo>
                      <a:pt x="198" y="150"/>
                    </a:lnTo>
                    <a:lnTo>
                      <a:pt x="219" y="116"/>
                    </a:lnTo>
                    <a:lnTo>
                      <a:pt x="277" y="110"/>
                    </a:lnTo>
                    <a:lnTo>
                      <a:pt x="326" y="132"/>
                    </a:lnTo>
                    <a:lnTo>
                      <a:pt x="354" y="171"/>
                    </a:lnTo>
                    <a:lnTo>
                      <a:pt x="406" y="186"/>
                    </a:lnTo>
                    <a:lnTo>
                      <a:pt x="436" y="224"/>
                    </a:lnTo>
                    <a:lnTo>
                      <a:pt x="482" y="245"/>
                    </a:lnTo>
                    <a:lnTo>
                      <a:pt x="503" y="233"/>
                    </a:lnTo>
                    <a:lnTo>
                      <a:pt x="514" y="257"/>
                    </a:lnTo>
                    <a:lnTo>
                      <a:pt x="503" y="276"/>
                    </a:lnTo>
                    <a:lnTo>
                      <a:pt x="502" y="304"/>
                    </a:lnTo>
                    <a:lnTo>
                      <a:pt x="469" y="361"/>
                    </a:lnTo>
                    <a:lnTo>
                      <a:pt x="482" y="399"/>
                    </a:lnTo>
                    <a:lnTo>
                      <a:pt x="521" y="382"/>
                    </a:lnTo>
                    <a:lnTo>
                      <a:pt x="523" y="363"/>
                    </a:lnTo>
                    <a:lnTo>
                      <a:pt x="554" y="401"/>
                    </a:lnTo>
                    <a:lnTo>
                      <a:pt x="561" y="383"/>
                    </a:lnTo>
                    <a:lnTo>
                      <a:pt x="582" y="410"/>
                    </a:lnTo>
                    <a:lnTo>
                      <a:pt x="593" y="396"/>
                    </a:lnTo>
                    <a:lnTo>
                      <a:pt x="627" y="412"/>
                    </a:lnTo>
                    <a:lnTo>
                      <a:pt x="646" y="403"/>
                    </a:lnTo>
                    <a:lnTo>
                      <a:pt x="678" y="436"/>
                    </a:lnTo>
                    <a:lnTo>
                      <a:pt x="653" y="388"/>
                    </a:lnTo>
                    <a:lnTo>
                      <a:pt x="592" y="342"/>
                    </a:lnTo>
                    <a:lnTo>
                      <a:pt x="650" y="370"/>
                    </a:lnTo>
                    <a:lnTo>
                      <a:pt x="614" y="322"/>
                    </a:lnTo>
                    <a:lnTo>
                      <a:pt x="603" y="279"/>
                    </a:lnTo>
                    <a:lnTo>
                      <a:pt x="608" y="180"/>
                    </a:lnTo>
                    <a:lnTo>
                      <a:pt x="572" y="159"/>
                    </a:lnTo>
                    <a:lnTo>
                      <a:pt x="646" y="94"/>
                    </a:lnTo>
                    <a:lnTo>
                      <a:pt x="648" y="55"/>
                    </a:lnTo>
                    <a:lnTo>
                      <a:pt x="690" y="57"/>
                    </a:lnTo>
                    <a:lnTo>
                      <a:pt x="681" y="93"/>
                    </a:lnTo>
                    <a:lnTo>
                      <a:pt x="652" y="106"/>
                    </a:lnTo>
                    <a:lnTo>
                      <a:pt x="638" y="145"/>
                    </a:lnTo>
                    <a:lnTo>
                      <a:pt x="646" y="179"/>
                    </a:lnTo>
                    <a:lnTo>
                      <a:pt x="666" y="165"/>
                    </a:lnTo>
                    <a:lnTo>
                      <a:pt x="655" y="206"/>
                    </a:lnTo>
                    <a:lnTo>
                      <a:pt x="664" y="227"/>
                    </a:lnTo>
                    <a:lnTo>
                      <a:pt x="670" y="248"/>
                    </a:lnTo>
                    <a:lnTo>
                      <a:pt x="650" y="238"/>
                    </a:lnTo>
                    <a:lnTo>
                      <a:pt x="642" y="267"/>
                    </a:lnTo>
                    <a:lnTo>
                      <a:pt x="686" y="258"/>
                    </a:lnTo>
                    <a:lnTo>
                      <a:pt x="683" y="279"/>
                    </a:lnTo>
                    <a:lnTo>
                      <a:pt x="704" y="295"/>
                    </a:lnTo>
                    <a:lnTo>
                      <a:pt x="663" y="293"/>
                    </a:lnTo>
                    <a:lnTo>
                      <a:pt x="676" y="355"/>
                    </a:lnTo>
                    <a:lnTo>
                      <a:pt x="723" y="380"/>
                    </a:lnTo>
                    <a:lnTo>
                      <a:pt x="746" y="349"/>
                    </a:lnTo>
                    <a:lnTo>
                      <a:pt x="749" y="400"/>
                    </a:lnTo>
                    <a:lnTo>
                      <a:pt x="780" y="390"/>
                    </a:lnTo>
                    <a:lnTo>
                      <a:pt x="764" y="412"/>
                    </a:lnTo>
                    <a:lnTo>
                      <a:pt x="785" y="412"/>
                    </a:lnTo>
                    <a:lnTo>
                      <a:pt x="768" y="439"/>
                    </a:lnTo>
                    <a:lnTo>
                      <a:pt x="776" y="447"/>
                    </a:lnTo>
                    <a:lnTo>
                      <a:pt x="816" y="429"/>
                    </a:lnTo>
                    <a:lnTo>
                      <a:pt x="866" y="402"/>
                    </a:lnTo>
                    <a:lnTo>
                      <a:pt x="881" y="344"/>
                    </a:lnTo>
                    <a:lnTo>
                      <a:pt x="887" y="378"/>
                    </a:lnTo>
                    <a:lnTo>
                      <a:pt x="881" y="395"/>
                    </a:lnTo>
                    <a:lnTo>
                      <a:pt x="871" y="426"/>
                    </a:lnTo>
                    <a:lnTo>
                      <a:pt x="874" y="443"/>
                    </a:lnTo>
                    <a:lnTo>
                      <a:pt x="893" y="394"/>
                    </a:lnTo>
                    <a:lnTo>
                      <a:pt x="901" y="284"/>
                    </a:lnTo>
                    <a:lnTo>
                      <a:pt x="846" y="296"/>
                    </a:lnTo>
                    <a:lnTo>
                      <a:pt x="776" y="309"/>
                    </a:lnTo>
                    <a:lnTo>
                      <a:pt x="771" y="285"/>
                    </a:lnTo>
                    <a:lnTo>
                      <a:pt x="693" y="0"/>
                    </a:lnTo>
                    <a:lnTo>
                      <a:pt x="0" y="133"/>
                    </a:lnTo>
                    <a:close/>
                  </a:path>
                </a:pathLst>
              </a:custGeom>
              <a:solidFill>
                <a:schemeClr val="accent2"/>
              </a:solidFill>
              <a:ln w="9525">
                <a:solidFill>
                  <a:schemeClr val="bg1"/>
                </a:solidFill>
                <a:round/>
                <a:headEnd/>
                <a:tailEnd/>
              </a:ln>
            </p:spPr>
            <p:txBody>
              <a:bodyPr/>
              <a:lstStyle/>
              <a:p>
                <a:endParaRPr lang="en-US" dirty="0"/>
              </a:p>
            </p:txBody>
          </p:sp>
          <p:grpSp>
            <p:nvGrpSpPr>
              <p:cNvPr id="42" name="Group 193"/>
              <p:cNvGrpSpPr/>
              <p:nvPr/>
            </p:nvGrpSpPr>
            <p:grpSpPr bwMode="gray">
              <a:xfrm>
                <a:off x="3227845" y="1850947"/>
                <a:ext cx="703857" cy="677651"/>
                <a:chOff x="3620869" y="1617216"/>
                <a:chExt cx="727944" cy="685067"/>
              </a:xfrm>
              <a:grpFill/>
            </p:grpSpPr>
            <p:sp>
              <p:nvSpPr>
                <p:cNvPr id="79" name="Freeform 59"/>
                <p:cNvSpPr>
                  <a:spLocks/>
                </p:cNvSpPr>
                <p:nvPr/>
              </p:nvSpPr>
              <p:spPr bwMode="gray">
                <a:xfrm>
                  <a:off x="3620869" y="1617216"/>
                  <a:ext cx="554485" cy="285526"/>
                </a:xfrm>
                <a:custGeom>
                  <a:avLst/>
                  <a:gdLst>
                    <a:gd name="T0" fmla="*/ 89 w 1138"/>
                    <a:gd name="T1" fmla="*/ 317 h 585"/>
                    <a:gd name="T2" fmla="*/ 408 w 1138"/>
                    <a:gd name="T3" fmla="*/ 385 h 585"/>
                    <a:gd name="T4" fmla="*/ 461 w 1138"/>
                    <a:gd name="T5" fmla="*/ 432 h 585"/>
                    <a:gd name="T6" fmla="*/ 567 w 1138"/>
                    <a:gd name="T7" fmla="*/ 468 h 585"/>
                    <a:gd name="T8" fmla="*/ 594 w 1138"/>
                    <a:gd name="T9" fmla="*/ 423 h 585"/>
                    <a:gd name="T10" fmla="*/ 611 w 1138"/>
                    <a:gd name="T11" fmla="*/ 372 h 585"/>
                    <a:gd name="T12" fmla="*/ 610 w 1138"/>
                    <a:gd name="T13" fmla="*/ 392 h 585"/>
                    <a:gd name="T14" fmla="*/ 635 w 1138"/>
                    <a:gd name="T15" fmla="*/ 417 h 585"/>
                    <a:gd name="T16" fmla="*/ 668 w 1138"/>
                    <a:gd name="T17" fmla="*/ 384 h 585"/>
                    <a:gd name="T18" fmla="*/ 687 w 1138"/>
                    <a:gd name="T19" fmla="*/ 378 h 585"/>
                    <a:gd name="T20" fmla="*/ 678 w 1138"/>
                    <a:gd name="T21" fmla="*/ 439 h 585"/>
                    <a:gd name="T22" fmla="*/ 720 w 1138"/>
                    <a:gd name="T23" fmla="*/ 392 h 585"/>
                    <a:gd name="T24" fmla="*/ 799 w 1138"/>
                    <a:gd name="T25" fmla="*/ 340 h 585"/>
                    <a:gd name="T26" fmla="*/ 879 w 1138"/>
                    <a:gd name="T27" fmla="*/ 301 h 585"/>
                    <a:gd name="T28" fmla="*/ 1001 w 1138"/>
                    <a:gd name="T29" fmla="*/ 347 h 585"/>
                    <a:gd name="T30" fmla="*/ 1029 w 1138"/>
                    <a:gd name="T31" fmla="*/ 302 h 585"/>
                    <a:gd name="T32" fmla="*/ 1138 w 1138"/>
                    <a:gd name="T33" fmla="*/ 294 h 585"/>
                    <a:gd name="T34" fmla="*/ 1061 w 1138"/>
                    <a:gd name="T35" fmla="*/ 193 h 585"/>
                    <a:gd name="T36" fmla="*/ 995 w 1138"/>
                    <a:gd name="T37" fmla="*/ 193 h 585"/>
                    <a:gd name="T38" fmla="*/ 945 w 1138"/>
                    <a:gd name="T39" fmla="*/ 197 h 585"/>
                    <a:gd name="T40" fmla="*/ 926 w 1138"/>
                    <a:gd name="T41" fmla="*/ 159 h 585"/>
                    <a:gd name="T42" fmla="*/ 887 w 1138"/>
                    <a:gd name="T43" fmla="*/ 136 h 585"/>
                    <a:gd name="T44" fmla="*/ 728 w 1138"/>
                    <a:gd name="T45" fmla="*/ 175 h 585"/>
                    <a:gd name="T46" fmla="*/ 639 w 1138"/>
                    <a:gd name="T47" fmla="*/ 229 h 585"/>
                    <a:gd name="T48" fmla="*/ 587 w 1138"/>
                    <a:gd name="T49" fmla="*/ 219 h 585"/>
                    <a:gd name="T50" fmla="*/ 528 w 1138"/>
                    <a:gd name="T51" fmla="*/ 233 h 585"/>
                    <a:gd name="T52" fmla="*/ 403 w 1138"/>
                    <a:gd name="T53" fmla="*/ 141 h 585"/>
                    <a:gd name="T54" fmla="*/ 369 w 1138"/>
                    <a:gd name="T55" fmla="*/ 163 h 585"/>
                    <a:gd name="T56" fmla="*/ 349 w 1138"/>
                    <a:gd name="T57" fmla="*/ 156 h 585"/>
                    <a:gd name="T58" fmla="*/ 337 w 1138"/>
                    <a:gd name="T59" fmla="*/ 137 h 585"/>
                    <a:gd name="T60" fmla="*/ 410 w 1138"/>
                    <a:gd name="T61" fmla="*/ 22 h 585"/>
                    <a:gd name="T62" fmla="*/ 443 w 1138"/>
                    <a:gd name="T63" fmla="*/ 0 h 585"/>
                    <a:gd name="T64" fmla="*/ 334 w 1138"/>
                    <a:gd name="T65" fmla="*/ 28 h 585"/>
                    <a:gd name="T66" fmla="*/ 269 w 1138"/>
                    <a:gd name="T67" fmla="*/ 92 h 585"/>
                    <a:gd name="T68" fmla="*/ 212 w 1138"/>
                    <a:gd name="T69" fmla="*/ 137 h 585"/>
                    <a:gd name="T70" fmla="*/ 174 w 1138"/>
                    <a:gd name="T71" fmla="*/ 171 h 585"/>
                    <a:gd name="T72" fmla="*/ 90 w 1138"/>
                    <a:gd name="T73" fmla="*/ 197 h 585"/>
                    <a:gd name="T74" fmla="*/ 0 w 1138"/>
                    <a:gd name="T75" fmla="*/ 254 h 58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138"/>
                    <a:gd name="T115" fmla="*/ 0 h 585"/>
                    <a:gd name="T116" fmla="*/ 1138 w 1138"/>
                    <a:gd name="T117" fmla="*/ 585 h 58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138" h="585">
                      <a:moveTo>
                        <a:pt x="0" y="254"/>
                      </a:moveTo>
                      <a:lnTo>
                        <a:pt x="89" y="317"/>
                      </a:lnTo>
                      <a:lnTo>
                        <a:pt x="307" y="373"/>
                      </a:lnTo>
                      <a:lnTo>
                        <a:pt x="408" y="385"/>
                      </a:lnTo>
                      <a:lnTo>
                        <a:pt x="422" y="421"/>
                      </a:lnTo>
                      <a:lnTo>
                        <a:pt x="461" y="432"/>
                      </a:lnTo>
                      <a:lnTo>
                        <a:pt x="518" y="585"/>
                      </a:lnTo>
                      <a:lnTo>
                        <a:pt x="567" y="468"/>
                      </a:lnTo>
                      <a:lnTo>
                        <a:pt x="578" y="439"/>
                      </a:lnTo>
                      <a:lnTo>
                        <a:pt x="594" y="423"/>
                      </a:lnTo>
                      <a:lnTo>
                        <a:pt x="593" y="403"/>
                      </a:lnTo>
                      <a:lnTo>
                        <a:pt x="611" y="372"/>
                      </a:lnTo>
                      <a:lnTo>
                        <a:pt x="616" y="374"/>
                      </a:lnTo>
                      <a:lnTo>
                        <a:pt x="610" y="392"/>
                      </a:lnTo>
                      <a:lnTo>
                        <a:pt x="613" y="426"/>
                      </a:lnTo>
                      <a:lnTo>
                        <a:pt x="635" y="417"/>
                      </a:lnTo>
                      <a:lnTo>
                        <a:pt x="643" y="382"/>
                      </a:lnTo>
                      <a:lnTo>
                        <a:pt x="668" y="384"/>
                      </a:lnTo>
                      <a:lnTo>
                        <a:pt x="683" y="369"/>
                      </a:lnTo>
                      <a:lnTo>
                        <a:pt x="687" y="378"/>
                      </a:lnTo>
                      <a:lnTo>
                        <a:pt x="659" y="431"/>
                      </a:lnTo>
                      <a:lnTo>
                        <a:pt x="678" y="439"/>
                      </a:lnTo>
                      <a:lnTo>
                        <a:pt x="694" y="406"/>
                      </a:lnTo>
                      <a:lnTo>
                        <a:pt x="720" y="392"/>
                      </a:lnTo>
                      <a:lnTo>
                        <a:pt x="733" y="352"/>
                      </a:lnTo>
                      <a:lnTo>
                        <a:pt x="799" y="340"/>
                      </a:lnTo>
                      <a:lnTo>
                        <a:pt x="831" y="337"/>
                      </a:lnTo>
                      <a:lnTo>
                        <a:pt x="879" y="301"/>
                      </a:lnTo>
                      <a:lnTo>
                        <a:pt x="952" y="313"/>
                      </a:lnTo>
                      <a:lnTo>
                        <a:pt x="1001" y="347"/>
                      </a:lnTo>
                      <a:lnTo>
                        <a:pt x="1004" y="304"/>
                      </a:lnTo>
                      <a:lnTo>
                        <a:pt x="1029" y="302"/>
                      </a:lnTo>
                      <a:lnTo>
                        <a:pt x="1089" y="307"/>
                      </a:lnTo>
                      <a:lnTo>
                        <a:pt x="1138" y="294"/>
                      </a:lnTo>
                      <a:lnTo>
                        <a:pt x="1074" y="255"/>
                      </a:lnTo>
                      <a:lnTo>
                        <a:pt x="1061" y="193"/>
                      </a:lnTo>
                      <a:lnTo>
                        <a:pt x="1011" y="204"/>
                      </a:lnTo>
                      <a:lnTo>
                        <a:pt x="995" y="193"/>
                      </a:lnTo>
                      <a:lnTo>
                        <a:pt x="974" y="204"/>
                      </a:lnTo>
                      <a:lnTo>
                        <a:pt x="945" y="197"/>
                      </a:lnTo>
                      <a:lnTo>
                        <a:pt x="931" y="196"/>
                      </a:lnTo>
                      <a:lnTo>
                        <a:pt x="926" y="159"/>
                      </a:lnTo>
                      <a:lnTo>
                        <a:pt x="937" y="125"/>
                      </a:lnTo>
                      <a:lnTo>
                        <a:pt x="887" y="136"/>
                      </a:lnTo>
                      <a:lnTo>
                        <a:pt x="843" y="158"/>
                      </a:lnTo>
                      <a:lnTo>
                        <a:pt x="728" y="175"/>
                      </a:lnTo>
                      <a:lnTo>
                        <a:pt x="652" y="243"/>
                      </a:lnTo>
                      <a:lnTo>
                        <a:pt x="639" y="229"/>
                      </a:lnTo>
                      <a:lnTo>
                        <a:pt x="616" y="240"/>
                      </a:lnTo>
                      <a:lnTo>
                        <a:pt x="587" y="219"/>
                      </a:lnTo>
                      <a:lnTo>
                        <a:pt x="568" y="226"/>
                      </a:lnTo>
                      <a:lnTo>
                        <a:pt x="528" y="233"/>
                      </a:lnTo>
                      <a:lnTo>
                        <a:pt x="470" y="154"/>
                      </a:lnTo>
                      <a:lnTo>
                        <a:pt x="403" y="141"/>
                      </a:lnTo>
                      <a:lnTo>
                        <a:pt x="383" y="145"/>
                      </a:lnTo>
                      <a:lnTo>
                        <a:pt x="369" y="163"/>
                      </a:lnTo>
                      <a:lnTo>
                        <a:pt x="381" y="130"/>
                      </a:lnTo>
                      <a:lnTo>
                        <a:pt x="349" y="156"/>
                      </a:lnTo>
                      <a:lnTo>
                        <a:pt x="334" y="184"/>
                      </a:lnTo>
                      <a:lnTo>
                        <a:pt x="337" y="137"/>
                      </a:lnTo>
                      <a:lnTo>
                        <a:pt x="369" y="70"/>
                      </a:lnTo>
                      <a:lnTo>
                        <a:pt x="410" y="22"/>
                      </a:lnTo>
                      <a:lnTo>
                        <a:pt x="449" y="11"/>
                      </a:lnTo>
                      <a:lnTo>
                        <a:pt x="443" y="0"/>
                      </a:lnTo>
                      <a:lnTo>
                        <a:pt x="376" y="6"/>
                      </a:lnTo>
                      <a:lnTo>
                        <a:pt x="334" y="28"/>
                      </a:lnTo>
                      <a:lnTo>
                        <a:pt x="320" y="52"/>
                      </a:lnTo>
                      <a:lnTo>
                        <a:pt x="269" y="92"/>
                      </a:lnTo>
                      <a:lnTo>
                        <a:pt x="248" y="126"/>
                      </a:lnTo>
                      <a:lnTo>
                        <a:pt x="212" y="137"/>
                      </a:lnTo>
                      <a:lnTo>
                        <a:pt x="197" y="158"/>
                      </a:lnTo>
                      <a:lnTo>
                        <a:pt x="174" y="171"/>
                      </a:lnTo>
                      <a:lnTo>
                        <a:pt x="105" y="183"/>
                      </a:lnTo>
                      <a:lnTo>
                        <a:pt x="90" y="197"/>
                      </a:lnTo>
                      <a:lnTo>
                        <a:pt x="58" y="227"/>
                      </a:lnTo>
                      <a:lnTo>
                        <a:pt x="0" y="254"/>
                      </a:lnTo>
                      <a:close/>
                    </a:path>
                  </a:pathLst>
                </a:custGeom>
                <a:solidFill>
                  <a:schemeClr val="accent5"/>
                </a:solidFill>
                <a:ln w="9525">
                  <a:solidFill>
                    <a:schemeClr val="bg1"/>
                  </a:solidFill>
                  <a:round/>
                  <a:headEnd/>
                  <a:tailEnd/>
                </a:ln>
              </p:spPr>
              <p:txBody>
                <a:bodyPr/>
                <a:lstStyle/>
                <a:p>
                  <a:endParaRPr lang="en-US" dirty="0"/>
                </a:p>
              </p:txBody>
            </p:sp>
            <p:sp>
              <p:nvSpPr>
                <p:cNvPr id="80" name="Freeform 60"/>
                <p:cNvSpPr>
                  <a:spLocks/>
                </p:cNvSpPr>
                <p:nvPr/>
              </p:nvSpPr>
              <p:spPr bwMode="gray">
                <a:xfrm>
                  <a:off x="3976558" y="1794573"/>
                  <a:ext cx="372255" cy="507710"/>
                </a:xfrm>
                <a:custGeom>
                  <a:avLst/>
                  <a:gdLst>
                    <a:gd name="T0" fmla="*/ 0 w 765"/>
                    <a:gd name="T1" fmla="*/ 1042 h 1042"/>
                    <a:gd name="T2" fmla="*/ 74 w 765"/>
                    <a:gd name="T3" fmla="*/ 915 h 1042"/>
                    <a:gd name="T4" fmla="*/ 88 w 765"/>
                    <a:gd name="T5" fmla="*/ 869 h 1042"/>
                    <a:gd name="T6" fmla="*/ 92 w 765"/>
                    <a:gd name="T7" fmla="*/ 781 h 1042"/>
                    <a:gd name="T8" fmla="*/ 75 w 765"/>
                    <a:gd name="T9" fmla="*/ 694 h 1042"/>
                    <a:gd name="T10" fmla="*/ 31 w 765"/>
                    <a:gd name="T11" fmla="*/ 612 h 1042"/>
                    <a:gd name="T12" fmla="*/ 11 w 765"/>
                    <a:gd name="T13" fmla="*/ 564 h 1042"/>
                    <a:gd name="T14" fmla="*/ 25 w 765"/>
                    <a:gd name="T15" fmla="*/ 523 h 1042"/>
                    <a:gd name="T16" fmla="*/ 4 w 765"/>
                    <a:gd name="T17" fmla="*/ 470 h 1042"/>
                    <a:gd name="T18" fmla="*/ 26 w 765"/>
                    <a:gd name="T19" fmla="*/ 433 h 1042"/>
                    <a:gd name="T20" fmla="*/ 44 w 765"/>
                    <a:gd name="T21" fmla="*/ 342 h 1042"/>
                    <a:gd name="T22" fmla="*/ 39 w 765"/>
                    <a:gd name="T23" fmla="*/ 300 h 1042"/>
                    <a:gd name="T24" fmla="*/ 68 w 765"/>
                    <a:gd name="T25" fmla="*/ 275 h 1042"/>
                    <a:gd name="T26" fmla="*/ 64 w 765"/>
                    <a:gd name="T27" fmla="*/ 245 h 1042"/>
                    <a:gd name="T28" fmla="*/ 110 w 765"/>
                    <a:gd name="T29" fmla="*/ 223 h 1042"/>
                    <a:gd name="T30" fmla="*/ 149 w 765"/>
                    <a:gd name="T31" fmla="*/ 158 h 1042"/>
                    <a:gd name="T32" fmla="*/ 143 w 765"/>
                    <a:gd name="T33" fmla="*/ 264 h 1042"/>
                    <a:gd name="T34" fmla="*/ 176 w 765"/>
                    <a:gd name="T35" fmla="*/ 243 h 1042"/>
                    <a:gd name="T36" fmla="*/ 175 w 765"/>
                    <a:gd name="T37" fmla="*/ 157 h 1042"/>
                    <a:gd name="T38" fmla="*/ 219 w 765"/>
                    <a:gd name="T39" fmla="*/ 108 h 1042"/>
                    <a:gd name="T40" fmla="*/ 248 w 765"/>
                    <a:gd name="T41" fmla="*/ 102 h 1042"/>
                    <a:gd name="T42" fmla="*/ 224 w 765"/>
                    <a:gd name="T43" fmla="*/ 87 h 1042"/>
                    <a:gd name="T44" fmla="*/ 214 w 765"/>
                    <a:gd name="T45" fmla="*/ 58 h 1042"/>
                    <a:gd name="T46" fmla="*/ 232 w 765"/>
                    <a:gd name="T47" fmla="*/ 14 h 1042"/>
                    <a:gd name="T48" fmla="*/ 271 w 765"/>
                    <a:gd name="T49" fmla="*/ 0 h 1042"/>
                    <a:gd name="T50" fmla="*/ 361 w 765"/>
                    <a:gd name="T51" fmla="*/ 26 h 1042"/>
                    <a:gd name="T52" fmla="*/ 394 w 765"/>
                    <a:gd name="T53" fmla="*/ 60 h 1042"/>
                    <a:gd name="T54" fmla="*/ 500 w 765"/>
                    <a:gd name="T55" fmla="*/ 82 h 1042"/>
                    <a:gd name="T56" fmla="*/ 520 w 765"/>
                    <a:gd name="T57" fmla="*/ 115 h 1042"/>
                    <a:gd name="T58" fmla="*/ 551 w 765"/>
                    <a:gd name="T59" fmla="*/ 153 h 1042"/>
                    <a:gd name="T60" fmla="*/ 523 w 765"/>
                    <a:gd name="T61" fmla="*/ 152 h 1042"/>
                    <a:gd name="T62" fmla="*/ 519 w 765"/>
                    <a:gd name="T63" fmla="*/ 173 h 1042"/>
                    <a:gd name="T64" fmla="*/ 552 w 765"/>
                    <a:gd name="T65" fmla="*/ 214 h 1042"/>
                    <a:gd name="T66" fmla="*/ 558 w 765"/>
                    <a:gd name="T67" fmla="*/ 286 h 1042"/>
                    <a:gd name="T68" fmla="*/ 558 w 765"/>
                    <a:gd name="T69" fmla="*/ 329 h 1042"/>
                    <a:gd name="T70" fmla="*/ 526 w 765"/>
                    <a:gd name="T71" fmla="*/ 380 h 1042"/>
                    <a:gd name="T72" fmla="*/ 523 w 765"/>
                    <a:gd name="T73" fmla="*/ 406 h 1042"/>
                    <a:gd name="T74" fmla="*/ 481 w 765"/>
                    <a:gd name="T75" fmla="*/ 427 h 1042"/>
                    <a:gd name="T76" fmla="*/ 472 w 765"/>
                    <a:gd name="T77" fmla="*/ 450 h 1042"/>
                    <a:gd name="T78" fmla="*/ 476 w 765"/>
                    <a:gd name="T79" fmla="*/ 503 h 1042"/>
                    <a:gd name="T80" fmla="*/ 521 w 765"/>
                    <a:gd name="T81" fmla="*/ 525 h 1042"/>
                    <a:gd name="T82" fmla="*/ 557 w 765"/>
                    <a:gd name="T83" fmla="*/ 483 h 1042"/>
                    <a:gd name="T84" fmla="*/ 583 w 765"/>
                    <a:gd name="T85" fmla="*/ 425 h 1042"/>
                    <a:gd name="T86" fmla="*/ 645 w 765"/>
                    <a:gd name="T87" fmla="*/ 388 h 1042"/>
                    <a:gd name="T88" fmla="*/ 687 w 765"/>
                    <a:gd name="T89" fmla="*/ 411 h 1042"/>
                    <a:gd name="T90" fmla="*/ 714 w 765"/>
                    <a:gd name="T91" fmla="*/ 475 h 1042"/>
                    <a:gd name="T92" fmla="*/ 749 w 765"/>
                    <a:gd name="T93" fmla="*/ 600 h 1042"/>
                    <a:gd name="T94" fmla="*/ 765 w 765"/>
                    <a:gd name="T95" fmla="*/ 641 h 1042"/>
                    <a:gd name="T96" fmla="*/ 755 w 765"/>
                    <a:gd name="T97" fmla="*/ 673 h 1042"/>
                    <a:gd name="T98" fmla="*/ 760 w 765"/>
                    <a:gd name="T99" fmla="*/ 726 h 1042"/>
                    <a:gd name="T100" fmla="*/ 747 w 765"/>
                    <a:gd name="T101" fmla="*/ 756 h 1042"/>
                    <a:gd name="T102" fmla="*/ 729 w 765"/>
                    <a:gd name="T103" fmla="*/ 726 h 1042"/>
                    <a:gd name="T104" fmla="*/ 709 w 765"/>
                    <a:gd name="T105" fmla="*/ 739 h 1042"/>
                    <a:gd name="T106" fmla="*/ 707 w 765"/>
                    <a:gd name="T107" fmla="*/ 788 h 1042"/>
                    <a:gd name="T108" fmla="*/ 699 w 765"/>
                    <a:gd name="T109" fmla="*/ 809 h 1042"/>
                    <a:gd name="T110" fmla="*/ 667 w 765"/>
                    <a:gd name="T111" fmla="*/ 831 h 1042"/>
                    <a:gd name="T112" fmla="*/ 665 w 765"/>
                    <a:gd name="T113" fmla="*/ 896 h 1042"/>
                    <a:gd name="T114" fmla="*/ 643 w 765"/>
                    <a:gd name="T115" fmla="*/ 925 h 1042"/>
                    <a:gd name="T116" fmla="*/ 623 w 765"/>
                    <a:gd name="T117" fmla="*/ 979 h 1042"/>
                    <a:gd name="T118" fmla="*/ 375 w 765"/>
                    <a:gd name="T119" fmla="*/ 1018 h 1042"/>
                    <a:gd name="T120" fmla="*/ 368 w 765"/>
                    <a:gd name="T121" fmla="*/ 1002 h 1042"/>
                    <a:gd name="T122" fmla="*/ 0 w 765"/>
                    <a:gd name="T123" fmla="*/ 1042 h 10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65"/>
                    <a:gd name="T187" fmla="*/ 0 h 1042"/>
                    <a:gd name="T188" fmla="*/ 765 w 765"/>
                    <a:gd name="T189" fmla="*/ 1042 h 10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65" h="1042">
                      <a:moveTo>
                        <a:pt x="0" y="1042"/>
                      </a:moveTo>
                      <a:lnTo>
                        <a:pt x="74" y="915"/>
                      </a:lnTo>
                      <a:lnTo>
                        <a:pt x="88" y="869"/>
                      </a:lnTo>
                      <a:lnTo>
                        <a:pt x="92" y="781"/>
                      </a:lnTo>
                      <a:lnTo>
                        <a:pt x="75" y="694"/>
                      </a:lnTo>
                      <a:lnTo>
                        <a:pt x="31" y="612"/>
                      </a:lnTo>
                      <a:lnTo>
                        <a:pt x="11" y="564"/>
                      </a:lnTo>
                      <a:lnTo>
                        <a:pt x="25" y="523"/>
                      </a:lnTo>
                      <a:lnTo>
                        <a:pt x="4" y="470"/>
                      </a:lnTo>
                      <a:lnTo>
                        <a:pt x="26" y="433"/>
                      </a:lnTo>
                      <a:lnTo>
                        <a:pt x="44" y="342"/>
                      </a:lnTo>
                      <a:lnTo>
                        <a:pt x="39" y="300"/>
                      </a:lnTo>
                      <a:lnTo>
                        <a:pt x="68" y="275"/>
                      </a:lnTo>
                      <a:lnTo>
                        <a:pt x="64" y="245"/>
                      </a:lnTo>
                      <a:lnTo>
                        <a:pt x="110" y="223"/>
                      </a:lnTo>
                      <a:lnTo>
                        <a:pt x="149" y="158"/>
                      </a:lnTo>
                      <a:lnTo>
                        <a:pt x="143" y="264"/>
                      </a:lnTo>
                      <a:lnTo>
                        <a:pt x="176" y="243"/>
                      </a:lnTo>
                      <a:lnTo>
                        <a:pt x="175" y="157"/>
                      </a:lnTo>
                      <a:lnTo>
                        <a:pt x="219" y="108"/>
                      </a:lnTo>
                      <a:lnTo>
                        <a:pt x="248" y="102"/>
                      </a:lnTo>
                      <a:lnTo>
                        <a:pt x="224" y="87"/>
                      </a:lnTo>
                      <a:lnTo>
                        <a:pt x="214" y="58"/>
                      </a:lnTo>
                      <a:lnTo>
                        <a:pt x="232" y="14"/>
                      </a:lnTo>
                      <a:lnTo>
                        <a:pt x="271" y="0"/>
                      </a:lnTo>
                      <a:lnTo>
                        <a:pt x="361" y="26"/>
                      </a:lnTo>
                      <a:lnTo>
                        <a:pt x="394" y="60"/>
                      </a:lnTo>
                      <a:lnTo>
                        <a:pt x="500" y="82"/>
                      </a:lnTo>
                      <a:lnTo>
                        <a:pt x="520" y="115"/>
                      </a:lnTo>
                      <a:lnTo>
                        <a:pt x="551" y="153"/>
                      </a:lnTo>
                      <a:lnTo>
                        <a:pt x="523" y="152"/>
                      </a:lnTo>
                      <a:lnTo>
                        <a:pt x="519" y="173"/>
                      </a:lnTo>
                      <a:lnTo>
                        <a:pt x="552" y="214"/>
                      </a:lnTo>
                      <a:lnTo>
                        <a:pt x="558" y="286"/>
                      </a:lnTo>
                      <a:lnTo>
                        <a:pt x="558" y="329"/>
                      </a:lnTo>
                      <a:lnTo>
                        <a:pt x="526" y="380"/>
                      </a:lnTo>
                      <a:lnTo>
                        <a:pt x="523" y="406"/>
                      </a:lnTo>
                      <a:lnTo>
                        <a:pt x="481" y="427"/>
                      </a:lnTo>
                      <a:lnTo>
                        <a:pt x="472" y="450"/>
                      </a:lnTo>
                      <a:lnTo>
                        <a:pt x="476" y="503"/>
                      </a:lnTo>
                      <a:lnTo>
                        <a:pt x="521" y="525"/>
                      </a:lnTo>
                      <a:lnTo>
                        <a:pt x="557" y="483"/>
                      </a:lnTo>
                      <a:lnTo>
                        <a:pt x="583" y="425"/>
                      </a:lnTo>
                      <a:lnTo>
                        <a:pt x="645" y="388"/>
                      </a:lnTo>
                      <a:lnTo>
                        <a:pt x="687" y="411"/>
                      </a:lnTo>
                      <a:lnTo>
                        <a:pt x="714" y="475"/>
                      </a:lnTo>
                      <a:lnTo>
                        <a:pt x="749" y="600"/>
                      </a:lnTo>
                      <a:lnTo>
                        <a:pt x="765" y="641"/>
                      </a:lnTo>
                      <a:lnTo>
                        <a:pt x="755" y="673"/>
                      </a:lnTo>
                      <a:lnTo>
                        <a:pt x="760" y="726"/>
                      </a:lnTo>
                      <a:lnTo>
                        <a:pt x="747" y="756"/>
                      </a:lnTo>
                      <a:lnTo>
                        <a:pt x="729" y="726"/>
                      </a:lnTo>
                      <a:lnTo>
                        <a:pt x="709" y="739"/>
                      </a:lnTo>
                      <a:lnTo>
                        <a:pt x="707" y="788"/>
                      </a:lnTo>
                      <a:lnTo>
                        <a:pt x="699" y="809"/>
                      </a:lnTo>
                      <a:lnTo>
                        <a:pt x="667" y="831"/>
                      </a:lnTo>
                      <a:lnTo>
                        <a:pt x="665" y="896"/>
                      </a:lnTo>
                      <a:lnTo>
                        <a:pt x="643" y="925"/>
                      </a:lnTo>
                      <a:lnTo>
                        <a:pt x="623" y="979"/>
                      </a:lnTo>
                      <a:lnTo>
                        <a:pt x="375" y="1018"/>
                      </a:lnTo>
                      <a:lnTo>
                        <a:pt x="368" y="1002"/>
                      </a:lnTo>
                      <a:lnTo>
                        <a:pt x="0" y="1042"/>
                      </a:lnTo>
                      <a:close/>
                    </a:path>
                  </a:pathLst>
                </a:custGeom>
                <a:solidFill>
                  <a:schemeClr val="accent5"/>
                </a:solidFill>
                <a:ln w="9525">
                  <a:solidFill>
                    <a:schemeClr val="bg1"/>
                  </a:solidFill>
                  <a:round/>
                  <a:headEnd/>
                  <a:tailEnd/>
                </a:ln>
              </p:spPr>
              <p:txBody>
                <a:bodyPr/>
                <a:lstStyle/>
                <a:p>
                  <a:endParaRPr lang="en-US" dirty="0"/>
                </a:p>
              </p:txBody>
            </p:sp>
          </p:grpSp>
          <p:sp>
            <p:nvSpPr>
              <p:cNvPr id="43" name="Freeform 61"/>
              <p:cNvSpPr>
                <a:spLocks/>
              </p:cNvSpPr>
              <p:nvPr/>
            </p:nvSpPr>
            <p:spPr bwMode="gray">
              <a:xfrm>
                <a:off x="2678516" y="1647555"/>
                <a:ext cx="615287" cy="707533"/>
              </a:xfrm>
              <a:custGeom>
                <a:avLst/>
                <a:gdLst>
                  <a:gd name="T0" fmla="*/ 0 w 1305"/>
                  <a:gd name="T1" fmla="*/ 92 h 1467"/>
                  <a:gd name="T2" fmla="*/ 9 w 1305"/>
                  <a:gd name="T3" fmla="*/ 298 h 1467"/>
                  <a:gd name="T4" fmla="*/ 59 w 1305"/>
                  <a:gd name="T5" fmla="*/ 465 h 1467"/>
                  <a:gd name="T6" fmla="*/ 66 w 1305"/>
                  <a:gd name="T7" fmla="*/ 681 h 1467"/>
                  <a:gd name="T8" fmla="*/ 101 w 1305"/>
                  <a:gd name="T9" fmla="*/ 854 h 1467"/>
                  <a:gd name="T10" fmla="*/ 55 w 1305"/>
                  <a:gd name="T11" fmla="*/ 943 h 1467"/>
                  <a:gd name="T12" fmla="*/ 122 w 1305"/>
                  <a:gd name="T13" fmla="*/ 1008 h 1467"/>
                  <a:gd name="T14" fmla="*/ 118 w 1305"/>
                  <a:gd name="T15" fmla="*/ 1467 h 1467"/>
                  <a:gd name="T16" fmla="*/ 1061 w 1305"/>
                  <a:gd name="T17" fmla="*/ 1450 h 1467"/>
                  <a:gd name="T18" fmla="*/ 1046 w 1305"/>
                  <a:gd name="T19" fmla="*/ 1360 h 1467"/>
                  <a:gd name="T20" fmla="*/ 1017 w 1305"/>
                  <a:gd name="T21" fmla="*/ 1327 h 1467"/>
                  <a:gd name="T22" fmla="*/ 944 w 1305"/>
                  <a:gd name="T23" fmla="*/ 1280 h 1467"/>
                  <a:gd name="T24" fmla="*/ 893 w 1305"/>
                  <a:gd name="T25" fmla="*/ 1224 h 1467"/>
                  <a:gd name="T26" fmla="*/ 767 w 1305"/>
                  <a:gd name="T27" fmla="*/ 1145 h 1467"/>
                  <a:gd name="T28" fmla="*/ 770 w 1305"/>
                  <a:gd name="T29" fmla="*/ 1009 h 1467"/>
                  <a:gd name="T30" fmla="*/ 743 w 1305"/>
                  <a:gd name="T31" fmla="*/ 924 h 1467"/>
                  <a:gd name="T32" fmla="*/ 845 w 1305"/>
                  <a:gd name="T33" fmla="*/ 794 h 1467"/>
                  <a:gd name="T34" fmla="*/ 839 w 1305"/>
                  <a:gd name="T35" fmla="*/ 666 h 1467"/>
                  <a:gd name="T36" fmla="*/ 864 w 1305"/>
                  <a:gd name="T37" fmla="*/ 645 h 1467"/>
                  <a:gd name="T38" fmla="*/ 990 w 1305"/>
                  <a:gd name="T39" fmla="*/ 539 h 1467"/>
                  <a:gd name="T40" fmla="*/ 1055 w 1305"/>
                  <a:gd name="T41" fmla="*/ 461 h 1467"/>
                  <a:gd name="T42" fmla="*/ 1138 w 1305"/>
                  <a:gd name="T43" fmla="*/ 395 h 1467"/>
                  <a:gd name="T44" fmla="*/ 1305 w 1305"/>
                  <a:gd name="T45" fmla="*/ 308 h 1467"/>
                  <a:gd name="T46" fmla="*/ 1244 w 1305"/>
                  <a:gd name="T47" fmla="*/ 314 h 1467"/>
                  <a:gd name="T48" fmla="*/ 1186 w 1305"/>
                  <a:gd name="T49" fmla="*/ 287 h 1467"/>
                  <a:gd name="T50" fmla="*/ 1093 w 1305"/>
                  <a:gd name="T51" fmla="*/ 297 h 1467"/>
                  <a:gd name="T52" fmla="*/ 1073 w 1305"/>
                  <a:gd name="T53" fmla="*/ 260 h 1467"/>
                  <a:gd name="T54" fmla="*/ 1043 w 1305"/>
                  <a:gd name="T55" fmla="*/ 275 h 1467"/>
                  <a:gd name="T56" fmla="*/ 978 w 1305"/>
                  <a:gd name="T57" fmla="*/ 313 h 1467"/>
                  <a:gd name="T58" fmla="*/ 933 w 1305"/>
                  <a:gd name="T59" fmla="*/ 300 h 1467"/>
                  <a:gd name="T60" fmla="*/ 916 w 1305"/>
                  <a:gd name="T61" fmla="*/ 280 h 1467"/>
                  <a:gd name="T62" fmla="*/ 881 w 1305"/>
                  <a:gd name="T63" fmla="*/ 269 h 1467"/>
                  <a:gd name="T64" fmla="*/ 865 w 1305"/>
                  <a:gd name="T65" fmla="*/ 242 h 1467"/>
                  <a:gd name="T66" fmla="*/ 833 w 1305"/>
                  <a:gd name="T67" fmla="*/ 247 h 1467"/>
                  <a:gd name="T68" fmla="*/ 830 w 1305"/>
                  <a:gd name="T69" fmla="*/ 271 h 1467"/>
                  <a:gd name="T70" fmla="*/ 815 w 1305"/>
                  <a:gd name="T71" fmla="*/ 276 h 1467"/>
                  <a:gd name="T72" fmla="*/ 791 w 1305"/>
                  <a:gd name="T73" fmla="*/ 223 h 1467"/>
                  <a:gd name="T74" fmla="*/ 760 w 1305"/>
                  <a:gd name="T75" fmla="*/ 222 h 1467"/>
                  <a:gd name="T76" fmla="*/ 770 w 1305"/>
                  <a:gd name="T77" fmla="*/ 197 h 1467"/>
                  <a:gd name="T78" fmla="*/ 695 w 1305"/>
                  <a:gd name="T79" fmla="*/ 182 h 1467"/>
                  <a:gd name="T80" fmla="*/ 666 w 1305"/>
                  <a:gd name="T81" fmla="*/ 178 h 1467"/>
                  <a:gd name="T82" fmla="*/ 578 w 1305"/>
                  <a:gd name="T83" fmla="*/ 214 h 1467"/>
                  <a:gd name="T84" fmla="*/ 563 w 1305"/>
                  <a:gd name="T85" fmla="*/ 182 h 1467"/>
                  <a:gd name="T86" fmla="*/ 425 w 1305"/>
                  <a:gd name="T87" fmla="*/ 154 h 1467"/>
                  <a:gd name="T88" fmla="*/ 403 w 1305"/>
                  <a:gd name="T89" fmla="*/ 12 h 1467"/>
                  <a:gd name="T90" fmla="*/ 345 w 1305"/>
                  <a:gd name="T91" fmla="*/ 0 h 1467"/>
                  <a:gd name="T92" fmla="*/ 344 w 1305"/>
                  <a:gd name="T93" fmla="*/ 93 h 1467"/>
                  <a:gd name="T94" fmla="*/ 0 w 1305"/>
                  <a:gd name="T95" fmla="*/ 92 h 14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05"/>
                  <a:gd name="T145" fmla="*/ 0 h 1467"/>
                  <a:gd name="T146" fmla="*/ 1305 w 1305"/>
                  <a:gd name="T147" fmla="*/ 1467 h 14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05" h="1467">
                    <a:moveTo>
                      <a:pt x="0" y="92"/>
                    </a:moveTo>
                    <a:lnTo>
                      <a:pt x="9" y="298"/>
                    </a:lnTo>
                    <a:lnTo>
                      <a:pt x="59" y="465"/>
                    </a:lnTo>
                    <a:lnTo>
                      <a:pt x="66" y="681"/>
                    </a:lnTo>
                    <a:lnTo>
                      <a:pt x="101" y="854"/>
                    </a:lnTo>
                    <a:lnTo>
                      <a:pt x="55" y="943"/>
                    </a:lnTo>
                    <a:lnTo>
                      <a:pt x="122" y="1008"/>
                    </a:lnTo>
                    <a:lnTo>
                      <a:pt x="118" y="1467"/>
                    </a:lnTo>
                    <a:lnTo>
                      <a:pt x="1061" y="1450"/>
                    </a:lnTo>
                    <a:lnTo>
                      <a:pt x="1046" y="1360"/>
                    </a:lnTo>
                    <a:lnTo>
                      <a:pt x="1017" y="1327"/>
                    </a:lnTo>
                    <a:lnTo>
                      <a:pt x="944" y="1280"/>
                    </a:lnTo>
                    <a:lnTo>
                      <a:pt x="893" y="1224"/>
                    </a:lnTo>
                    <a:lnTo>
                      <a:pt x="767" y="1145"/>
                    </a:lnTo>
                    <a:lnTo>
                      <a:pt x="770" y="1009"/>
                    </a:lnTo>
                    <a:lnTo>
                      <a:pt x="743" y="924"/>
                    </a:lnTo>
                    <a:lnTo>
                      <a:pt x="845" y="794"/>
                    </a:lnTo>
                    <a:lnTo>
                      <a:pt x="839" y="666"/>
                    </a:lnTo>
                    <a:lnTo>
                      <a:pt x="864" y="645"/>
                    </a:lnTo>
                    <a:lnTo>
                      <a:pt x="990" y="539"/>
                    </a:lnTo>
                    <a:lnTo>
                      <a:pt x="1055" y="461"/>
                    </a:lnTo>
                    <a:lnTo>
                      <a:pt x="1138" y="395"/>
                    </a:lnTo>
                    <a:lnTo>
                      <a:pt x="1305" y="308"/>
                    </a:lnTo>
                    <a:lnTo>
                      <a:pt x="1244" y="314"/>
                    </a:lnTo>
                    <a:lnTo>
                      <a:pt x="1186" y="287"/>
                    </a:lnTo>
                    <a:lnTo>
                      <a:pt x="1093" y="297"/>
                    </a:lnTo>
                    <a:lnTo>
                      <a:pt x="1073" y="260"/>
                    </a:lnTo>
                    <a:lnTo>
                      <a:pt x="1043" y="275"/>
                    </a:lnTo>
                    <a:lnTo>
                      <a:pt x="978" y="313"/>
                    </a:lnTo>
                    <a:lnTo>
                      <a:pt x="933" y="300"/>
                    </a:lnTo>
                    <a:lnTo>
                      <a:pt x="916" y="280"/>
                    </a:lnTo>
                    <a:lnTo>
                      <a:pt x="881" y="269"/>
                    </a:lnTo>
                    <a:lnTo>
                      <a:pt x="865" y="242"/>
                    </a:lnTo>
                    <a:lnTo>
                      <a:pt x="833" y="247"/>
                    </a:lnTo>
                    <a:lnTo>
                      <a:pt x="830" y="271"/>
                    </a:lnTo>
                    <a:lnTo>
                      <a:pt x="815" y="276"/>
                    </a:lnTo>
                    <a:lnTo>
                      <a:pt x="791" y="223"/>
                    </a:lnTo>
                    <a:lnTo>
                      <a:pt x="760" y="222"/>
                    </a:lnTo>
                    <a:lnTo>
                      <a:pt x="770" y="197"/>
                    </a:lnTo>
                    <a:lnTo>
                      <a:pt x="695" y="182"/>
                    </a:lnTo>
                    <a:lnTo>
                      <a:pt x="666" y="178"/>
                    </a:lnTo>
                    <a:lnTo>
                      <a:pt x="578" y="214"/>
                    </a:lnTo>
                    <a:lnTo>
                      <a:pt x="563" y="182"/>
                    </a:lnTo>
                    <a:lnTo>
                      <a:pt x="425" y="154"/>
                    </a:lnTo>
                    <a:lnTo>
                      <a:pt x="403" y="12"/>
                    </a:lnTo>
                    <a:lnTo>
                      <a:pt x="345" y="0"/>
                    </a:lnTo>
                    <a:lnTo>
                      <a:pt x="344" y="93"/>
                    </a:lnTo>
                    <a:lnTo>
                      <a:pt x="0" y="92"/>
                    </a:lnTo>
                    <a:close/>
                  </a:path>
                </a:pathLst>
              </a:custGeom>
              <a:solidFill>
                <a:schemeClr val="bg2"/>
              </a:solidFill>
              <a:ln w="9525">
                <a:solidFill>
                  <a:schemeClr val="bg1"/>
                </a:solidFill>
                <a:round/>
                <a:headEnd/>
                <a:tailEnd/>
              </a:ln>
            </p:spPr>
            <p:txBody>
              <a:bodyPr/>
              <a:lstStyle/>
              <a:p>
                <a:endParaRPr lang="en-US" dirty="0"/>
              </a:p>
            </p:txBody>
          </p:sp>
          <p:sp>
            <p:nvSpPr>
              <p:cNvPr id="44" name="Freeform 62"/>
              <p:cNvSpPr>
                <a:spLocks/>
              </p:cNvSpPr>
              <p:nvPr/>
            </p:nvSpPr>
            <p:spPr bwMode="gray">
              <a:xfrm>
                <a:off x="3204288" y="3350840"/>
                <a:ext cx="331671" cy="588969"/>
              </a:xfrm>
              <a:custGeom>
                <a:avLst/>
                <a:gdLst>
                  <a:gd name="T0" fmla="*/ 0 w 703"/>
                  <a:gd name="T1" fmla="*/ 1038 h 1223"/>
                  <a:gd name="T2" fmla="*/ 3 w 703"/>
                  <a:gd name="T3" fmla="*/ 992 h 1223"/>
                  <a:gd name="T4" fmla="*/ 48 w 703"/>
                  <a:gd name="T5" fmla="*/ 853 h 1223"/>
                  <a:gd name="T6" fmla="*/ 117 w 703"/>
                  <a:gd name="T7" fmla="*/ 760 h 1223"/>
                  <a:gd name="T8" fmla="*/ 95 w 703"/>
                  <a:gd name="T9" fmla="*/ 734 h 1223"/>
                  <a:gd name="T10" fmla="*/ 103 w 703"/>
                  <a:gd name="T11" fmla="*/ 644 h 1223"/>
                  <a:gd name="T12" fmla="*/ 69 w 703"/>
                  <a:gd name="T13" fmla="*/ 539 h 1223"/>
                  <a:gd name="T14" fmla="*/ 56 w 703"/>
                  <a:gd name="T15" fmla="*/ 402 h 1223"/>
                  <a:gd name="T16" fmla="*/ 108 w 703"/>
                  <a:gd name="T17" fmla="*/ 253 h 1223"/>
                  <a:gd name="T18" fmla="*/ 182 w 703"/>
                  <a:gd name="T19" fmla="*/ 149 h 1223"/>
                  <a:gd name="T20" fmla="*/ 179 w 703"/>
                  <a:gd name="T21" fmla="*/ 120 h 1223"/>
                  <a:gd name="T22" fmla="*/ 233 w 703"/>
                  <a:gd name="T23" fmla="*/ 28 h 1223"/>
                  <a:gd name="T24" fmla="*/ 657 w 703"/>
                  <a:gd name="T25" fmla="*/ 0 h 1223"/>
                  <a:gd name="T26" fmla="*/ 676 w 703"/>
                  <a:gd name="T27" fmla="*/ 23 h 1223"/>
                  <a:gd name="T28" fmla="*/ 657 w 703"/>
                  <a:gd name="T29" fmla="*/ 783 h 1223"/>
                  <a:gd name="T30" fmla="*/ 703 w 703"/>
                  <a:gd name="T31" fmla="*/ 1150 h 1223"/>
                  <a:gd name="T32" fmla="*/ 686 w 703"/>
                  <a:gd name="T33" fmla="*/ 1167 h 1223"/>
                  <a:gd name="T34" fmla="*/ 659 w 703"/>
                  <a:gd name="T35" fmla="*/ 1150 h 1223"/>
                  <a:gd name="T36" fmla="*/ 625 w 703"/>
                  <a:gd name="T37" fmla="*/ 1167 h 1223"/>
                  <a:gd name="T38" fmla="*/ 597 w 703"/>
                  <a:gd name="T39" fmla="*/ 1147 h 1223"/>
                  <a:gd name="T40" fmla="*/ 595 w 703"/>
                  <a:gd name="T41" fmla="*/ 1159 h 1223"/>
                  <a:gd name="T42" fmla="*/ 560 w 703"/>
                  <a:gd name="T43" fmla="*/ 1163 h 1223"/>
                  <a:gd name="T44" fmla="*/ 516 w 703"/>
                  <a:gd name="T45" fmla="*/ 1184 h 1223"/>
                  <a:gd name="T46" fmla="*/ 501 w 703"/>
                  <a:gd name="T47" fmla="*/ 1172 h 1223"/>
                  <a:gd name="T48" fmla="*/ 479 w 703"/>
                  <a:gd name="T49" fmla="*/ 1214 h 1223"/>
                  <a:gd name="T50" fmla="*/ 459 w 703"/>
                  <a:gd name="T51" fmla="*/ 1223 h 1223"/>
                  <a:gd name="T52" fmla="*/ 389 w 703"/>
                  <a:gd name="T53" fmla="*/ 1106 h 1223"/>
                  <a:gd name="T54" fmla="*/ 401 w 703"/>
                  <a:gd name="T55" fmla="*/ 1022 h 1223"/>
                  <a:gd name="T56" fmla="*/ 0 w 703"/>
                  <a:gd name="T57" fmla="*/ 1038 h 12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703"/>
                  <a:gd name="T88" fmla="*/ 0 h 1223"/>
                  <a:gd name="T89" fmla="*/ 703 w 703"/>
                  <a:gd name="T90" fmla="*/ 1223 h 12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703" h="1223">
                    <a:moveTo>
                      <a:pt x="0" y="1038"/>
                    </a:moveTo>
                    <a:lnTo>
                      <a:pt x="3" y="992"/>
                    </a:lnTo>
                    <a:lnTo>
                      <a:pt x="48" y="853"/>
                    </a:lnTo>
                    <a:lnTo>
                      <a:pt x="117" y="760"/>
                    </a:lnTo>
                    <a:lnTo>
                      <a:pt x="95" y="734"/>
                    </a:lnTo>
                    <a:lnTo>
                      <a:pt x="103" y="644"/>
                    </a:lnTo>
                    <a:lnTo>
                      <a:pt x="69" y="539"/>
                    </a:lnTo>
                    <a:lnTo>
                      <a:pt x="56" y="402"/>
                    </a:lnTo>
                    <a:lnTo>
                      <a:pt x="108" y="253"/>
                    </a:lnTo>
                    <a:lnTo>
                      <a:pt x="182" y="149"/>
                    </a:lnTo>
                    <a:lnTo>
                      <a:pt x="179" y="120"/>
                    </a:lnTo>
                    <a:lnTo>
                      <a:pt x="233" y="28"/>
                    </a:lnTo>
                    <a:lnTo>
                      <a:pt x="657" y="0"/>
                    </a:lnTo>
                    <a:lnTo>
                      <a:pt x="676" y="23"/>
                    </a:lnTo>
                    <a:lnTo>
                      <a:pt x="657" y="783"/>
                    </a:lnTo>
                    <a:lnTo>
                      <a:pt x="703" y="1150"/>
                    </a:lnTo>
                    <a:lnTo>
                      <a:pt x="686" y="1167"/>
                    </a:lnTo>
                    <a:lnTo>
                      <a:pt x="659" y="1150"/>
                    </a:lnTo>
                    <a:lnTo>
                      <a:pt x="625" y="1167"/>
                    </a:lnTo>
                    <a:lnTo>
                      <a:pt x="597" y="1147"/>
                    </a:lnTo>
                    <a:lnTo>
                      <a:pt x="595" y="1159"/>
                    </a:lnTo>
                    <a:lnTo>
                      <a:pt x="560" y="1163"/>
                    </a:lnTo>
                    <a:lnTo>
                      <a:pt x="516" y="1184"/>
                    </a:lnTo>
                    <a:lnTo>
                      <a:pt x="501" y="1172"/>
                    </a:lnTo>
                    <a:lnTo>
                      <a:pt x="479" y="1214"/>
                    </a:lnTo>
                    <a:lnTo>
                      <a:pt x="459" y="1223"/>
                    </a:lnTo>
                    <a:lnTo>
                      <a:pt x="389" y="1106"/>
                    </a:lnTo>
                    <a:lnTo>
                      <a:pt x="401" y="1022"/>
                    </a:lnTo>
                    <a:lnTo>
                      <a:pt x="0" y="1038"/>
                    </a:lnTo>
                    <a:close/>
                  </a:path>
                </a:pathLst>
              </a:custGeom>
              <a:solidFill>
                <a:schemeClr val="accent5"/>
              </a:solidFill>
              <a:ln w="9525">
                <a:solidFill>
                  <a:schemeClr val="bg1"/>
                </a:solidFill>
                <a:round/>
                <a:headEnd/>
                <a:tailEnd/>
              </a:ln>
            </p:spPr>
            <p:txBody>
              <a:bodyPr/>
              <a:lstStyle/>
              <a:p>
                <a:endParaRPr lang="en-US" dirty="0"/>
              </a:p>
            </p:txBody>
          </p:sp>
          <p:sp>
            <p:nvSpPr>
              <p:cNvPr id="45" name="Freeform 63"/>
              <p:cNvSpPr>
                <a:spLocks/>
              </p:cNvSpPr>
              <p:nvPr/>
            </p:nvSpPr>
            <p:spPr bwMode="gray">
              <a:xfrm>
                <a:off x="2791586" y="2697287"/>
                <a:ext cx="620940" cy="553303"/>
              </a:xfrm>
              <a:custGeom>
                <a:avLst/>
                <a:gdLst>
                  <a:gd name="T0" fmla="*/ 0 w 1318"/>
                  <a:gd name="T1" fmla="*/ 16 h 1149"/>
                  <a:gd name="T2" fmla="*/ 79 w 1318"/>
                  <a:gd name="T3" fmla="*/ 165 h 1149"/>
                  <a:gd name="T4" fmla="*/ 118 w 1318"/>
                  <a:gd name="T5" fmla="*/ 200 h 1149"/>
                  <a:gd name="T6" fmla="*/ 141 w 1318"/>
                  <a:gd name="T7" fmla="*/ 193 h 1149"/>
                  <a:gd name="T8" fmla="*/ 164 w 1318"/>
                  <a:gd name="T9" fmla="*/ 212 h 1149"/>
                  <a:gd name="T10" fmla="*/ 167 w 1318"/>
                  <a:gd name="T11" fmla="*/ 232 h 1149"/>
                  <a:gd name="T12" fmla="*/ 146 w 1318"/>
                  <a:gd name="T13" fmla="*/ 233 h 1149"/>
                  <a:gd name="T14" fmla="*/ 121 w 1318"/>
                  <a:gd name="T15" fmla="*/ 286 h 1149"/>
                  <a:gd name="T16" fmla="*/ 179 w 1318"/>
                  <a:gd name="T17" fmla="*/ 369 h 1149"/>
                  <a:gd name="T18" fmla="*/ 224 w 1318"/>
                  <a:gd name="T19" fmla="*/ 382 h 1149"/>
                  <a:gd name="T20" fmla="*/ 218 w 1318"/>
                  <a:gd name="T21" fmla="*/ 920 h 1149"/>
                  <a:gd name="T22" fmla="*/ 222 w 1318"/>
                  <a:gd name="T23" fmla="*/ 1050 h 1149"/>
                  <a:gd name="T24" fmla="*/ 1100 w 1318"/>
                  <a:gd name="T25" fmla="*/ 1021 h 1149"/>
                  <a:gd name="T26" fmla="*/ 1110 w 1318"/>
                  <a:gd name="T27" fmla="*/ 1099 h 1149"/>
                  <a:gd name="T28" fmla="*/ 1074 w 1318"/>
                  <a:gd name="T29" fmla="*/ 1149 h 1149"/>
                  <a:gd name="T30" fmla="*/ 1207 w 1318"/>
                  <a:gd name="T31" fmla="*/ 1142 h 1149"/>
                  <a:gd name="T32" fmla="*/ 1230 w 1318"/>
                  <a:gd name="T33" fmla="*/ 1099 h 1149"/>
                  <a:gd name="T34" fmla="*/ 1233 w 1318"/>
                  <a:gd name="T35" fmla="*/ 1050 h 1149"/>
                  <a:gd name="T36" fmla="*/ 1263 w 1318"/>
                  <a:gd name="T37" fmla="*/ 1013 h 1149"/>
                  <a:gd name="T38" fmla="*/ 1276 w 1318"/>
                  <a:gd name="T39" fmla="*/ 978 h 1149"/>
                  <a:gd name="T40" fmla="*/ 1309 w 1318"/>
                  <a:gd name="T41" fmla="*/ 973 h 1149"/>
                  <a:gd name="T42" fmla="*/ 1318 w 1318"/>
                  <a:gd name="T43" fmla="*/ 891 h 1149"/>
                  <a:gd name="T44" fmla="*/ 1299 w 1318"/>
                  <a:gd name="T45" fmla="*/ 885 h 1149"/>
                  <a:gd name="T46" fmla="*/ 1270 w 1318"/>
                  <a:gd name="T47" fmla="*/ 883 h 1149"/>
                  <a:gd name="T48" fmla="*/ 1239 w 1318"/>
                  <a:gd name="T49" fmla="*/ 824 h 1149"/>
                  <a:gd name="T50" fmla="*/ 1223 w 1318"/>
                  <a:gd name="T51" fmla="*/ 744 h 1149"/>
                  <a:gd name="T52" fmla="*/ 1190 w 1318"/>
                  <a:gd name="T53" fmla="*/ 689 h 1149"/>
                  <a:gd name="T54" fmla="*/ 1138 w 1318"/>
                  <a:gd name="T55" fmla="*/ 668 h 1149"/>
                  <a:gd name="T56" fmla="*/ 1071 w 1318"/>
                  <a:gd name="T57" fmla="*/ 616 h 1149"/>
                  <a:gd name="T58" fmla="*/ 1050 w 1318"/>
                  <a:gd name="T59" fmla="*/ 545 h 1149"/>
                  <a:gd name="T60" fmla="*/ 1087 w 1318"/>
                  <a:gd name="T61" fmla="*/ 435 h 1149"/>
                  <a:gd name="T62" fmla="*/ 1056 w 1318"/>
                  <a:gd name="T63" fmla="*/ 414 h 1149"/>
                  <a:gd name="T64" fmla="*/ 978 w 1318"/>
                  <a:gd name="T65" fmla="*/ 415 h 1149"/>
                  <a:gd name="T66" fmla="*/ 965 w 1318"/>
                  <a:gd name="T67" fmla="*/ 344 h 1149"/>
                  <a:gd name="T68" fmla="*/ 836 w 1318"/>
                  <a:gd name="T69" fmla="*/ 213 h 1149"/>
                  <a:gd name="T70" fmla="*/ 807 w 1318"/>
                  <a:gd name="T71" fmla="*/ 102 h 1149"/>
                  <a:gd name="T72" fmla="*/ 821 w 1318"/>
                  <a:gd name="T73" fmla="*/ 58 h 1149"/>
                  <a:gd name="T74" fmla="*/ 763 w 1318"/>
                  <a:gd name="T75" fmla="*/ 0 h 1149"/>
                  <a:gd name="T76" fmla="*/ 0 w 1318"/>
                  <a:gd name="T77" fmla="*/ 16 h 114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318"/>
                  <a:gd name="T118" fmla="*/ 0 h 1149"/>
                  <a:gd name="T119" fmla="*/ 1318 w 1318"/>
                  <a:gd name="T120" fmla="*/ 1149 h 114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318" h="1149">
                    <a:moveTo>
                      <a:pt x="0" y="16"/>
                    </a:moveTo>
                    <a:lnTo>
                      <a:pt x="79" y="165"/>
                    </a:lnTo>
                    <a:lnTo>
                      <a:pt x="118" y="200"/>
                    </a:lnTo>
                    <a:lnTo>
                      <a:pt x="141" y="193"/>
                    </a:lnTo>
                    <a:lnTo>
                      <a:pt x="164" y="212"/>
                    </a:lnTo>
                    <a:lnTo>
                      <a:pt x="167" y="232"/>
                    </a:lnTo>
                    <a:lnTo>
                      <a:pt x="146" y="233"/>
                    </a:lnTo>
                    <a:lnTo>
                      <a:pt x="121" y="286"/>
                    </a:lnTo>
                    <a:lnTo>
                      <a:pt x="179" y="369"/>
                    </a:lnTo>
                    <a:lnTo>
                      <a:pt x="224" y="382"/>
                    </a:lnTo>
                    <a:lnTo>
                      <a:pt x="218" y="920"/>
                    </a:lnTo>
                    <a:lnTo>
                      <a:pt x="222" y="1050"/>
                    </a:lnTo>
                    <a:lnTo>
                      <a:pt x="1100" y="1021"/>
                    </a:lnTo>
                    <a:lnTo>
                      <a:pt x="1110" y="1099"/>
                    </a:lnTo>
                    <a:lnTo>
                      <a:pt x="1074" y="1149"/>
                    </a:lnTo>
                    <a:lnTo>
                      <a:pt x="1207" y="1142"/>
                    </a:lnTo>
                    <a:lnTo>
                      <a:pt x="1230" y="1099"/>
                    </a:lnTo>
                    <a:lnTo>
                      <a:pt x="1233" y="1050"/>
                    </a:lnTo>
                    <a:lnTo>
                      <a:pt x="1263" y="1013"/>
                    </a:lnTo>
                    <a:lnTo>
                      <a:pt x="1276" y="978"/>
                    </a:lnTo>
                    <a:lnTo>
                      <a:pt x="1309" y="973"/>
                    </a:lnTo>
                    <a:lnTo>
                      <a:pt x="1318" y="891"/>
                    </a:lnTo>
                    <a:lnTo>
                      <a:pt x="1299" y="885"/>
                    </a:lnTo>
                    <a:lnTo>
                      <a:pt x="1270" y="883"/>
                    </a:lnTo>
                    <a:lnTo>
                      <a:pt x="1239" y="824"/>
                    </a:lnTo>
                    <a:lnTo>
                      <a:pt x="1223" y="744"/>
                    </a:lnTo>
                    <a:lnTo>
                      <a:pt x="1190" y="689"/>
                    </a:lnTo>
                    <a:lnTo>
                      <a:pt x="1138" y="668"/>
                    </a:lnTo>
                    <a:lnTo>
                      <a:pt x="1071" y="616"/>
                    </a:lnTo>
                    <a:lnTo>
                      <a:pt x="1050" y="545"/>
                    </a:lnTo>
                    <a:lnTo>
                      <a:pt x="1087" y="435"/>
                    </a:lnTo>
                    <a:lnTo>
                      <a:pt x="1056" y="414"/>
                    </a:lnTo>
                    <a:lnTo>
                      <a:pt x="978" y="415"/>
                    </a:lnTo>
                    <a:lnTo>
                      <a:pt x="965" y="344"/>
                    </a:lnTo>
                    <a:lnTo>
                      <a:pt x="836" y="213"/>
                    </a:lnTo>
                    <a:lnTo>
                      <a:pt x="807" y="102"/>
                    </a:lnTo>
                    <a:lnTo>
                      <a:pt x="821" y="58"/>
                    </a:lnTo>
                    <a:lnTo>
                      <a:pt x="763" y="0"/>
                    </a:lnTo>
                    <a:lnTo>
                      <a:pt x="0" y="16"/>
                    </a:lnTo>
                    <a:close/>
                  </a:path>
                </a:pathLst>
              </a:custGeom>
              <a:solidFill>
                <a:schemeClr val="accent2"/>
              </a:solidFill>
              <a:ln w="9525">
                <a:solidFill>
                  <a:schemeClr val="bg1"/>
                </a:solidFill>
                <a:round/>
                <a:headEnd/>
                <a:tailEnd/>
              </a:ln>
            </p:spPr>
            <p:txBody>
              <a:bodyPr/>
              <a:lstStyle/>
              <a:p>
                <a:endParaRPr lang="en-US" dirty="0"/>
              </a:p>
            </p:txBody>
          </p:sp>
          <p:sp>
            <p:nvSpPr>
              <p:cNvPr id="46" name="Freeform 64"/>
              <p:cNvSpPr>
                <a:spLocks/>
              </p:cNvSpPr>
              <p:nvPr/>
            </p:nvSpPr>
            <p:spPr bwMode="gray">
              <a:xfrm>
                <a:off x="1187884" y="1516459"/>
                <a:ext cx="955436" cy="622706"/>
              </a:xfrm>
              <a:custGeom>
                <a:avLst/>
                <a:gdLst>
                  <a:gd name="T0" fmla="*/ 0 w 2027"/>
                  <a:gd name="T1" fmla="*/ 241 h 1293"/>
                  <a:gd name="T2" fmla="*/ 35 w 2027"/>
                  <a:gd name="T3" fmla="*/ 328 h 1293"/>
                  <a:gd name="T4" fmla="*/ 39 w 2027"/>
                  <a:gd name="T5" fmla="*/ 382 h 1293"/>
                  <a:gd name="T6" fmla="*/ 20 w 2027"/>
                  <a:gd name="T7" fmla="*/ 390 h 1293"/>
                  <a:gd name="T8" fmla="*/ 81 w 2027"/>
                  <a:gd name="T9" fmla="*/ 449 h 1293"/>
                  <a:gd name="T10" fmla="*/ 143 w 2027"/>
                  <a:gd name="T11" fmla="*/ 603 h 1293"/>
                  <a:gd name="T12" fmla="*/ 165 w 2027"/>
                  <a:gd name="T13" fmla="*/ 597 h 1293"/>
                  <a:gd name="T14" fmla="*/ 167 w 2027"/>
                  <a:gd name="T15" fmla="*/ 619 h 1293"/>
                  <a:gd name="T16" fmla="*/ 197 w 2027"/>
                  <a:gd name="T17" fmla="*/ 628 h 1293"/>
                  <a:gd name="T18" fmla="*/ 219 w 2027"/>
                  <a:gd name="T19" fmla="*/ 631 h 1293"/>
                  <a:gd name="T20" fmla="*/ 164 w 2027"/>
                  <a:gd name="T21" fmla="*/ 743 h 1293"/>
                  <a:gd name="T22" fmla="*/ 173 w 2027"/>
                  <a:gd name="T23" fmla="*/ 817 h 1293"/>
                  <a:gd name="T24" fmla="*/ 128 w 2027"/>
                  <a:gd name="T25" fmla="*/ 889 h 1293"/>
                  <a:gd name="T26" fmla="*/ 159 w 2027"/>
                  <a:gd name="T27" fmla="*/ 921 h 1293"/>
                  <a:gd name="T28" fmla="*/ 239 w 2027"/>
                  <a:gd name="T29" fmla="*/ 876 h 1293"/>
                  <a:gd name="T30" fmla="*/ 297 w 2027"/>
                  <a:gd name="T31" fmla="*/ 1119 h 1293"/>
                  <a:gd name="T32" fmla="*/ 334 w 2027"/>
                  <a:gd name="T33" fmla="*/ 1131 h 1293"/>
                  <a:gd name="T34" fmla="*/ 341 w 2027"/>
                  <a:gd name="T35" fmla="*/ 1205 h 1293"/>
                  <a:gd name="T36" fmla="*/ 372 w 2027"/>
                  <a:gd name="T37" fmla="*/ 1236 h 1293"/>
                  <a:gd name="T38" fmla="*/ 395 w 2027"/>
                  <a:gd name="T39" fmla="*/ 1209 h 1293"/>
                  <a:gd name="T40" fmla="*/ 449 w 2027"/>
                  <a:gd name="T41" fmla="*/ 1233 h 1293"/>
                  <a:gd name="T42" fmla="*/ 482 w 2027"/>
                  <a:gd name="T43" fmla="*/ 1207 h 1293"/>
                  <a:gd name="T44" fmla="*/ 590 w 2027"/>
                  <a:gd name="T45" fmla="*/ 1228 h 1293"/>
                  <a:gd name="T46" fmla="*/ 616 w 2027"/>
                  <a:gd name="T47" fmla="*/ 1234 h 1293"/>
                  <a:gd name="T48" fmla="*/ 640 w 2027"/>
                  <a:gd name="T49" fmla="*/ 1185 h 1293"/>
                  <a:gd name="T50" fmla="*/ 686 w 2027"/>
                  <a:gd name="T51" fmla="*/ 1263 h 1293"/>
                  <a:gd name="T52" fmla="*/ 708 w 2027"/>
                  <a:gd name="T53" fmla="*/ 1139 h 1293"/>
                  <a:gd name="T54" fmla="*/ 1259 w 2027"/>
                  <a:gd name="T55" fmla="*/ 1221 h 1293"/>
                  <a:gd name="T56" fmla="*/ 1937 w 2027"/>
                  <a:gd name="T57" fmla="*/ 1293 h 1293"/>
                  <a:gd name="T58" fmla="*/ 1960 w 2027"/>
                  <a:gd name="T59" fmla="*/ 1060 h 1293"/>
                  <a:gd name="T60" fmla="*/ 2027 w 2027"/>
                  <a:gd name="T61" fmla="*/ 303 h 1293"/>
                  <a:gd name="T62" fmla="*/ 1130 w 2027"/>
                  <a:gd name="T63" fmla="*/ 198 h 1293"/>
                  <a:gd name="T64" fmla="*/ 682 w 2027"/>
                  <a:gd name="T65" fmla="*/ 124 h 1293"/>
                  <a:gd name="T66" fmla="*/ 53 w 2027"/>
                  <a:gd name="T67" fmla="*/ 0 h 1293"/>
                  <a:gd name="T68" fmla="*/ 0 w 2027"/>
                  <a:gd name="T69" fmla="*/ 241 h 1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027"/>
                  <a:gd name="T106" fmla="*/ 0 h 1293"/>
                  <a:gd name="T107" fmla="*/ 2027 w 2027"/>
                  <a:gd name="T108" fmla="*/ 1293 h 129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027" h="1293">
                    <a:moveTo>
                      <a:pt x="0" y="241"/>
                    </a:moveTo>
                    <a:lnTo>
                      <a:pt x="35" y="328"/>
                    </a:lnTo>
                    <a:lnTo>
                      <a:pt x="39" y="382"/>
                    </a:lnTo>
                    <a:lnTo>
                      <a:pt x="20" y="390"/>
                    </a:lnTo>
                    <a:lnTo>
                      <a:pt x="81" y="449"/>
                    </a:lnTo>
                    <a:lnTo>
                      <a:pt x="143" y="603"/>
                    </a:lnTo>
                    <a:lnTo>
                      <a:pt x="165" y="597"/>
                    </a:lnTo>
                    <a:lnTo>
                      <a:pt x="167" y="619"/>
                    </a:lnTo>
                    <a:lnTo>
                      <a:pt x="197" y="628"/>
                    </a:lnTo>
                    <a:lnTo>
                      <a:pt x="219" y="631"/>
                    </a:lnTo>
                    <a:lnTo>
                      <a:pt x="164" y="743"/>
                    </a:lnTo>
                    <a:lnTo>
                      <a:pt x="173" y="817"/>
                    </a:lnTo>
                    <a:lnTo>
                      <a:pt x="128" y="889"/>
                    </a:lnTo>
                    <a:lnTo>
                      <a:pt x="159" y="921"/>
                    </a:lnTo>
                    <a:lnTo>
                      <a:pt x="239" y="876"/>
                    </a:lnTo>
                    <a:lnTo>
                      <a:pt x="297" y="1119"/>
                    </a:lnTo>
                    <a:lnTo>
                      <a:pt x="334" y="1131"/>
                    </a:lnTo>
                    <a:lnTo>
                      <a:pt x="341" y="1205"/>
                    </a:lnTo>
                    <a:lnTo>
                      <a:pt x="372" y="1236"/>
                    </a:lnTo>
                    <a:lnTo>
                      <a:pt x="395" y="1209"/>
                    </a:lnTo>
                    <a:lnTo>
                      <a:pt x="449" y="1233"/>
                    </a:lnTo>
                    <a:lnTo>
                      <a:pt x="482" y="1207"/>
                    </a:lnTo>
                    <a:lnTo>
                      <a:pt x="590" y="1228"/>
                    </a:lnTo>
                    <a:lnTo>
                      <a:pt x="616" y="1234"/>
                    </a:lnTo>
                    <a:lnTo>
                      <a:pt x="640" y="1185"/>
                    </a:lnTo>
                    <a:lnTo>
                      <a:pt x="686" y="1263"/>
                    </a:lnTo>
                    <a:lnTo>
                      <a:pt x="708" y="1139"/>
                    </a:lnTo>
                    <a:lnTo>
                      <a:pt x="1259" y="1221"/>
                    </a:lnTo>
                    <a:lnTo>
                      <a:pt x="1937" y="1293"/>
                    </a:lnTo>
                    <a:lnTo>
                      <a:pt x="1960" y="1060"/>
                    </a:lnTo>
                    <a:lnTo>
                      <a:pt x="2027" y="303"/>
                    </a:lnTo>
                    <a:lnTo>
                      <a:pt x="1130" y="198"/>
                    </a:lnTo>
                    <a:lnTo>
                      <a:pt x="682" y="124"/>
                    </a:lnTo>
                    <a:lnTo>
                      <a:pt x="53" y="0"/>
                    </a:lnTo>
                    <a:lnTo>
                      <a:pt x="0" y="241"/>
                    </a:lnTo>
                    <a:close/>
                  </a:path>
                </a:pathLst>
              </a:custGeom>
              <a:solidFill>
                <a:schemeClr val="tx2"/>
              </a:solidFill>
              <a:ln w="9525">
                <a:solidFill>
                  <a:schemeClr val="bg1"/>
                </a:solidFill>
                <a:round/>
                <a:headEnd/>
                <a:tailEnd/>
              </a:ln>
            </p:spPr>
            <p:txBody>
              <a:bodyPr/>
              <a:lstStyle/>
              <a:p>
                <a:endParaRPr lang="en-US" dirty="0"/>
              </a:p>
            </p:txBody>
          </p:sp>
          <p:sp>
            <p:nvSpPr>
              <p:cNvPr id="47" name="Freeform 65"/>
              <p:cNvSpPr>
                <a:spLocks/>
              </p:cNvSpPr>
              <p:nvPr/>
            </p:nvSpPr>
            <p:spPr bwMode="gray">
              <a:xfrm>
                <a:off x="2057577" y="2380150"/>
                <a:ext cx="770756" cy="396179"/>
              </a:xfrm>
              <a:custGeom>
                <a:avLst/>
                <a:gdLst>
                  <a:gd name="T0" fmla="*/ 0 w 1638"/>
                  <a:gd name="T1" fmla="*/ 500 h 821"/>
                  <a:gd name="T2" fmla="*/ 46 w 1638"/>
                  <a:gd name="T3" fmla="*/ 0 h 821"/>
                  <a:gd name="T4" fmla="*/ 1055 w 1638"/>
                  <a:gd name="T5" fmla="*/ 62 h 821"/>
                  <a:gd name="T6" fmla="*/ 1124 w 1638"/>
                  <a:gd name="T7" fmla="*/ 113 h 821"/>
                  <a:gd name="T8" fmla="*/ 1244 w 1638"/>
                  <a:gd name="T9" fmla="*/ 108 h 821"/>
                  <a:gd name="T10" fmla="*/ 1301 w 1638"/>
                  <a:gd name="T11" fmla="*/ 121 h 821"/>
                  <a:gd name="T12" fmla="*/ 1368 w 1638"/>
                  <a:gd name="T13" fmla="*/ 151 h 821"/>
                  <a:gd name="T14" fmla="*/ 1403 w 1638"/>
                  <a:gd name="T15" fmla="*/ 193 h 821"/>
                  <a:gd name="T16" fmla="*/ 1433 w 1638"/>
                  <a:gd name="T17" fmla="*/ 203 h 821"/>
                  <a:gd name="T18" fmla="*/ 1489 w 1638"/>
                  <a:gd name="T19" fmla="*/ 358 h 821"/>
                  <a:gd name="T20" fmla="*/ 1490 w 1638"/>
                  <a:gd name="T21" fmla="*/ 406 h 821"/>
                  <a:gd name="T22" fmla="*/ 1527 w 1638"/>
                  <a:gd name="T23" fmla="*/ 478 h 821"/>
                  <a:gd name="T24" fmla="*/ 1545 w 1638"/>
                  <a:gd name="T25" fmla="*/ 597 h 821"/>
                  <a:gd name="T26" fmla="*/ 1536 w 1638"/>
                  <a:gd name="T27" fmla="*/ 633 h 821"/>
                  <a:gd name="T28" fmla="*/ 1559 w 1638"/>
                  <a:gd name="T29" fmla="*/ 672 h 821"/>
                  <a:gd name="T30" fmla="*/ 1638 w 1638"/>
                  <a:gd name="T31" fmla="*/ 821 h 821"/>
                  <a:gd name="T32" fmla="*/ 909 w 1638"/>
                  <a:gd name="T33" fmla="*/ 812 h 821"/>
                  <a:gd name="T34" fmla="*/ 359 w 1638"/>
                  <a:gd name="T35" fmla="*/ 780 h 821"/>
                  <a:gd name="T36" fmla="*/ 375 w 1638"/>
                  <a:gd name="T37" fmla="*/ 531 h 821"/>
                  <a:gd name="T38" fmla="*/ 0 w 1638"/>
                  <a:gd name="T39" fmla="*/ 500 h 82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8"/>
                  <a:gd name="T61" fmla="*/ 0 h 821"/>
                  <a:gd name="T62" fmla="*/ 1638 w 1638"/>
                  <a:gd name="T63" fmla="*/ 821 h 82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8" h="821">
                    <a:moveTo>
                      <a:pt x="0" y="500"/>
                    </a:moveTo>
                    <a:lnTo>
                      <a:pt x="46" y="0"/>
                    </a:lnTo>
                    <a:lnTo>
                      <a:pt x="1055" y="62"/>
                    </a:lnTo>
                    <a:lnTo>
                      <a:pt x="1124" y="113"/>
                    </a:lnTo>
                    <a:lnTo>
                      <a:pt x="1244" y="108"/>
                    </a:lnTo>
                    <a:lnTo>
                      <a:pt x="1301" y="121"/>
                    </a:lnTo>
                    <a:lnTo>
                      <a:pt x="1368" y="151"/>
                    </a:lnTo>
                    <a:lnTo>
                      <a:pt x="1403" y="193"/>
                    </a:lnTo>
                    <a:lnTo>
                      <a:pt x="1433" y="203"/>
                    </a:lnTo>
                    <a:lnTo>
                      <a:pt x="1489" y="358"/>
                    </a:lnTo>
                    <a:lnTo>
                      <a:pt x="1490" y="406"/>
                    </a:lnTo>
                    <a:lnTo>
                      <a:pt x="1527" y="478"/>
                    </a:lnTo>
                    <a:lnTo>
                      <a:pt x="1545" y="597"/>
                    </a:lnTo>
                    <a:lnTo>
                      <a:pt x="1536" y="633"/>
                    </a:lnTo>
                    <a:lnTo>
                      <a:pt x="1559" y="672"/>
                    </a:lnTo>
                    <a:lnTo>
                      <a:pt x="1638" y="821"/>
                    </a:lnTo>
                    <a:lnTo>
                      <a:pt x="909" y="812"/>
                    </a:lnTo>
                    <a:lnTo>
                      <a:pt x="359" y="780"/>
                    </a:lnTo>
                    <a:lnTo>
                      <a:pt x="375" y="531"/>
                    </a:lnTo>
                    <a:lnTo>
                      <a:pt x="0" y="500"/>
                    </a:lnTo>
                    <a:close/>
                  </a:path>
                </a:pathLst>
              </a:custGeom>
              <a:solidFill>
                <a:schemeClr val="accent2"/>
              </a:solidFill>
              <a:ln w="9525">
                <a:solidFill>
                  <a:schemeClr val="bg1"/>
                </a:solidFill>
                <a:round/>
                <a:headEnd/>
                <a:tailEnd/>
              </a:ln>
            </p:spPr>
            <p:txBody>
              <a:bodyPr/>
              <a:lstStyle/>
              <a:p>
                <a:endParaRPr lang="en-US" dirty="0"/>
              </a:p>
            </p:txBody>
          </p:sp>
          <p:sp>
            <p:nvSpPr>
              <p:cNvPr id="48" name="Freeform 66"/>
              <p:cNvSpPr>
                <a:spLocks/>
              </p:cNvSpPr>
              <p:nvPr/>
            </p:nvSpPr>
            <p:spPr bwMode="gray">
              <a:xfrm>
                <a:off x="612172" y="2253874"/>
                <a:ext cx="594556" cy="941771"/>
              </a:xfrm>
              <a:custGeom>
                <a:avLst/>
                <a:gdLst>
                  <a:gd name="T0" fmla="*/ 0 w 1262"/>
                  <a:gd name="T1" fmla="*/ 717 h 1953"/>
                  <a:gd name="T2" fmla="*/ 58 w 1262"/>
                  <a:gd name="T3" fmla="*/ 831 h 1953"/>
                  <a:gd name="T4" fmla="*/ 802 w 1262"/>
                  <a:gd name="T5" fmla="*/ 1953 h 1953"/>
                  <a:gd name="T6" fmla="*/ 832 w 1262"/>
                  <a:gd name="T7" fmla="*/ 1692 h 1953"/>
                  <a:gd name="T8" fmla="*/ 877 w 1262"/>
                  <a:gd name="T9" fmla="*/ 1677 h 1953"/>
                  <a:gd name="T10" fmla="*/ 952 w 1262"/>
                  <a:gd name="T11" fmla="*/ 1722 h 1953"/>
                  <a:gd name="T12" fmla="*/ 1018 w 1262"/>
                  <a:gd name="T13" fmla="*/ 1489 h 1953"/>
                  <a:gd name="T14" fmla="*/ 1262 w 1262"/>
                  <a:gd name="T15" fmla="*/ 251 h 1953"/>
                  <a:gd name="T16" fmla="*/ 723 w 1262"/>
                  <a:gd name="T17" fmla="*/ 134 h 1953"/>
                  <a:gd name="T18" fmla="*/ 188 w 1262"/>
                  <a:gd name="T19" fmla="*/ 0 h 1953"/>
                  <a:gd name="T20" fmla="*/ 0 w 1262"/>
                  <a:gd name="T21" fmla="*/ 717 h 19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62"/>
                  <a:gd name="T34" fmla="*/ 0 h 1953"/>
                  <a:gd name="T35" fmla="*/ 1262 w 1262"/>
                  <a:gd name="T36" fmla="*/ 1953 h 19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62" h="1953">
                    <a:moveTo>
                      <a:pt x="0" y="717"/>
                    </a:moveTo>
                    <a:lnTo>
                      <a:pt x="58" y="831"/>
                    </a:lnTo>
                    <a:lnTo>
                      <a:pt x="802" y="1953"/>
                    </a:lnTo>
                    <a:lnTo>
                      <a:pt x="832" y="1692"/>
                    </a:lnTo>
                    <a:lnTo>
                      <a:pt x="877" y="1677"/>
                    </a:lnTo>
                    <a:lnTo>
                      <a:pt x="952" y="1722"/>
                    </a:lnTo>
                    <a:lnTo>
                      <a:pt x="1018" y="1489"/>
                    </a:lnTo>
                    <a:lnTo>
                      <a:pt x="1262" y="251"/>
                    </a:lnTo>
                    <a:lnTo>
                      <a:pt x="723" y="134"/>
                    </a:lnTo>
                    <a:lnTo>
                      <a:pt x="188" y="0"/>
                    </a:lnTo>
                    <a:lnTo>
                      <a:pt x="0" y="717"/>
                    </a:lnTo>
                    <a:close/>
                  </a:path>
                </a:pathLst>
              </a:custGeom>
              <a:solidFill>
                <a:schemeClr val="accent6"/>
              </a:solidFill>
              <a:ln w="9525">
                <a:solidFill>
                  <a:schemeClr val="bg1"/>
                </a:solidFill>
                <a:round/>
                <a:headEnd/>
                <a:tailEnd/>
              </a:ln>
            </p:spPr>
            <p:txBody>
              <a:bodyPr/>
              <a:lstStyle/>
              <a:p>
                <a:endParaRPr lang="en-US" dirty="0"/>
              </a:p>
            </p:txBody>
          </p:sp>
          <p:sp>
            <p:nvSpPr>
              <p:cNvPr id="49" name="Freeform 67"/>
              <p:cNvSpPr>
                <a:spLocks/>
              </p:cNvSpPr>
              <p:nvPr/>
            </p:nvSpPr>
            <p:spPr bwMode="gray">
              <a:xfrm>
                <a:off x="4767474" y="1869261"/>
                <a:ext cx="150759" cy="333524"/>
              </a:xfrm>
              <a:custGeom>
                <a:avLst/>
                <a:gdLst>
                  <a:gd name="T0" fmla="*/ 0 w 322"/>
                  <a:gd name="T1" fmla="*/ 475 h 691"/>
                  <a:gd name="T2" fmla="*/ 18 w 322"/>
                  <a:gd name="T3" fmla="*/ 322 h 691"/>
                  <a:gd name="T4" fmla="*/ 54 w 322"/>
                  <a:gd name="T5" fmla="*/ 251 h 691"/>
                  <a:gd name="T6" fmla="*/ 58 w 322"/>
                  <a:gd name="T7" fmla="*/ 92 h 691"/>
                  <a:gd name="T8" fmla="*/ 57 w 322"/>
                  <a:gd name="T9" fmla="*/ 32 h 691"/>
                  <a:gd name="T10" fmla="*/ 114 w 322"/>
                  <a:gd name="T11" fmla="*/ 0 h 691"/>
                  <a:gd name="T12" fmla="*/ 248 w 322"/>
                  <a:gd name="T13" fmla="*/ 431 h 691"/>
                  <a:gd name="T14" fmla="*/ 316 w 322"/>
                  <a:gd name="T15" fmla="*/ 526 h 691"/>
                  <a:gd name="T16" fmla="*/ 322 w 322"/>
                  <a:gd name="T17" fmla="*/ 544 h 691"/>
                  <a:gd name="T18" fmla="*/ 312 w 322"/>
                  <a:gd name="T19" fmla="*/ 585 h 691"/>
                  <a:gd name="T20" fmla="*/ 249 w 322"/>
                  <a:gd name="T21" fmla="*/ 634 h 691"/>
                  <a:gd name="T22" fmla="*/ 30 w 322"/>
                  <a:gd name="T23" fmla="*/ 691 h 691"/>
                  <a:gd name="T24" fmla="*/ 0 w 322"/>
                  <a:gd name="T25" fmla="*/ 475 h 6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2"/>
                  <a:gd name="T40" fmla="*/ 0 h 691"/>
                  <a:gd name="T41" fmla="*/ 322 w 322"/>
                  <a:gd name="T42" fmla="*/ 691 h 6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2" h="691">
                    <a:moveTo>
                      <a:pt x="0" y="475"/>
                    </a:moveTo>
                    <a:lnTo>
                      <a:pt x="18" y="322"/>
                    </a:lnTo>
                    <a:lnTo>
                      <a:pt x="54" y="251"/>
                    </a:lnTo>
                    <a:lnTo>
                      <a:pt x="58" y="92"/>
                    </a:lnTo>
                    <a:lnTo>
                      <a:pt x="57" y="32"/>
                    </a:lnTo>
                    <a:lnTo>
                      <a:pt x="114" y="0"/>
                    </a:lnTo>
                    <a:lnTo>
                      <a:pt x="248" y="431"/>
                    </a:lnTo>
                    <a:lnTo>
                      <a:pt x="316" y="526"/>
                    </a:lnTo>
                    <a:lnTo>
                      <a:pt x="322" y="544"/>
                    </a:lnTo>
                    <a:lnTo>
                      <a:pt x="312" y="585"/>
                    </a:lnTo>
                    <a:lnTo>
                      <a:pt x="249" y="634"/>
                    </a:lnTo>
                    <a:lnTo>
                      <a:pt x="30" y="691"/>
                    </a:lnTo>
                    <a:lnTo>
                      <a:pt x="0" y="475"/>
                    </a:lnTo>
                    <a:close/>
                  </a:path>
                </a:pathLst>
              </a:custGeom>
              <a:solidFill>
                <a:schemeClr val="accent5"/>
              </a:solidFill>
              <a:ln w="9525">
                <a:solidFill>
                  <a:schemeClr val="bg1"/>
                </a:solidFill>
                <a:round/>
                <a:headEnd/>
                <a:tailEnd/>
              </a:ln>
            </p:spPr>
            <p:txBody>
              <a:bodyPr/>
              <a:lstStyle/>
              <a:p>
                <a:endParaRPr lang="en-US" dirty="0"/>
              </a:p>
            </p:txBody>
          </p:sp>
          <p:sp>
            <p:nvSpPr>
              <p:cNvPr id="50" name="Freeform 68"/>
              <p:cNvSpPr>
                <a:spLocks/>
              </p:cNvSpPr>
              <p:nvPr/>
            </p:nvSpPr>
            <p:spPr bwMode="gray">
              <a:xfrm>
                <a:off x="4599754" y="2409069"/>
                <a:ext cx="123434" cy="292074"/>
              </a:xfrm>
              <a:custGeom>
                <a:avLst/>
                <a:gdLst>
                  <a:gd name="T0" fmla="*/ 0 w 262"/>
                  <a:gd name="T1" fmla="*/ 448 h 606"/>
                  <a:gd name="T2" fmla="*/ 14 w 262"/>
                  <a:gd name="T3" fmla="*/ 412 h 606"/>
                  <a:gd name="T4" fmla="*/ 59 w 262"/>
                  <a:gd name="T5" fmla="*/ 381 h 606"/>
                  <a:gd name="T6" fmla="*/ 82 w 262"/>
                  <a:gd name="T7" fmla="*/ 332 h 606"/>
                  <a:gd name="T8" fmla="*/ 121 w 262"/>
                  <a:gd name="T9" fmla="*/ 295 h 606"/>
                  <a:gd name="T10" fmla="*/ 9 w 262"/>
                  <a:gd name="T11" fmla="*/ 203 h 606"/>
                  <a:gd name="T12" fmla="*/ 6 w 262"/>
                  <a:gd name="T13" fmla="*/ 116 h 606"/>
                  <a:gd name="T14" fmla="*/ 58 w 262"/>
                  <a:gd name="T15" fmla="*/ 0 h 606"/>
                  <a:gd name="T16" fmla="*/ 228 w 262"/>
                  <a:gd name="T17" fmla="*/ 57 h 606"/>
                  <a:gd name="T18" fmla="*/ 230 w 262"/>
                  <a:gd name="T19" fmla="*/ 80 h 606"/>
                  <a:gd name="T20" fmla="*/ 211 w 262"/>
                  <a:gd name="T21" fmla="*/ 146 h 606"/>
                  <a:gd name="T22" fmla="*/ 191 w 262"/>
                  <a:gd name="T23" fmla="*/ 164 h 606"/>
                  <a:gd name="T24" fmla="*/ 188 w 262"/>
                  <a:gd name="T25" fmla="*/ 197 h 606"/>
                  <a:gd name="T26" fmla="*/ 206 w 262"/>
                  <a:gd name="T27" fmla="*/ 207 h 606"/>
                  <a:gd name="T28" fmla="*/ 224 w 262"/>
                  <a:gd name="T29" fmla="*/ 203 h 606"/>
                  <a:gd name="T30" fmla="*/ 242 w 262"/>
                  <a:gd name="T31" fmla="*/ 205 h 606"/>
                  <a:gd name="T32" fmla="*/ 238 w 262"/>
                  <a:gd name="T33" fmla="*/ 191 h 606"/>
                  <a:gd name="T34" fmla="*/ 247 w 262"/>
                  <a:gd name="T35" fmla="*/ 197 h 606"/>
                  <a:gd name="T36" fmla="*/ 260 w 262"/>
                  <a:gd name="T37" fmla="*/ 237 h 606"/>
                  <a:gd name="T38" fmla="*/ 262 w 262"/>
                  <a:gd name="T39" fmla="*/ 364 h 606"/>
                  <a:gd name="T40" fmla="*/ 258 w 262"/>
                  <a:gd name="T41" fmla="*/ 331 h 606"/>
                  <a:gd name="T42" fmla="*/ 248 w 262"/>
                  <a:gd name="T43" fmla="*/ 301 h 606"/>
                  <a:gd name="T44" fmla="*/ 245 w 262"/>
                  <a:gd name="T45" fmla="*/ 319 h 606"/>
                  <a:gd name="T46" fmla="*/ 251 w 262"/>
                  <a:gd name="T47" fmla="*/ 347 h 606"/>
                  <a:gd name="T48" fmla="*/ 245 w 262"/>
                  <a:gd name="T49" fmla="*/ 364 h 606"/>
                  <a:gd name="T50" fmla="*/ 248 w 262"/>
                  <a:gd name="T51" fmla="*/ 398 h 606"/>
                  <a:gd name="T52" fmla="*/ 234 w 262"/>
                  <a:gd name="T53" fmla="*/ 433 h 606"/>
                  <a:gd name="T54" fmla="*/ 218 w 262"/>
                  <a:gd name="T55" fmla="*/ 435 h 606"/>
                  <a:gd name="T56" fmla="*/ 224 w 262"/>
                  <a:gd name="T57" fmla="*/ 464 h 606"/>
                  <a:gd name="T58" fmla="*/ 198 w 262"/>
                  <a:gd name="T59" fmla="*/ 507 h 606"/>
                  <a:gd name="T60" fmla="*/ 163 w 262"/>
                  <a:gd name="T61" fmla="*/ 605 h 606"/>
                  <a:gd name="T62" fmla="*/ 145 w 262"/>
                  <a:gd name="T63" fmla="*/ 606 h 606"/>
                  <a:gd name="T64" fmla="*/ 151 w 262"/>
                  <a:gd name="T65" fmla="*/ 567 h 606"/>
                  <a:gd name="T66" fmla="*/ 140 w 262"/>
                  <a:gd name="T67" fmla="*/ 549 h 606"/>
                  <a:gd name="T68" fmla="*/ 97 w 262"/>
                  <a:gd name="T69" fmla="*/ 553 h 606"/>
                  <a:gd name="T70" fmla="*/ 33 w 262"/>
                  <a:gd name="T71" fmla="*/ 513 h 606"/>
                  <a:gd name="T72" fmla="*/ 11 w 262"/>
                  <a:gd name="T73" fmla="*/ 496 h 606"/>
                  <a:gd name="T74" fmla="*/ 0 w 262"/>
                  <a:gd name="T75" fmla="*/ 448 h 60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2"/>
                  <a:gd name="T115" fmla="*/ 0 h 606"/>
                  <a:gd name="T116" fmla="*/ 262 w 262"/>
                  <a:gd name="T117" fmla="*/ 606 h 60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2" h="606">
                    <a:moveTo>
                      <a:pt x="0" y="448"/>
                    </a:moveTo>
                    <a:lnTo>
                      <a:pt x="14" y="412"/>
                    </a:lnTo>
                    <a:lnTo>
                      <a:pt x="59" y="381"/>
                    </a:lnTo>
                    <a:lnTo>
                      <a:pt x="82" y="332"/>
                    </a:lnTo>
                    <a:lnTo>
                      <a:pt x="121" y="295"/>
                    </a:lnTo>
                    <a:lnTo>
                      <a:pt x="9" y="203"/>
                    </a:lnTo>
                    <a:lnTo>
                      <a:pt x="6" y="116"/>
                    </a:lnTo>
                    <a:lnTo>
                      <a:pt x="58" y="0"/>
                    </a:lnTo>
                    <a:lnTo>
                      <a:pt x="228" y="57"/>
                    </a:lnTo>
                    <a:lnTo>
                      <a:pt x="230" y="80"/>
                    </a:lnTo>
                    <a:lnTo>
                      <a:pt x="211" y="146"/>
                    </a:lnTo>
                    <a:lnTo>
                      <a:pt x="191" y="164"/>
                    </a:lnTo>
                    <a:lnTo>
                      <a:pt x="188" y="197"/>
                    </a:lnTo>
                    <a:lnTo>
                      <a:pt x="206" y="207"/>
                    </a:lnTo>
                    <a:lnTo>
                      <a:pt x="224" y="203"/>
                    </a:lnTo>
                    <a:lnTo>
                      <a:pt x="242" y="205"/>
                    </a:lnTo>
                    <a:lnTo>
                      <a:pt x="238" y="191"/>
                    </a:lnTo>
                    <a:lnTo>
                      <a:pt x="247" y="197"/>
                    </a:lnTo>
                    <a:lnTo>
                      <a:pt x="260" y="237"/>
                    </a:lnTo>
                    <a:lnTo>
                      <a:pt x="262" y="364"/>
                    </a:lnTo>
                    <a:lnTo>
                      <a:pt x="258" y="331"/>
                    </a:lnTo>
                    <a:lnTo>
                      <a:pt x="248" y="301"/>
                    </a:lnTo>
                    <a:lnTo>
                      <a:pt x="245" y="319"/>
                    </a:lnTo>
                    <a:lnTo>
                      <a:pt x="251" y="347"/>
                    </a:lnTo>
                    <a:lnTo>
                      <a:pt x="245" y="364"/>
                    </a:lnTo>
                    <a:lnTo>
                      <a:pt x="248" y="398"/>
                    </a:lnTo>
                    <a:lnTo>
                      <a:pt x="234" y="433"/>
                    </a:lnTo>
                    <a:lnTo>
                      <a:pt x="218" y="435"/>
                    </a:lnTo>
                    <a:lnTo>
                      <a:pt x="224" y="464"/>
                    </a:lnTo>
                    <a:lnTo>
                      <a:pt x="198" y="507"/>
                    </a:lnTo>
                    <a:lnTo>
                      <a:pt x="163" y="605"/>
                    </a:lnTo>
                    <a:lnTo>
                      <a:pt x="145" y="606"/>
                    </a:lnTo>
                    <a:lnTo>
                      <a:pt x="151" y="567"/>
                    </a:lnTo>
                    <a:lnTo>
                      <a:pt x="140" y="549"/>
                    </a:lnTo>
                    <a:lnTo>
                      <a:pt x="97" y="553"/>
                    </a:lnTo>
                    <a:lnTo>
                      <a:pt x="33" y="513"/>
                    </a:lnTo>
                    <a:lnTo>
                      <a:pt x="11" y="496"/>
                    </a:lnTo>
                    <a:lnTo>
                      <a:pt x="0" y="448"/>
                    </a:lnTo>
                    <a:close/>
                  </a:path>
                </a:pathLst>
              </a:custGeom>
              <a:solidFill>
                <a:schemeClr val="accent6"/>
              </a:solidFill>
              <a:ln w="9525">
                <a:solidFill>
                  <a:schemeClr val="bg1"/>
                </a:solidFill>
                <a:round/>
                <a:headEnd/>
                <a:tailEnd/>
              </a:ln>
            </p:spPr>
            <p:txBody>
              <a:bodyPr/>
              <a:lstStyle/>
              <a:p>
                <a:endParaRPr lang="en-US" dirty="0"/>
              </a:p>
            </p:txBody>
          </p:sp>
          <p:sp>
            <p:nvSpPr>
              <p:cNvPr id="51" name="Freeform 69"/>
              <p:cNvSpPr>
                <a:spLocks/>
              </p:cNvSpPr>
              <p:nvPr/>
            </p:nvSpPr>
            <p:spPr bwMode="gray">
              <a:xfrm>
                <a:off x="1456424" y="3052018"/>
                <a:ext cx="656745" cy="688254"/>
              </a:xfrm>
              <a:custGeom>
                <a:avLst/>
                <a:gdLst>
                  <a:gd name="T0" fmla="*/ 0 w 1396"/>
                  <a:gd name="T1" fmla="*/ 1402 h 1427"/>
                  <a:gd name="T2" fmla="*/ 174 w 1396"/>
                  <a:gd name="T3" fmla="*/ 1427 h 1427"/>
                  <a:gd name="T4" fmla="*/ 191 w 1396"/>
                  <a:gd name="T5" fmla="*/ 1319 h 1427"/>
                  <a:gd name="T6" fmla="*/ 544 w 1396"/>
                  <a:gd name="T7" fmla="*/ 1364 h 1427"/>
                  <a:gd name="T8" fmla="*/ 528 w 1396"/>
                  <a:gd name="T9" fmla="*/ 1312 h 1427"/>
                  <a:gd name="T10" fmla="*/ 583 w 1396"/>
                  <a:gd name="T11" fmla="*/ 1317 h 1427"/>
                  <a:gd name="T12" fmla="*/ 1281 w 1396"/>
                  <a:gd name="T13" fmla="*/ 1384 h 1427"/>
                  <a:gd name="T14" fmla="*/ 1385 w 1396"/>
                  <a:gd name="T15" fmla="*/ 261 h 1427"/>
                  <a:gd name="T16" fmla="*/ 1396 w 1396"/>
                  <a:gd name="T17" fmla="*/ 130 h 1427"/>
                  <a:gd name="T18" fmla="*/ 802 w 1396"/>
                  <a:gd name="T19" fmla="*/ 78 h 1427"/>
                  <a:gd name="T20" fmla="*/ 206 w 1396"/>
                  <a:gd name="T21" fmla="*/ 0 h 1427"/>
                  <a:gd name="T22" fmla="*/ 0 w 1396"/>
                  <a:gd name="T23" fmla="*/ 1402 h 14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6"/>
                  <a:gd name="T37" fmla="*/ 0 h 1427"/>
                  <a:gd name="T38" fmla="*/ 1396 w 1396"/>
                  <a:gd name="T39" fmla="*/ 1427 h 14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6" h="1427">
                    <a:moveTo>
                      <a:pt x="0" y="1402"/>
                    </a:moveTo>
                    <a:lnTo>
                      <a:pt x="174" y="1427"/>
                    </a:lnTo>
                    <a:lnTo>
                      <a:pt x="191" y="1319"/>
                    </a:lnTo>
                    <a:lnTo>
                      <a:pt x="544" y="1364"/>
                    </a:lnTo>
                    <a:lnTo>
                      <a:pt x="528" y="1312"/>
                    </a:lnTo>
                    <a:lnTo>
                      <a:pt x="583" y="1317"/>
                    </a:lnTo>
                    <a:lnTo>
                      <a:pt x="1281" y="1384"/>
                    </a:lnTo>
                    <a:lnTo>
                      <a:pt x="1385" y="261"/>
                    </a:lnTo>
                    <a:lnTo>
                      <a:pt x="1396" y="130"/>
                    </a:lnTo>
                    <a:lnTo>
                      <a:pt x="802" y="78"/>
                    </a:lnTo>
                    <a:lnTo>
                      <a:pt x="206" y="0"/>
                    </a:lnTo>
                    <a:lnTo>
                      <a:pt x="0" y="1402"/>
                    </a:lnTo>
                    <a:close/>
                  </a:path>
                </a:pathLst>
              </a:custGeom>
              <a:solidFill>
                <a:schemeClr val="accent6"/>
              </a:solidFill>
              <a:ln w="9525">
                <a:solidFill>
                  <a:schemeClr val="bg1"/>
                </a:solidFill>
                <a:round/>
                <a:headEnd/>
                <a:tailEnd/>
              </a:ln>
            </p:spPr>
            <p:txBody>
              <a:bodyPr/>
              <a:lstStyle/>
              <a:p>
                <a:endParaRPr lang="en-US" dirty="0"/>
              </a:p>
            </p:txBody>
          </p:sp>
          <p:sp>
            <p:nvSpPr>
              <p:cNvPr id="52" name="Freeform 71"/>
              <p:cNvSpPr>
                <a:spLocks/>
              </p:cNvSpPr>
              <p:nvPr/>
            </p:nvSpPr>
            <p:spPr bwMode="gray">
              <a:xfrm>
                <a:off x="4688325" y="2480400"/>
                <a:ext cx="16018" cy="24098"/>
              </a:xfrm>
              <a:custGeom>
                <a:avLst/>
                <a:gdLst>
                  <a:gd name="T0" fmla="*/ 0 w 33"/>
                  <a:gd name="T1" fmla="*/ 51 h 51"/>
                  <a:gd name="T2" fmla="*/ 3 w 33"/>
                  <a:gd name="T3" fmla="*/ 18 h 51"/>
                  <a:gd name="T4" fmla="*/ 23 w 33"/>
                  <a:gd name="T5" fmla="*/ 0 h 51"/>
                  <a:gd name="T6" fmla="*/ 33 w 33"/>
                  <a:gd name="T7" fmla="*/ 11 h 51"/>
                  <a:gd name="T8" fmla="*/ 15 w 33"/>
                  <a:gd name="T9" fmla="*/ 42 h 51"/>
                  <a:gd name="T10" fmla="*/ 0 w 33"/>
                  <a:gd name="T11" fmla="*/ 51 h 51"/>
                  <a:gd name="T12" fmla="*/ 0 60000 65536"/>
                  <a:gd name="T13" fmla="*/ 0 60000 65536"/>
                  <a:gd name="T14" fmla="*/ 0 60000 65536"/>
                  <a:gd name="T15" fmla="*/ 0 60000 65536"/>
                  <a:gd name="T16" fmla="*/ 0 60000 65536"/>
                  <a:gd name="T17" fmla="*/ 0 60000 65536"/>
                  <a:gd name="T18" fmla="*/ 0 w 33"/>
                  <a:gd name="T19" fmla="*/ 0 h 51"/>
                  <a:gd name="T20" fmla="*/ 33 w 33"/>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33" h="51">
                    <a:moveTo>
                      <a:pt x="0" y="51"/>
                    </a:moveTo>
                    <a:lnTo>
                      <a:pt x="3" y="18"/>
                    </a:lnTo>
                    <a:lnTo>
                      <a:pt x="23" y="0"/>
                    </a:lnTo>
                    <a:lnTo>
                      <a:pt x="33" y="11"/>
                    </a:lnTo>
                    <a:lnTo>
                      <a:pt x="15" y="42"/>
                    </a:lnTo>
                    <a:lnTo>
                      <a:pt x="0" y="51"/>
                    </a:lnTo>
                    <a:close/>
                  </a:path>
                </a:pathLst>
              </a:custGeom>
              <a:grpFill/>
              <a:ln w="9525">
                <a:solidFill>
                  <a:schemeClr val="bg1"/>
                </a:solidFill>
                <a:round/>
                <a:headEnd/>
                <a:tailEnd/>
              </a:ln>
            </p:spPr>
            <p:txBody>
              <a:bodyPr/>
              <a:lstStyle/>
              <a:p>
                <a:endParaRPr lang="en-US" dirty="0"/>
              </a:p>
            </p:txBody>
          </p:sp>
          <p:grpSp>
            <p:nvGrpSpPr>
              <p:cNvPr id="53" name="Group 195"/>
              <p:cNvGrpSpPr/>
              <p:nvPr/>
            </p:nvGrpSpPr>
            <p:grpSpPr bwMode="gray">
              <a:xfrm>
                <a:off x="4173859" y="1952160"/>
                <a:ext cx="705741" cy="536915"/>
                <a:chOff x="4599257" y="1719537"/>
                <a:chExt cx="729893" cy="542791"/>
              </a:xfrm>
              <a:grpFill/>
            </p:grpSpPr>
            <p:sp>
              <p:nvSpPr>
                <p:cNvPr id="77" name="Freeform 70"/>
                <p:cNvSpPr>
                  <a:spLocks/>
                </p:cNvSpPr>
                <p:nvPr/>
              </p:nvSpPr>
              <p:spPr bwMode="gray">
                <a:xfrm>
                  <a:off x="4599257" y="1719537"/>
                  <a:ext cx="572026" cy="512582"/>
                </a:xfrm>
                <a:custGeom>
                  <a:avLst/>
                  <a:gdLst>
                    <a:gd name="T0" fmla="*/ 0 w 1173"/>
                    <a:gd name="T1" fmla="*/ 906 h 1052"/>
                    <a:gd name="T2" fmla="*/ 38 w 1173"/>
                    <a:gd name="T3" fmla="*/ 965 h 1052"/>
                    <a:gd name="T4" fmla="*/ 803 w 1173"/>
                    <a:gd name="T5" fmla="*/ 819 h 1052"/>
                    <a:gd name="T6" fmla="*/ 856 w 1173"/>
                    <a:gd name="T7" fmla="*/ 847 h 1052"/>
                    <a:gd name="T8" fmla="*/ 887 w 1173"/>
                    <a:gd name="T9" fmla="*/ 906 h 1052"/>
                    <a:gd name="T10" fmla="*/ 962 w 1173"/>
                    <a:gd name="T11" fmla="*/ 949 h 1052"/>
                    <a:gd name="T12" fmla="*/ 1132 w 1173"/>
                    <a:gd name="T13" fmla="*/ 1006 h 1052"/>
                    <a:gd name="T14" fmla="*/ 1134 w 1173"/>
                    <a:gd name="T15" fmla="*/ 1029 h 1052"/>
                    <a:gd name="T16" fmla="*/ 1145 w 1173"/>
                    <a:gd name="T17" fmla="*/ 1052 h 1052"/>
                    <a:gd name="T18" fmla="*/ 1156 w 1173"/>
                    <a:gd name="T19" fmla="*/ 1039 h 1052"/>
                    <a:gd name="T20" fmla="*/ 1172 w 1173"/>
                    <a:gd name="T21" fmla="*/ 989 h 1052"/>
                    <a:gd name="T22" fmla="*/ 1173 w 1173"/>
                    <a:gd name="T23" fmla="*/ 900 h 1052"/>
                    <a:gd name="T24" fmla="*/ 1145 w 1173"/>
                    <a:gd name="T25" fmla="*/ 730 h 1052"/>
                    <a:gd name="T26" fmla="*/ 1143 w 1173"/>
                    <a:gd name="T27" fmla="*/ 551 h 1052"/>
                    <a:gd name="T28" fmla="*/ 1113 w 1173"/>
                    <a:gd name="T29" fmla="*/ 410 h 1052"/>
                    <a:gd name="T30" fmla="*/ 1062 w 1173"/>
                    <a:gd name="T31" fmla="*/ 294 h 1052"/>
                    <a:gd name="T32" fmla="*/ 1047 w 1173"/>
                    <a:gd name="T33" fmla="*/ 178 h 1052"/>
                    <a:gd name="T34" fmla="*/ 998 w 1173"/>
                    <a:gd name="T35" fmla="*/ 0 h 1052"/>
                    <a:gd name="T36" fmla="*/ 763 w 1173"/>
                    <a:gd name="T37" fmla="*/ 59 h 1052"/>
                    <a:gd name="T38" fmla="*/ 748 w 1173"/>
                    <a:gd name="T39" fmla="*/ 57 h 1052"/>
                    <a:gd name="T40" fmla="*/ 673 w 1173"/>
                    <a:gd name="T41" fmla="*/ 115 h 1052"/>
                    <a:gd name="T42" fmla="*/ 609 w 1173"/>
                    <a:gd name="T43" fmla="*/ 209 h 1052"/>
                    <a:gd name="T44" fmla="*/ 604 w 1173"/>
                    <a:gd name="T45" fmla="*/ 248 h 1052"/>
                    <a:gd name="T46" fmla="*/ 573 w 1173"/>
                    <a:gd name="T47" fmla="*/ 290 h 1052"/>
                    <a:gd name="T48" fmla="*/ 522 w 1173"/>
                    <a:gd name="T49" fmla="*/ 337 h 1052"/>
                    <a:gd name="T50" fmla="*/ 544 w 1173"/>
                    <a:gd name="T51" fmla="*/ 370 h 1052"/>
                    <a:gd name="T52" fmla="*/ 550 w 1173"/>
                    <a:gd name="T53" fmla="*/ 346 h 1052"/>
                    <a:gd name="T54" fmla="*/ 567 w 1173"/>
                    <a:gd name="T55" fmla="*/ 353 h 1052"/>
                    <a:gd name="T56" fmla="*/ 557 w 1173"/>
                    <a:gd name="T57" fmla="*/ 364 h 1052"/>
                    <a:gd name="T58" fmla="*/ 568 w 1173"/>
                    <a:gd name="T59" fmla="*/ 370 h 1052"/>
                    <a:gd name="T60" fmla="*/ 560 w 1173"/>
                    <a:gd name="T61" fmla="*/ 394 h 1052"/>
                    <a:gd name="T62" fmla="*/ 550 w 1173"/>
                    <a:gd name="T63" fmla="*/ 391 h 1052"/>
                    <a:gd name="T64" fmla="*/ 548 w 1173"/>
                    <a:gd name="T65" fmla="*/ 402 h 1052"/>
                    <a:gd name="T66" fmla="*/ 572 w 1173"/>
                    <a:gd name="T67" fmla="*/ 437 h 1052"/>
                    <a:gd name="T68" fmla="*/ 574 w 1173"/>
                    <a:gd name="T69" fmla="*/ 467 h 1052"/>
                    <a:gd name="T70" fmla="*/ 537 w 1173"/>
                    <a:gd name="T71" fmla="*/ 484 h 1052"/>
                    <a:gd name="T72" fmla="*/ 500 w 1173"/>
                    <a:gd name="T73" fmla="*/ 541 h 1052"/>
                    <a:gd name="T74" fmla="*/ 458 w 1173"/>
                    <a:gd name="T75" fmla="*/ 570 h 1052"/>
                    <a:gd name="T76" fmla="*/ 385 w 1173"/>
                    <a:gd name="T77" fmla="*/ 575 h 1052"/>
                    <a:gd name="T78" fmla="*/ 359 w 1173"/>
                    <a:gd name="T79" fmla="*/ 596 h 1052"/>
                    <a:gd name="T80" fmla="*/ 315 w 1173"/>
                    <a:gd name="T81" fmla="*/ 577 h 1052"/>
                    <a:gd name="T82" fmla="*/ 188 w 1173"/>
                    <a:gd name="T83" fmla="*/ 592 h 1052"/>
                    <a:gd name="T84" fmla="*/ 93 w 1173"/>
                    <a:gd name="T85" fmla="*/ 631 h 1052"/>
                    <a:gd name="T86" fmla="*/ 98 w 1173"/>
                    <a:gd name="T87" fmla="*/ 663 h 1052"/>
                    <a:gd name="T88" fmla="*/ 93 w 1173"/>
                    <a:gd name="T89" fmla="*/ 679 h 1052"/>
                    <a:gd name="T90" fmla="*/ 99 w 1173"/>
                    <a:gd name="T91" fmla="*/ 679 h 1052"/>
                    <a:gd name="T92" fmla="*/ 113 w 1173"/>
                    <a:gd name="T93" fmla="*/ 711 h 1052"/>
                    <a:gd name="T94" fmla="*/ 127 w 1173"/>
                    <a:gd name="T95" fmla="*/ 710 h 1052"/>
                    <a:gd name="T96" fmla="*/ 142 w 1173"/>
                    <a:gd name="T97" fmla="*/ 742 h 1052"/>
                    <a:gd name="T98" fmla="*/ 140 w 1173"/>
                    <a:gd name="T99" fmla="*/ 754 h 1052"/>
                    <a:gd name="T100" fmla="*/ 114 w 1173"/>
                    <a:gd name="T101" fmla="*/ 772 h 1052"/>
                    <a:gd name="T102" fmla="*/ 104 w 1173"/>
                    <a:gd name="T103" fmla="*/ 808 h 1052"/>
                    <a:gd name="T104" fmla="*/ 0 w 1173"/>
                    <a:gd name="T105" fmla="*/ 906 h 105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173"/>
                    <a:gd name="T160" fmla="*/ 0 h 1052"/>
                    <a:gd name="T161" fmla="*/ 1173 w 1173"/>
                    <a:gd name="T162" fmla="*/ 1052 h 105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173" h="1052">
                      <a:moveTo>
                        <a:pt x="0" y="906"/>
                      </a:moveTo>
                      <a:lnTo>
                        <a:pt x="38" y="965"/>
                      </a:lnTo>
                      <a:lnTo>
                        <a:pt x="803" y="819"/>
                      </a:lnTo>
                      <a:lnTo>
                        <a:pt x="856" y="847"/>
                      </a:lnTo>
                      <a:lnTo>
                        <a:pt x="887" y="906"/>
                      </a:lnTo>
                      <a:lnTo>
                        <a:pt x="962" y="949"/>
                      </a:lnTo>
                      <a:lnTo>
                        <a:pt x="1132" y="1006"/>
                      </a:lnTo>
                      <a:lnTo>
                        <a:pt x="1134" y="1029"/>
                      </a:lnTo>
                      <a:lnTo>
                        <a:pt x="1145" y="1052"/>
                      </a:lnTo>
                      <a:lnTo>
                        <a:pt x="1156" y="1039"/>
                      </a:lnTo>
                      <a:lnTo>
                        <a:pt x="1172" y="989"/>
                      </a:lnTo>
                      <a:lnTo>
                        <a:pt x="1173" y="900"/>
                      </a:lnTo>
                      <a:lnTo>
                        <a:pt x="1145" y="730"/>
                      </a:lnTo>
                      <a:lnTo>
                        <a:pt x="1143" y="551"/>
                      </a:lnTo>
                      <a:lnTo>
                        <a:pt x="1113" y="410"/>
                      </a:lnTo>
                      <a:lnTo>
                        <a:pt x="1062" y="294"/>
                      </a:lnTo>
                      <a:lnTo>
                        <a:pt x="1047" y="178"/>
                      </a:lnTo>
                      <a:lnTo>
                        <a:pt x="998" y="0"/>
                      </a:lnTo>
                      <a:lnTo>
                        <a:pt x="763" y="59"/>
                      </a:lnTo>
                      <a:lnTo>
                        <a:pt x="748" y="57"/>
                      </a:lnTo>
                      <a:lnTo>
                        <a:pt x="673" y="115"/>
                      </a:lnTo>
                      <a:lnTo>
                        <a:pt x="609" y="209"/>
                      </a:lnTo>
                      <a:lnTo>
                        <a:pt x="604" y="248"/>
                      </a:lnTo>
                      <a:lnTo>
                        <a:pt x="573" y="290"/>
                      </a:lnTo>
                      <a:lnTo>
                        <a:pt x="522" y="337"/>
                      </a:lnTo>
                      <a:lnTo>
                        <a:pt x="544" y="370"/>
                      </a:lnTo>
                      <a:lnTo>
                        <a:pt x="550" y="346"/>
                      </a:lnTo>
                      <a:lnTo>
                        <a:pt x="567" y="353"/>
                      </a:lnTo>
                      <a:lnTo>
                        <a:pt x="557" y="364"/>
                      </a:lnTo>
                      <a:lnTo>
                        <a:pt x="568" y="370"/>
                      </a:lnTo>
                      <a:lnTo>
                        <a:pt x="560" y="394"/>
                      </a:lnTo>
                      <a:lnTo>
                        <a:pt x="550" y="391"/>
                      </a:lnTo>
                      <a:lnTo>
                        <a:pt x="548" y="402"/>
                      </a:lnTo>
                      <a:lnTo>
                        <a:pt x="572" y="437"/>
                      </a:lnTo>
                      <a:lnTo>
                        <a:pt x="574" y="467"/>
                      </a:lnTo>
                      <a:lnTo>
                        <a:pt x="537" y="484"/>
                      </a:lnTo>
                      <a:lnTo>
                        <a:pt x="500" y="541"/>
                      </a:lnTo>
                      <a:lnTo>
                        <a:pt x="458" y="570"/>
                      </a:lnTo>
                      <a:lnTo>
                        <a:pt x="385" y="575"/>
                      </a:lnTo>
                      <a:lnTo>
                        <a:pt x="359" y="596"/>
                      </a:lnTo>
                      <a:lnTo>
                        <a:pt x="315" y="577"/>
                      </a:lnTo>
                      <a:lnTo>
                        <a:pt x="188" y="592"/>
                      </a:lnTo>
                      <a:lnTo>
                        <a:pt x="93" y="631"/>
                      </a:lnTo>
                      <a:lnTo>
                        <a:pt x="98" y="663"/>
                      </a:lnTo>
                      <a:lnTo>
                        <a:pt x="93" y="679"/>
                      </a:lnTo>
                      <a:lnTo>
                        <a:pt x="99" y="679"/>
                      </a:lnTo>
                      <a:lnTo>
                        <a:pt x="113" y="711"/>
                      </a:lnTo>
                      <a:lnTo>
                        <a:pt x="127" y="710"/>
                      </a:lnTo>
                      <a:lnTo>
                        <a:pt x="142" y="742"/>
                      </a:lnTo>
                      <a:lnTo>
                        <a:pt x="140" y="754"/>
                      </a:lnTo>
                      <a:lnTo>
                        <a:pt x="114" y="772"/>
                      </a:lnTo>
                      <a:lnTo>
                        <a:pt x="104" y="808"/>
                      </a:lnTo>
                      <a:lnTo>
                        <a:pt x="0" y="906"/>
                      </a:lnTo>
                      <a:close/>
                    </a:path>
                  </a:pathLst>
                </a:custGeom>
                <a:solidFill>
                  <a:schemeClr val="accent6"/>
                </a:solidFill>
                <a:ln w="9525">
                  <a:solidFill>
                    <a:schemeClr val="bg1"/>
                  </a:solidFill>
                  <a:round/>
                  <a:headEnd/>
                  <a:tailEnd/>
                </a:ln>
              </p:spPr>
              <p:txBody>
                <a:bodyPr/>
                <a:lstStyle/>
                <a:p>
                  <a:endParaRPr lang="en-US" dirty="0"/>
                </a:p>
              </p:txBody>
            </p:sp>
            <p:sp>
              <p:nvSpPr>
                <p:cNvPr id="78" name="Freeform 72"/>
                <p:cNvSpPr>
                  <a:spLocks/>
                </p:cNvSpPr>
                <p:nvPr/>
              </p:nvSpPr>
              <p:spPr bwMode="gray">
                <a:xfrm>
                  <a:off x="5149844" y="2156109"/>
                  <a:ext cx="179306" cy="106219"/>
                </a:xfrm>
                <a:custGeom>
                  <a:avLst/>
                  <a:gdLst>
                    <a:gd name="T0" fmla="*/ 0 w 369"/>
                    <a:gd name="T1" fmla="*/ 197 h 218"/>
                    <a:gd name="T2" fmla="*/ 8 w 369"/>
                    <a:gd name="T3" fmla="*/ 215 h 218"/>
                    <a:gd name="T4" fmla="*/ 18 w 369"/>
                    <a:gd name="T5" fmla="*/ 216 h 218"/>
                    <a:gd name="T6" fmla="*/ 31 w 369"/>
                    <a:gd name="T7" fmla="*/ 198 h 218"/>
                    <a:gd name="T8" fmla="*/ 43 w 369"/>
                    <a:gd name="T9" fmla="*/ 193 h 218"/>
                    <a:gd name="T10" fmla="*/ 47 w 369"/>
                    <a:gd name="T11" fmla="*/ 198 h 218"/>
                    <a:gd name="T12" fmla="*/ 27 w 369"/>
                    <a:gd name="T13" fmla="*/ 218 h 218"/>
                    <a:gd name="T14" fmla="*/ 62 w 369"/>
                    <a:gd name="T15" fmla="*/ 204 h 218"/>
                    <a:gd name="T16" fmla="*/ 65 w 369"/>
                    <a:gd name="T17" fmla="*/ 196 h 218"/>
                    <a:gd name="T18" fmla="*/ 115 w 369"/>
                    <a:gd name="T19" fmla="*/ 173 h 218"/>
                    <a:gd name="T20" fmla="*/ 156 w 369"/>
                    <a:gd name="T21" fmla="*/ 144 h 218"/>
                    <a:gd name="T22" fmla="*/ 203 w 369"/>
                    <a:gd name="T23" fmla="*/ 125 h 218"/>
                    <a:gd name="T24" fmla="*/ 242 w 369"/>
                    <a:gd name="T25" fmla="*/ 101 h 218"/>
                    <a:gd name="T26" fmla="*/ 240 w 369"/>
                    <a:gd name="T27" fmla="*/ 106 h 218"/>
                    <a:gd name="T28" fmla="*/ 164 w 369"/>
                    <a:gd name="T29" fmla="*/ 163 h 218"/>
                    <a:gd name="T30" fmla="*/ 150 w 369"/>
                    <a:gd name="T31" fmla="*/ 167 h 218"/>
                    <a:gd name="T32" fmla="*/ 161 w 369"/>
                    <a:gd name="T33" fmla="*/ 171 h 218"/>
                    <a:gd name="T34" fmla="*/ 180 w 369"/>
                    <a:gd name="T35" fmla="*/ 158 h 218"/>
                    <a:gd name="T36" fmla="*/ 296 w 369"/>
                    <a:gd name="T37" fmla="*/ 74 h 218"/>
                    <a:gd name="T38" fmla="*/ 312 w 369"/>
                    <a:gd name="T39" fmla="*/ 58 h 218"/>
                    <a:gd name="T40" fmla="*/ 365 w 369"/>
                    <a:gd name="T41" fmla="*/ 14 h 218"/>
                    <a:gd name="T42" fmla="*/ 369 w 369"/>
                    <a:gd name="T43" fmla="*/ 2 h 218"/>
                    <a:gd name="T44" fmla="*/ 359 w 369"/>
                    <a:gd name="T45" fmla="*/ 3 h 218"/>
                    <a:gd name="T46" fmla="*/ 332 w 369"/>
                    <a:gd name="T47" fmla="*/ 28 h 218"/>
                    <a:gd name="T48" fmla="*/ 318 w 369"/>
                    <a:gd name="T49" fmla="*/ 22 h 218"/>
                    <a:gd name="T50" fmla="*/ 294 w 369"/>
                    <a:gd name="T51" fmla="*/ 39 h 218"/>
                    <a:gd name="T52" fmla="*/ 288 w 369"/>
                    <a:gd name="T53" fmla="*/ 34 h 218"/>
                    <a:gd name="T54" fmla="*/ 267 w 369"/>
                    <a:gd name="T55" fmla="*/ 84 h 218"/>
                    <a:gd name="T56" fmla="*/ 259 w 369"/>
                    <a:gd name="T57" fmla="*/ 74 h 218"/>
                    <a:gd name="T58" fmla="*/ 240 w 369"/>
                    <a:gd name="T59" fmla="*/ 74 h 218"/>
                    <a:gd name="T60" fmla="*/ 273 w 369"/>
                    <a:gd name="T61" fmla="*/ 36 h 218"/>
                    <a:gd name="T62" fmla="*/ 268 w 369"/>
                    <a:gd name="T63" fmla="*/ 27 h 218"/>
                    <a:gd name="T64" fmla="*/ 294 w 369"/>
                    <a:gd name="T65" fmla="*/ 0 h 218"/>
                    <a:gd name="T66" fmla="*/ 285 w 369"/>
                    <a:gd name="T67" fmla="*/ 1 h 218"/>
                    <a:gd name="T68" fmla="*/ 235 w 369"/>
                    <a:gd name="T69" fmla="*/ 56 h 218"/>
                    <a:gd name="T70" fmla="*/ 176 w 369"/>
                    <a:gd name="T71" fmla="*/ 79 h 218"/>
                    <a:gd name="T72" fmla="*/ 145 w 369"/>
                    <a:gd name="T73" fmla="*/ 82 h 218"/>
                    <a:gd name="T74" fmla="*/ 140 w 369"/>
                    <a:gd name="T75" fmla="*/ 97 h 218"/>
                    <a:gd name="T76" fmla="*/ 102 w 369"/>
                    <a:gd name="T77" fmla="*/ 108 h 218"/>
                    <a:gd name="T78" fmla="*/ 86 w 369"/>
                    <a:gd name="T79" fmla="*/ 106 h 218"/>
                    <a:gd name="T80" fmla="*/ 86 w 369"/>
                    <a:gd name="T81" fmla="*/ 117 h 218"/>
                    <a:gd name="T82" fmla="*/ 71 w 369"/>
                    <a:gd name="T83" fmla="*/ 117 h 218"/>
                    <a:gd name="T84" fmla="*/ 60 w 369"/>
                    <a:gd name="T85" fmla="*/ 126 h 218"/>
                    <a:gd name="T86" fmla="*/ 57 w 369"/>
                    <a:gd name="T87" fmla="*/ 144 h 218"/>
                    <a:gd name="T88" fmla="*/ 49 w 369"/>
                    <a:gd name="T89" fmla="*/ 138 h 218"/>
                    <a:gd name="T90" fmla="*/ 41 w 369"/>
                    <a:gd name="T91" fmla="*/ 157 h 218"/>
                    <a:gd name="T92" fmla="*/ 15 w 369"/>
                    <a:gd name="T93" fmla="*/ 165 h 218"/>
                    <a:gd name="T94" fmla="*/ 12 w 369"/>
                    <a:gd name="T95" fmla="*/ 179 h 218"/>
                    <a:gd name="T96" fmla="*/ 0 w 369"/>
                    <a:gd name="T97" fmla="*/ 197 h 21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69"/>
                    <a:gd name="T148" fmla="*/ 0 h 218"/>
                    <a:gd name="T149" fmla="*/ 369 w 369"/>
                    <a:gd name="T150" fmla="*/ 218 h 21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69" h="218">
                      <a:moveTo>
                        <a:pt x="0" y="197"/>
                      </a:moveTo>
                      <a:lnTo>
                        <a:pt x="8" y="215"/>
                      </a:lnTo>
                      <a:lnTo>
                        <a:pt x="18" y="216"/>
                      </a:lnTo>
                      <a:lnTo>
                        <a:pt x="31" y="198"/>
                      </a:lnTo>
                      <a:lnTo>
                        <a:pt x="43" y="193"/>
                      </a:lnTo>
                      <a:lnTo>
                        <a:pt x="47" y="198"/>
                      </a:lnTo>
                      <a:lnTo>
                        <a:pt x="27" y="218"/>
                      </a:lnTo>
                      <a:lnTo>
                        <a:pt x="62" y="204"/>
                      </a:lnTo>
                      <a:lnTo>
                        <a:pt x="65" y="196"/>
                      </a:lnTo>
                      <a:lnTo>
                        <a:pt x="115" y="173"/>
                      </a:lnTo>
                      <a:lnTo>
                        <a:pt x="156" y="144"/>
                      </a:lnTo>
                      <a:lnTo>
                        <a:pt x="203" y="125"/>
                      </a:lnTo>
                      <a:lnTo>
                        <a:pt x="242" y="101"/>
                      </a:lnTo>
                      <a:lnTo>
                        <a:pt x="240" y="106"/>
                      </a:lnTo>
                      <a:lnTo>
                        <a:pt x="164" y="163"/>
                      </a:lnTo>
                      <a:lnTo>
                        <a:pt x="150" y="167"/>
                      </a:lnTo>
                      <a:lnTo>
                        <a:pt x="161" y="171"/>
                      </a:lnTo>
                      <a:lnTo>
                        <a:pt x="180" y="158"/>
                      </a:lnTo>
                      <a:lnTo>
                        <a:pt x="296" y="74"/>
                      </a:lnTo>
                      <a:lnTo>
                        <a:pt x="312" y="58"/>
                      </a:lnTo>
                      <a:lnTo>
                        <a:pt x="365" y="14"/>
                      </a:lnTo>
                      <a:lnTo>
                        <a:pt x="369" y="2"/>
                      </a:lnTo>
                      <a:lnTo>
                        <a:pt x="359" y="3"/>
                      </a:lnTo>
                      <a:lnTo>
                        <a:pt x="332" y="28"/>
                      </a:lnTo>
                      <a:lnTo>
                        <a:pt x="318" y="22"/>
                      </a:lnTo>
                      <a:lnTo>
                        <a:pt x="294" y="39"/>
                      </a:lnTo>
                      <a:lnTo>
                        <a:pt x="288" y="34"/>
                      </a:lnTo>
                      <a:lnTo>
                        <a:pt x="267" y="84"/>
                      </a:lnTo>
                      <a:lnTo>
                        <a:pt x="259" y="74"/>
                      </a:lnTo>
                      <a:lnTo>
                        <a:pt x="240" y="74"/>
                      </a:lnTo>
                      <a:lnTo>
                        <a:pt x="273" y="36"/>
                      </a:lnTo>
                      <a:lnTo>
                        <a:pt x="268" y="27"/>
                      </a:lnTo>
                      <a:lnTo>
                        <a:pt x="294" y="0"/>
                      </a:lnTo>
                      <a:lnTo>
                        <a:pt x="285" y="1"/>
                      </a:lnTo>
                      <a:lnTo>
                        <a:pt x="235" y="56"/>
                      </a:lnTo>
                      <a:lnTo>
                        <a:pt x="176" y="79"/>
                      </a:lnTo>
                      <a:lnTo>
                        <a:pt x="145" y="82"/>
                      </a:lnTo>
                      <a:lnTo>
                        <a:pt x="140" y="97"/>
                      </a:lnTo>
                      <a:lnTo>
                        <a:pt x="102" y="108"/>
                      </a:lnTo>
                      <a:lnTo>
                        <a:pt x="86" y="106"/>
                      </a:lnTo>
                      <a:lnTo>
                        <a:pt x="86" y="117"/>
                      </a:lnTo>
                      <a:lnTo>
                        <a:pt x="71" y="117"/>
                      </a:lnTo>
                      <a:lnTo>
                        <a:pt x="60" y="126"/>
                      </a:lnTo>
                      <a:lnTo>
                        <a:pt x="57" y="144"/>
                      </a:lnTo>
                      <a:lnTo>
                        <a:pt x="49" y="138"/>
                      </a:lnTo>
                      <a:lnTo>
                        <a:pt x="41" y="157"/>
                      </a:lnTo>
                      <a:lnTo>
                        <a:pt x="15" y="165"/>
                      </a:lnTo>
                      <a:lnTo>
                        <a:pt x="12" y="179"/>
                      </a:lnTo>
                      <a:lnTo>
                        <a:pt x="0" y="197"/>
                      </a:lnTo>
                      <a:close/>
                    </a:path>
                  </a:pathLst>
                </a:custGeom>
                <a:solidFill>
                  <a:schemeClr val="accent6"/>
                </a:solidFill>
                <a:ln w="9525">
                  <a:solidFill>
                    <a:schemeClr val="bg1"/>
                  </a:solidFill>
                  <a:round/>
                  <a:headEnd/>
                  <a:tailEnd/>
                </a:ln>
              </p:spPr>
              <p:txBody>
                <a:bodyPr/>
                <a:lstStyle/>
                <a:p>
                  <a:endParaRPr lang="en-US" dirty="0"/>
                </a:p>
              </p:txBody>
            </p:sp>
          </p:grpSp>
          <p:sp>
            <p:nvSpPr>
              <p:cNvPr id="54" name="Freeform 73"/>
              <p:cNvSpPr>
                <a:spLocks/>
              </p:cNvSpPr>
              <p:nvPr/>
            </p:nvSpPr>
            <p:spPr bwMode="gray">
              <a:xfrm>
                <a:off x="3882706" y="3007676"/>
                <a:ext cx="798082" cy="365334"/>
              </a:xfrm>
              <a:custGeom>
                <a:avLst/>
                <a:gdLst>
                  <a:gd name="T0" fmla="*/ 1 w 1693"/>
                  <a:gd name="T1" fmla="*/ 652 h 757"/>
                  <a:gd name="T2" fmla="*/ 390 w 1693"/>
                  <a:gd name="T3" fmla="*/ 551 h 757"/>
                  <a:gd name="T4" fmla="*/ 770 w 1693"/>
                  <a:gd name="T5" fmla="*/ 591 h 757"/>
                  <a:gd name="T6" fmla="*/ 1212 w 1693"/>
                  <a:gd name="T7" fmla="*/ 757 h 757"/>
                  <a:gd name="T8" fmla="*/ 1315 w 1693"/>
                  <a:gd name="T9" fmla="*/ 732 h 757"/>
                  <a:gd name="T10" fmla="*/ 1341 w 1693"/>
                  <a:gd name="T11" fmla="*/ 708 h 757"/>
                  <a:gd name="T12" fmla="*/ 1394 w 1693"/>
                  <a:gd name="T13" fmla="*/ 573 h 757"/>
                  <a:gd name="T14" fmla="*/ 1409 w 1693"/>
                  <a:gd name="T15" fmla="*/ 538 h 757"/>
                  <a:gd name="T16" fmla="*/ 1399 w 1693"/>
                  <a:gd name="T17" fmla="*/ 498 h 757"/>
                  <a:gd name="T18" fmla="*/ 1418 w 1693"/>
                  <a:gd name="T19" fmla="*/ 530 h 757"/>
                  <a:gd name="T20" fmla="*/ 1454 w 1693"/>
                  <a:gd name="T21" fmla="*/ 517 h 757"/>
                  <a:gd name="T22" fmla="*/ 1455 w 1693"/>
                  <a:gd name="T23" fmla="*/ 480 h 757"/>
                  <a:gd name="T24" fmla="*/ 1476 w 1693"/>
                  <a:gd name="T25" fmla="*/ 500 h 757"/>
                  <a:gd name="T26" fmla="*/ 1584 w 1693"/>
                  <a:gd name="T27" fmla="*/ 467 h 757"/>
                  <a:gd name="T28" fmla="*/ 1607 w 1693"/>
                  <a:gd name="T29" fmla="*/ 387 h 757"/>
                  <a:gd name="T30" fmla="*/ 1581 w 1693"/>
                  <a:gd name="T31" fmla="*/ 380 h 757"/>
                  <a:gd name="T32" fmla="*/ 1569 w 1693"/>
                  <a:gd name="T33" fmla="*/ 419 h 757"/>
                  <a:gd name="T34" fmla="*/ 1545 w 1693"/>
                  <a:gd name="T35" fmla="*/ 427 h 757"/>
                  <a:gd name="T36" fmla="*/ 1452 w 1693"/>
                  <a:gd name="T37" fmla="*/ 399 h 757"/>
                  <a:gd name="T38" fmla="*/ 1512 w 1693"/>
                  <a:gd name="T39" fmla="*/ 417 h 757"/>
                  <a:gd name="T40" fmla="*/ 1536 w 1693"/>
                  <a:gd name="T41" fmla="*/ 362 h 757"/>
                  <a:gd name="T42" fmla="*/ 1533 w 1693"/>
                  <a:gd name="T43" fmla="*/ 332 h 757"/>
                  <a:gd name="T44" fmla="*/ 1489 w 1693"/>
                  <a:gd name="T45" fmla="*/ 290 h 757"/>
                  <a:gd name="T46" fmla="*/ 1533 w 1693"/>
                  <a:gd name="T47" fmla="*/ 297 h 757"/>
                  <a:gd name="T48" fmla="*/ 1530 w 1693"/>
                  <a:gd name="T49" fmla="*/ 274 h 757"/>
                  <a:gd name="T50" fmla="*/ 1541 w 1693"/>
                  <a:gd name="T51" fmla="*/ 282 h 757"/>
                  <a:gd name="T52" fmla="*/ 1571 w 1693"/>
                  <a:gd name="T53" fmla="*/ 285 h 757"/>
                  <a:gd name="T54" fmla="*/ 1602 w 1693"/>
                  <a:gd name="T55" fmla="*/ 304 h 757"/>
                  <a:gd name="T56" fmla="*/ 1650 w 1693"/>
                  <a:gd name="T57" fmla="*/ 274 h 757"/>
                  <a:gd name="T58" fmla="*/ 1693 w 1693"/>
                  <a:gd name="T59" fmla="*/ 219 h 757"/>
                  <a:gd name="T60" fmla="*/ 1675 w 1693"/>
                  <a:gd name="T61" fmla="*/ 151 h 757"/>
                  <a:gd name="T62" fmla="*/ 1623 w 1693"/>
                  <a:gd name="T63" fmla="*/ 219 h 757"/>
                  <a:gd name="T64" fmla="*/ 1607 w 1693"/>
                  <a:gd name="T65" fmla="*/ 140 h 757"/>
                  <a:gd name="T66" fmla="*/ 1483 w 1693"/>
                  <a:gd name="T67" fmla="*/ 181 h 757"/>
                  <a:gd name="T68" fmla="*/ 1528 w 1693"/>
                  <a:gd name="T69" fmla="*/ 129 h 757"/>
                  <a:gd name="T70" fmla="*/ 1575 w 1693"/>
                  <a:gd name="T71" fmla="*/ 64 h 757"/>
                  <a:gd name="T72" fmla="*/ 1609 w 1693"/>
                  <a:gd name="T73" fmla="*/ 57 h 757"/>
                  <a:gd name="T74" fmla="*/ 1620 w 1693"/>
                  <a:gd name="T75" fmla="*/ 29 h 757"/>
                  <a:gd name="T76" fmla="*/ 982 w 1693"/>
                  <a:gd name="T77" fmla="*/ 116 h 757"/>
                  <a:gd name="T78" fmla="*/ 475 w 1693"/>
                  <a:gd name="T79" fmla="*/ 237 h 757"/>
                  <a:gd name="T80" fmla="*/ 413 w 1693"/>
                  <a:gd name="T81" fmla="*/ 317 h 757"/>
                  <a:gd name="T82" fmla="*/ 355 w 1693"/>
                  <a:gd name="T83" fmla="*/ 330 h 757"/>
                  <a:gd name="T84" fmla="*/ 305 w 1693"/>
                  <a:gd name="T85" fmla="*/ 341 h 757"/>
                  <a:gd name="T86" fmla="*/ 254 w 1693"/>
                  <a:gd name="T87" fmla="*/ 413 h 757"/>
                  <a:gd name="T88" fmla="*/ 51 w 1693"/>
                  <a:gd name="T89" fmla="*/ 570 h 75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693"/>
                  <a:gd name="T136" fmla="*/ 0 h 757"/>
                  <a:gd name="T137" fmla="*/ 1693 w 1693"/>
                  <a:gd name="T138" fmla="*/ 757 h 75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693" h="757">
                    <a:moveTo>
                      <a:pt x="0" y="595"/>
                    </a:moveTo>
                    <a:lnTo>
                      <a:pt x="1" y="652"/>
                    </a:lnTo>
                    <a:lnTo>
                      <a:pt x="246" y="622"/>
                    </a:lnTo>
                    <a:lnTo>
                      <a:pt x="390" y="551"/>
                    </a:lnTo>
                    <a:lnTo>
                      <a:pt x="659" y="519"/>
                    </a:lnTo>
                    <a:lnTo>
                      <a:pt x="770" y="591"/>
                    </a:lnTo>
                    <a:lnTo>
                      <a:pt x="946" y="565"/>
                    </a:lnTo>
                    <a:lnTo>
                      <a:pt x="1212" y="757"/>
                    </a:lnTo>
                    <a:lnTo>
                      <a:pt x="1248" y="736"/>
                    </a:lnTo>
                    <a:lnTo>
                      <a:pt x="1315" y="732"/>
                    </a:lnTo>
                    <a:lnTo>
                      <a:pt x="1328" y="681"/>
                    </a:lnTo>
                    <a:lnTo>
                      <a:pt x="1341" y="708"/>
                    </a:lnTo>
                    <a:lnTo>
                      <a:pt x="1359" y="621"/>
                    </a:lnTo>
                    <a:lnTo>
                      <a:pt x="1394" y="573"/>
                    </a:lnTo>
                    <a:lnTo>
                      <a:pt x="1426" y="549"/>
                    </a:lnTo>
                    <a:lnTo>
                      <a:pt x="1409" y="538"/>
                    </a:lnTo>
                    <a:lnTo>
                      <a:pt x="1415" y="518"/>
                    </a:lnTo>
                    <a:lnTo>
                      <a:pt x="1399" y="498"/>
                    </a:lnTo>
                    <a:lnTo>
                      <a:pt x="1424" y="521"/>
                    </a:lnTo>
                    <a:lnTo>
                      <a:pt x="1418" y="530"/>
                    </a:lnTo>
                    <a:lnTo>
                      <a:pt x="1435" y="539"/>
                    </a:lnTo>
                    <a:lnTo>
                      <a:pt x="1454" y="517"/>
                    </a:lnTo>
                    <a:lnTo>
                      <a:pt x="1463" y="515"/>
                    </a:lnTo>
                    <a:lnTo>
                      <a:pt x="1455" y="480"/>
                    </a:lnTo>
                    <a:lnTo>
                      <a:pt x="1463" y="479"/>
                    </a:lnTo>
                    <a:lnTo>
                      <a:pt x="1476" y="500"/>
                    </a:lnTo>
                    <a:lnTo>
                      <a:pt x="1536" y="469"/>
                    </a:lnTo>
                    <a:lnTo>
                      <a:pt x="1584" y="467"/>
                    </a:lnTo>
                    <a:lnTo>
                      <a:pt x="1619" y="404"/>
                    </a:lnTo>
                    <a:lnTo>
                      <a:pt x="1607" y="387"/>
                    </a:lnTo>
                    <a:lnTo>
                      <a:pt x="1588" y="411"/>
                    </a:lnTo>
                    <a:lnTo>
                      <a:pt x="1581" y="380"/>
                    </a:lnTo>
                    <a:lnTo>
                      <a:pt x="1559" y="401"/>
                    </a:lnTo>
                    <a:lnTo>
                      <a:pt x="1569" y="419"/>
                    </a:lnTo>
                    <a:lnTo>
                      <a:pt x="1549" y="409"/>
                    </a:lnTo>
                    <a:lnTo>
                      <a:pt x="1545" y="427"/>
                    </a:lnTo>
                    <a:lnTo>
                      <a:pt x="1490" y="425"/>
                    </a:lnTo>
                    <a:lnTo>
                      <a:pt x="1452" y="399"/>
                    </a:lnTo>
                    <a:lnTo>
                      <a:pt x="1454" y="382"/>
                    </a:lnTo>
                    <a:lnTo>
                      <a:pt x="1512" y="417"/>
                    </a:lnTo>
                    <a:lnTo>
                      <a:pt x="1559" y="366"/>
                    </a:lnTo>
                    <a:lnTo>
                      <a:pt x="1536" y="362"/>
                    </a:lnTo>
                    <a:lnTo>
                      <a:pt x="1562" y="324"/>
                    </a:lnTo>
                    <a:lnTo>
                      <a:pt x="1533" y="332"/>
                    </a:lnTo>
                    <a:lnTo>
                      <a:pt x="1445" y="298"/>
                    </a:lnTo>
                    <a:lnTo>
                      <a:pt x="1489" y="290"/>
                    </a:lnTo>
                    <a:lnTo>
                      <a:pt x="1531" y="307"/>
                    </a:lnTo>
                    <a:lnTo>
                      <a:pt x="1533" y="297"/>
                    </a:lnTo>
                    <a:lnTo>
                      <a:pt x="1512" y="274"/>
                    </a:lnTo>
                    <a:lnTo>
                      <a:pt x="1530" y="274"/>
                    </a:lnTo>
                    <a:lnTo>
                      <a:pt x="1556" y="261"/>
                    </a:lnTo>
                    <a:lnTo>
                      <a:pt x="1541" y="282"/>
                    </a:lnTo>
                    <a:lnTo>
                      <a:pt x="1551" y="304"/>
                    </a:lnTo>
                    <a:lnTo>
                      <a:pt x="1571" y="285"/>
                    </a:lnTo>
                    <a:lnTo>
                      <a:pt x="1583" y="307"/>
                    </a:lnTo>
                    <a:lnTo>
                      <a:pt x="1602" y="304"/>
                    </a:lnTo>
                    <a:lnTo>
                      <a:pt x="1627" y="302"/>
                    </a:lnTo>
                    <a:lnTo>
                      <a:pt x="1650" y="274"/>
                    </a:lnTo>
                    <a:lnTo>
                      <a:pt x="1666" y="225"/>
                    </a:lnTo>
                    <a:lnTo>
                      <a:pt x="1693" y="219"/>
                    </a:lnTo>
                    <a:lnTo>
                      <a:pt x="1693" y="194"/>
                    </a:lnTo>
                    <a:lnTo>
                      <a:pt x="1675" y="151"/>
                    </a:lnTo>
                    <a:lnTo>
                      <a:pt x="1649" y="151"/>
                    </a:lnTo>
                    <a:lnTo>
                      <a:pt x="1623" y="219"/>
                    </a:lnTo>
                    <a:lnTo>
                      <a:pt x="1613" y="185"/>
                    </a:lnTo>
                    <a:lnTo>
                      <a:pt x="1607" y="140"/>
                    </a:lnTo>
                    <a:lnTo>
                      <a:pt x="1552" y="166"/>
                    </a:lnTo>
                    <a:lnTo>
                      <a:pt x="1483" y="181"/>
                    </a:lnTo>
                    <a:lnTo>
                      <a:pt x="1490" y="148"/>
                    </a:lnTo>
                    <a:lnTo>
                      <a:pt x="1528" y="129"/>
                    </a:lnTo>
                    <a:lnTo>
                      <a:pt x="1601" y="100"/>
                    </a:lnTo>
                    <a:lnTo>
                      <a:pt x="1575" y="64"/>
                    </a:lnTo>
                    <a:lnTo>
                      <a:pt x="1624" y="89"/>
                    </a:lnTo>
                    <a:lnTo>
                      <a:pt x="1609" y="57"/>
                    </a:lnTo>
                    <a:lnTo>
                      <a:pt x="1655" y="100"/>
                    </a:lnTo>
                    <a:lnTo>
                      <a:pt x="1620" y="29"/>
                    </a:lnTo>
                    <a:lnTo>
                      <a:pt x="1585" y="0"/>
                    </a:lnTo>
                    <a:lnTo>
                      <a:pt x="982" y="116"/>
                    </a:lnTo>
                    <a:lnTo>
                      <a:pt x="483" y="181"/>
                    </a:lnTo>
                    <a:lnTo>
                      <a:pt x="475" y="237"/>
                    </a:lnTo>
                    <a:lnTo>
                      <a:pt x="448" y="255"/>
                    </a:lnTo>
                    <a:lnTo>
                      <a:pt x="413" y="317"/>
                    </a:lnTo>
                    <a:lnTo>
                      <a:pt x="386" y="313"/>
                    </a:lnTo>
                    <a:lnTo>
                      <a:pt x="355" y="330"/>
                    </a:lnTo>
                    <a:lnTo>
                      <a:pt x="334" y="361"/>
                    </a:lnTo>
                    <a:lnTo>
                      <a:pt x="305" y="341"/>
                    </a:lnTo>
                    <a:lnTo>
                      <a:pt x="260" y="380"/>
                    </a:lnTo>
                    <a:lnTo>
                      <a:pt x="254" y="413"/>
                    </a:lnTo>
                    <a:lnTo>
                      <a:pt x="62" y="526"/>
                    </a:lnTo>
                    <a:lnTo>
                      <a:pt x="51" y="570"/>
                    </a:lnTo>
                    <a:lnTo>
                      <a:pt x="0" y="595"/>
                    </a:lnTo>
                    <a:close/>
                  </a:path>
                </a:pathLst>
              </a:custGeom>
              <a:solidFill>
                <a:schemeClr val="accent6"/>
              </a:solidFill>
              <a:ln w="9525">
                <a:solidFill>
                  <a:schemeClr val="bg1"/>
                </a:solidFill>
                <a:round/>
                <a:headEnd/>
                <a:tailEnd/>
              </a:ln>
            </p:spPr>
            <p:txBody>
              <a:bodyPr/>
              <a:lstStyle/>
              <a:p>
                <a:endParaRPr lang="en-US" dirty="0"/>
              </a:p>
            </p:txBody>
          </p:sp>
          <p:sp>
            <p:nvSpPr>
              <p:cNvPr id="55" name="Freeform 74"/>
              <p:cNvSpPr>
                <a:spLocks/>
              </p:cNvSpPr>
              <p:nvPr/>
            </p:nvSpPr>
            <p:spPr bwMode="gray">
              <a:xfrm>
                <a:off x="2111284" y="1662013"/>
                <a:ext cx="615287" cy="397144"/>
              </a:xfrm>
              <a:custGeom>
                <a:avLst/>
                <a:gdLst>
                  <a:gd name="T0" fmla="*/ 0 w 1305"/>
                  <a:gd name="T1" fmla="*/ 757 h 823"/>
                  <a:gd name="T2" fmla="*/ 67 w 1305"/>
                  <a:gd name="T3" fmla="*/ 0 h 823"/>
                  <a:gd name="T4" fmla="*/ 710 w 1305"/>
                  <a:gd name="T5" fmla="*/ 45 h 823"/>
                  <a:gd name="T6" fmla="*/ 1204 w 1305"/>
                  <a:gd name="T7" fmla="*/ 61 h 823"/>
                  <a:gd name="T8" fmla="*/ 1213 w 1305"/>
                  <a:gd name="T9" fmla="*/ 267 h 823"/>
                  <a:gd name="T10" fmla="*/ 1263 w 1305"/>
                  <a:gd name="T11" fmla="*/ 434 h 823"/>
                  <a:gd name="T12" fmla="*/ 1270 w 1305"/>
                  <a:gd name="T13" fmla="*/ 650 h 823"/>
                  <a:gd name="T14" fmla="*/ 1305 w 1305"/>
                  <a:gd name="T15" fmla="*/ 823 h 823"/>
                  <a:gd name="T16" fmla="*/ 618 w 1305"/>
                  <a:gd name="T17" fmla="*/ 802 h 823"/>
                  <a:gd name="T18" fmla="*/ 0 w 1305"/>
                  <a:gd name="T19" fmla="*/ 757 h 8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05"/>
                  <a:gd name="T31" fmla="*/ 0 h 823"/>
                  <a:gd name="T32" fmla="*/ 1305 w 1305"/>
                  <a:gd name="T33" fmla="*/ 823 h 8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05" h="823">
                    <a:moveTo>
                      <a:pt x="0" y="757"/>
                    </a:moveTo>
                    <a:lnTo>
                      <a:pt x="67" y="0"/>
                    </a:lnTo>
                    <a:lnTo>
                      <a:pt x="710" y="45"/>
                    </a:lnTo>
                    <a:lnTo>
                      <a:pt x="1204" y="61"/>
                    </a:lnTo>
                    <a:lnTo>
                      <a:pt x="1213" y="267"/>
                    </a:lnTo>
                    <a:lnTo>
                      <a:pt x="1263" y="434"/>
                    </a:lnTo>
                    <a:lnTo>
                      <a:pt x="1270" y="650"/>
                    </a:lnTo>
                    <a:lnTo>
                      <a:pt x="1305" y="823"/>
                    </a:lnTo>
                    <a:lnTo>
                      <a:pt x="618" y="802"/>
                    </a:lnTo>
                    <a:lnTo>
                      <a:pt x="0" y="757"/>
                    </a:lnTo>
                    <a:close/>
                  </a:path>
                </a:pathLst>
              </a:custGeom>
              <a:solidFill>
                <a:schemeClr val="accent2"/>
              </a:solidFill>
              <a:ln w="9525">
                <a:solidFill>
                  <a:schemeClr val="bg1"/>
                </a:solidFill>
                <a:round/>
                <a:headEnd/>
                <a:tailEnd/>
              </a:ln>
            </p:spPr>
            <p:txBody>
              <a:bodyPr/>
              <a:lstStyle/>
              <a:p>
                <a:endParaRPr lang="en-US" dirty="0"/>
              </a:p>
            </p:txBody>
          </p:sp>
          <p:sp>
            <p:nvSpPr>
              <p:cNvPr id="56" name="Freeform 75"/>
              <p:cNvSpPr>
                <a:spLocks/>
              </p:cNvSpPr>
              <p:nvPr/>
            </p:nvSpPr>
            <p:spPr bwMode="gray">
              <a:xfrm>
                <a:off x="3747965" y="2435095"/>
                <a:ext cx="391974" cy="452089"/>
              </a:xfrm>
              <a:custGeom>
                <a:avLst/>
                <a:gdLst>
                  <a:gd name="T0" fmla="*/ 0 w 830"/>
                  <a:gd name="T1" fmla="*/ 170 h 938"/>
                  <a:gd name="T2" fmla="*/ 70 w 830"/>
                  <a:gd name="T3" fmla="*/ 821 h 938"/>
                  <a:gd name="T4" fmla="*/ 130 w 830"/>
                  <a:gd name="T5" fmla="*/ 818 h 938"/>
                  <a:gd name="T6" fmla="*/ 170 w 830"/>
                  <a:gd name="T7" fmla="*/ 832 h 938"/>
                  <a:gd name="T8" fmla="*/ 191 w 830"/>
                  <a:gd name="T9" fmla="*/ 875 h 938"/>
                  <a:gd name="T10" fmla="*/ 256 w 830"/>
                  <a:gd name="T11" fmla="*/ 886 h 938"/>
                  <a:gd name="T12" fmla="*/ 296 w 830"/>
                  <a:gd name="T13" fmla="*/ 909 h 938"/>
                  <a:gd name="T14" fmla="*/ 385 w 830"/>
                  <a:gd name="T15" fmla="*/ 904 h 938"/>
                  <a:gd name="T16" fmla="*/ 428 w 830"/>
                  <a:gd name="T17" fmla="*/ 875 h 938"/>
                  <a:gd name="T18" fmla="*/ 523 w 830"/>
                  <a:gd name="T19" fmla="*/ 938 h 938"/>
                  <a:gd name="T20" fmla="*/ 586 w 830"/>
                  <a:gd name="T21" fmla="*/ 885 h 938"/>
                  <a:gd name="T22" fmla="*/ 597 w 830"/>
                  <a:gd name="T23" fmla="*/ 783 h 938"/>
                  <a:gd name="T24" fmla="*/ 637 w 830"/>
                  <a:gd name="T25" fmla="*/ 805 h 938"/>
                  <a:gd name="T26" fmla="*/ 656 w 830"/>
                  <a:gd name="T27" fmla="*/ 717 h 938"/>
                  <a:gd name="T28" fmla="*/ 761 w 830"/>
                  <a:gd name="T29" fmla="*/ 640 h 938"/>
                  <a:gd name="T30" fmla="*/ 795 w 830"/>
                  <a:gd name="T31" fmla="*/ 595 h 938"/>
                  <a:gd name="T32" fmla="*/ 820 w 830"/>
                  <a:gd name="T33" fmla="*/ 390 h 938"/>
                  <a:gd name="T34" fmla="*/ 803 w 830"/>
                  <a:gd name="T35" fmla="*/ 347 h 938"/>
                  <a:gd name="T36" fmla="*/ 830 w 830"/>
                  <a:gd name="T37" fmla="*/ 327 h 938"/>
                  <a:gd name="T38" fmla="*/ 776 w 830"/>
                  <a:gd name="T39" fmla="*/ 0 h 938"/>
                  <a:gd name="T40" fmla="*/ 693 w 830"/>
                  <a:gd name="T41" fmla="*/ 40 h 938"/>
                  <a:gd name="T42" fmla="*/ 637 w 830"/>
                  <a:gd name="T43" fmla="*/ 73 h 938"/>
                  <a:gd name="T44" fmla="*/ 613 w 830"/>
                  <a:gd name="T45" fmla="*/ 107 h 938"/>
                  <a:gd name="T46" fmla="*/ 565 w 830"/>
                  <a:gd name="T47" fmla="*/ 151 h 938"/>
                  <a:gd name="T48" fmla="*/ 513 w 830"/>
                  <a:gd name="T49" fmla="*/ 156 h 938"/>
                  <a:gd name="T50" fmla="*/ 461 w 830"/>
                  <a:gd name="T51" fmla="*/ 182 h 938"/>
                  <a:gd name="T52" fmla="*/ 435 w 830"/>
                  <a:gd name="T53" fmla="*/ 196 h 938"/>
                  <a:gd name="T54" fmla="*/ 400 w 830"/>
                  <a:gd name="T55" fmla="*/ 177 h 938"/>
                  <a:gd name="T56" fmla="*/ 353 w 830"/>
                  <a:gd name="T57" fmla="*/ 198 h 938"/>
                  <a:gd name="T58" fmla="*/ 345 w 830"/>
                  <a:gd name="T59" fmla="*/ 189 h 938"/>
                  <a:gd name="T60" fmla="*/ 390 w 830"/>
                  <a:gd name="T61" fmla="*/ 164 h 938"/>
                  <a:gd name="T62" fmla="*/ 387 w 830"/>
                  <a:gd name="T63" fmla="*/ 162 h 938"/>
                  <a:gd name="T64" fmla="*/ 365 w 830"/>
                  <a:gd name="T65" fmla="*/ 155 h 938"/>
                  <a:gd name="T66" fmla="*/ 348 w 830"/>
                  <a:gd name="T67" fmla="*/ 171 h 938"/>
                  <a:gd name="T68" fmla="*/ 273 w 830"/>
                  <a:gd name="T69" fmla="*/ 137 h 938"/>
                  <a:gd name="T70" fmla="*/ 242 w 830"/>
                  <a:gd name="T71" fmla="*/ 151 h 938"/>
                  <a:gd name="T72" fmla="*/ 248 w 830"/>
                  <a:gd name="T73" fmla="*/ 131 h 938"/>
                  <a:gd name="T74" fmla="*/ 0 w 830"/>
                  <a:gd name="T75" fmla="*/ 170 h 93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30"/>
                  <a:gd name="T115" fmla="*/ 0 h 938"/>
                  <a:gd name="T116" fmla="*/ 830 w 830"/>
                  <a:gd name="T117" fmla="*/ 938 h 93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30" h="938">
                    <a:moveTo>
                      <a:pt x="0" y="170"/>
                    </a:moveTo>
                    <a:lnTo>
                      <a:pt x="70" y="821"/>
                    </a:lnTo>
                    <a:lnTo>
                      <a:pt x="130" y="818"/>
                    </a:lnTo>
                    <a:lnTo>
                      <a:pt x="170" y="832"/>
                    </a:lnTo>
                    <a:lnTo>
                      <a:pt x="191" y="875"/>
                    </a:lnTo>
                    <a:lnTo>
                      <a:pt x="256" y="886"/>
                    </a:lnTo>
                    <a:lnTo>
                      <a:pt x="296" y="909"/>
                    </a:lnTo>
                    <a:lnTo>
                      <a:pt x="385" y="904"/>
                    </a:lnTo>
                    <a:lnTo>
                      <a:pt x="428" y="875"/>
                    </a:lnTo>
                    <a:lnTo>
                      <a:pt x="523" y="938"/>
                    </a:lnTo>
                    <a:lnTo>
                      <a:pt x="586" y="885"/>
                    </a:lnTo>
                    <a:lnTo>
                      <a:pt x="597" y="783"/>
                    </a:lnTo>
                    <a:lnTo>
                      <a:pt x="637" y="805"/>
                    </a:lnTo>
                    <a:lnTo>
                      <a:pt x="656" y="717"/>
                    </a:lnTo>
                    <a:lnTo>
                      <a:pt x="761" y="640"/>
                    </a:lnTo>
                    <a:lnTo>
                      <a:pt x="795" y="595"/>
                    </a:lnTo>
                    <a:lnTo>
                      <a:pt x="820" y="390"/>
                    </a:lnTo>
                    <a:lnTo>
                      <a:pt x="803" y="347"/>
                    </a:lnTo>
                    <a:lnTo>
                      <a:pt x="830" y="327"/>
                    </a:lnTo>
                    <a:lnTo>
                      <a:pt x="776" y="0"/>
                    </a:lnTo>
                    <a:lnTo>
                      <a:pt x="693" y="40"/>
                    </a:lnTo>
                    <a:lnTo>
                      <a:pt x="637" y="73"/>
                    </a:lnTo>
                    <a:lnTo>
                      <a:pt x="613" y="107"/>
                    </a:lnTo>
                    <a:lnTo>
                      <a:pt x="565" y="151"/>
                    </a:lnTo>
                    <a:lnTo>
                      <a:pt x="513" y="156"/>
                    </a:lnTo>
                    <a:lnTo>
                      <a:pt x="461" y="182"/>
                    </a:lnTo>
                    <a:lnTo>
                      <a:pt x="435" y="196"/>
                    </a:lnTo>
                    <a:lnTo>
                      <a:pt x="400" y="177"/>
                    </a:lnTo>
                    <a:lnTo>
                      <a:pt x="353" y="198"/>
                    </a:lnTo>
                    <a:lnTo>
                      <a:pt x="345" y="189"/>
                    </a:lnTo>
                    <a:lnTo>
                      <a:pt x="390" y="164"/>
                    </a:lnTo>
                    <a:lnTo>
                      <a:pt x="387" y="162"/>
                    </a:lnTo>
                    <a:lnTo>
                      <a:pt x="365" y="155"/>
                    </a:lnTo>
                    <a:lnTo>
                      <a:pt x="348" y="171"/>
                    </a:lnTo>
                    <a:lnTo>
                      <a:pt x="273" y="137"/>
                    </a:lnTo>
                    <a:lnTo>
                      <a:pt x="242" y="151"/>
                    </a:lnTo>
                    <a:lnTo>
                      <a:pt x="248" y="131"/>
                    </a:lnTo>
                    <a:lnTo>
                      <a:pt x="0" y="170"/>
                    </a:lnTo>
                    <a:close/>
                  </a:path>
                </a:pathLst>
              </a:custGeom>
              <a:solidFill>
                <a:schemeClr val="accent6"/>
              </a:solidFill>
              <a:ln w="9525">
                <a:solidFill>
                  <a:schemeClr val="bg1"/>
                </a:solidFill>
                <a:round/>
                <a:headEnd/>
                <a:tailEnd/>
              </a:ln>
            </p:spPr>
            <p:txBody>
              <a:bodyPr/>
              <a:lstStyle/>
              <a:p>
                <a:endParaRPr lang="en-US" dirty="0"/>
              </a:p>
            </p:txBody>
          </p:sp>
          <p:sp>
            <p:nvSpPr>
              <p:cNvPr id="57" name="Freeform 76"/>
              <p:cNvSpPr>
                <a:spLocks/>
              </p:cNvSpPr>
              <p:nvPr/>
            </p:nvSpPr>
            <p:spPr bwMode="gray">
              <a:xfrm>
                <a:off x="2108458" y="3114674"/>
                <a:ext cx="806562" cy="432810"/>
              </a:xfrm>
              <a:custGeom>
                <a:avLst/>
                <a:gdLst>
                  <a:gd name="T0" fmla="*/ 0 w 1712"/>
                  <a:gd name="T1" fmla="*/ 131 h 896"/>
                  <a:gd name="T2" fmla="*/ 11 w 1712"/>
                  <a:gd name="T3" fmla="*/ 0 h 896"/>
                  <a:gd name="T4" fmla="*/ 200 w 1712"/>
                  <a:gd name="T5" fmla="*/ 14 h 896"/>
                  <a:gd name="T6" fmla="*/ 1038 w 1712"/>
                  <a:gd name="T7" fmla="*/ 54 h 896"/>
                  <a:gd name="T8" fmla="*/ 1668 w 1712"/>
                  <a:gd name="T9" fmla="*/ 52 h 896"/>
                  <a:gd name="T10" fmla="*/ 1672 w 1712"/>
                  <a:gd name="T11" fmla="*/ 182 h 896"/>
                  <a:gd name="T12" fmla="*/ 1712 w 1712"/>
                  <a:gd name="T13" fmla="*/ 462 h 896"/>
                  <a:gd name="T14" fmla="*/ 1705 w 1712"/>
                  <a:gd name="T15" fmla="*/ 896 h 896"/>
                  <a:gd name="T16" fmla="*/ 1652 w 1712"/>
                  <a:gd name="T17" fmla="*/ 877 h 896"/>
                  <a:gd name="T18" fmla="*/ 1567 w 1712"/>
                  <a:gd name="T19" fmla="*/ 820 h 896"/>
                  <a:gd name="T20" fmla="*/ 1534 w 1712"/>
                  <a:gd name="T21" fmla="*/ 836 h 896"/>
                  <a:gd name="T22" fmla="*/ 1423 w 1712"/>
                  <a:gd name="T23" fmla="*/ 847 h 896"/>
                  <a:gd name="T24" fmla="*/ 1313 w 1712"/>
                  <a:gd name="T25" fmla="*/ 882 h 896"/>
                  <a:gd name="T26" fmla="*/ 1270 w 1712"/>
                  <a:gd name="T27" fmla="*/ 841 h 896"/>
                  <a:gd name="T28" fmla="*/ 1216 w 1712"/>
                  <a:gd name="T29" fmla="*/ 850 h 896"/>
                  <a:gd name="T30" fmla="*/ 1205 w 1712"/>
                  <a:gd name="T31" fmla="*/ 821 h 896"/>
                  <a:gd name="T32" fmla="*/ 1165 w 1712"/>
                  <a:gd name="T33" fmla="*/ 848 h 896"/>
                  <a:gd name="T34" fmla="*/ 1158 w 1712"/>
                  <a:gd name="T35" fmla="*/ 883 h 896"/>
                  <a:gd name="T36" fmla="*/ 1144 w 1712"/>
                  <a:gd name="T37" fmla="*/ 836 h 896"/>
                  <a:gd name="T38" fmla="*/ 1106 w 1712"/>
                  <a:gd name="T39" fmla="*/ 861 h 896"/>
                  <a:gd name="T40" fmla="*/ 1043 w 1712"/>
                  <a:gd name="T41" fmla="*/ 811 h 896"/>
                  <a:gd name="T42" fmla="*/ 1009 w 1712"/>
                  <a:gd name="T43" fmla="*/ 848 h 896"/>
                  <a:gd name="T44" fmla="*/ 986 w 1712"/>
                  <a:gd name="T45" fmla="*/ 829 h 896"/>
                  <a:gd name="T46" fmla="*/ 956 w 1712"/>
                  <a:gd name="T47" fmla="*/ 768 h 896"/>
                  <a:gd name="T48" fmla="*/ 903 w 1712"/>
                  <a:gd name="T49" fmla="*/ 764 h 896"/>
                  <a:gd name="T50" fmla="*/ 896 w 1712"/>
                  <a:gd name="T51" fmla="*/ 783 h 896"/>
                  <a:gd name="T52" fmla="*/ 858 w 1712"/>
                  <a:gd name="T53" fmla="*/ 758 h 896"/>
                  <a:gd name="T54" fmla="*/ 828 w 1712"/>
                  <a:gd name="T55" fmla="*/ 769 h 896"/>
                  <a:gd name="T56" fmla="*/ 787 w 1712"/>
                  <a:gd name="T57" fmla="*/ 749 h 896"/>
                  <a:gd name="T58" fmla="*/ 738 w 1712"/>
                  <a:gd name="T59" fmla="*/ 744 h 896"/>
                  <a:gd name="T60" fmla="*/ 740 w 1712"/>
                  <a:gd name="T61" fmla="*/ 712 h 896"/>
                  <a:gd name="T62" fmla="*/ 706 w 1712"/>
                  <a:gd name="T63" fmla="*/ 683 h 896"/>
                  <a:gd name="T64" fmla="*/ 695 w 1712"/>
                  <a:gd name="T65" fmla="*/ 703 h 896"/>
                  <a:gd name="T66" fmla="*/ 637 w 1712"/>
                  <a:gd name="T67" fmla="*/ 700 h 896"/>
                  <a:gd name="T68" fmla="*/ 578 w 1712"/>
                  <a:gd name="T69" fmla="*/ 651 h 896"/>
                  <a:gd name="T70" fmla="*/ 598 w 1712"/>
                  <a:gd name="T71" fmla="*/ 165 h 896"/>
                  <a:gd name="T72" fmla="*/ 0 w 1712"/>
                  <a:gd name="T73" fmla="*/ 131 h 89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712"/>
                  <a:gd name="T112" fmla="*/ 0 h 896"/>
                  <a:gd name="T113" fmla="*/ 1712 w 1712"/>
                  <a:gd name="T114" fmla="*/ 896 h 89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712" h="896">
                    <a:moveTo>
                      <a:pt x="0" y="131"/>
                    </a:moveTo>
                    <a:lnTo>
                      <a:pt x="11" y="0"/>
                    </a:lnTo>
                    <a:lnTo>
                      <a:pt x="200" y="14"/>
                    </a:lnTo>
                    <a:lnTo>
                      <a:pt x="1038" y="54"/>
                    </a:lnTo>
                    <a:lnTo>
                      <a:pt x="1668" y="52"/>
                    </a:lnTo>
                    <a:lnTo>
                      <a:pt x="1672" y="182"/>
                    </a:lnTo>
                    <a:lnTo>
                      <a:pt x="1712" y="462"/>
                    </a:lnTo>
                    <a:lnTo>
                      <a:pt x="1705" y="896"/>
                    </a:lnTo>
                    <a:lnTo>
                      <a:pt x="1652" y="877"/>
                    </a:lnTo>
                    <a:lnTo>
                      <a:pt x="1567" y="820"/>
                    </a:lnTo>
                    <a:lnTo>
                      <a:pt x="1534" y="836"/>
                    </a:lnTo>
                    <a:lnTo>
                      <a:pt x="1423" y="847"/>
                    </a:lnTo>
                    <a:lnTo>
                      <a:pt x="1313" y="882"/>
                    </a:lnTo>
                    <a:lnTo>
                      <a:pt x="1270" y="841"/>
                    </a:lnTo>
                    <a:lnTo>
                      <a:pt x="1216" y="850"/>
                    </a:lnTo>
                    <a:lnTo>
                      <a:pt x="1205" y="821"/>
                    </a:lnTo>
                    <a:lnTo>
                      <a:pt x="1165" y="848"/>
                    </a:lnTo>
                    <a:lnTo>
                      <a:pt x="1158" y="883"/>
                    </a:lnTo>
                    <a:lnTo>
                      <a:pt x="1144" y="836"/>
                    </a:lnTo>
                    <a:lnTo>
                      <a:pt x="1106" y="861"/>
                    </a:lnTo>
                    <a:lnTo>
                      <a:pt x="1043" y="811"/>
                    </a:lnTo>
                    <a:lnTo>
                      <a:pt x="1009" y="848"/>
                    </a:lnTo>
                    <a:lnTo>
                      <a:pt x="986" y="829"/>
                    </a:lnTo>
                    <a:lnTo>
                      <a:pt x="956" y="768"/>
                    </a:lnTo>
                    <a:lnTo>
                      <a:pt x="903" y="764"/>
                    </a:lnTo>
                    <a:lnTo>
                      <a:pt x="896" y="783"/>
                    </a:lnTo>
                    <a:lnTo>
                      <a:pt x="858" y="758"/>
                    </a:lnTo>
                    <a:lnTo>
                      <a:pt x="828" y="769"/>
                    </a:lnTo>
                    <a:lnTo>
                      <a:pt x="787" y="749"/>
                    </a:lnTo>
                    <a:lnTo>
                      <a:pt x="738" y="744"/>
                    </a:lnTo>
                    <a:lnTo>
                      <a:pt x="740" y="712"/>
                    </a:lnTo>
                    <a:lnTo>
                      <a:pt x="706" y="683"/>
                    </a:lnTo>
                    <a:lnTo>
                      <a:pt x="695" y="703"/>
                    </a:lnTo>
                    <a:lnTo>
                      <a:pt x="637" y="700"/>
                    </a:lnTo>
                    <a:lnTo>
                      <a:pt x="578" y="651"/>
                    </a:lnTo>
                    <a:lnTo>
                      <a:pt x="598" y="165"/>
                    </a:lnTo>
                    <a:lnTo>
                      <a:pt x="0" y="131"/>
                    </a:lnTo>
                    <a:close/>
                  </a:path>
                </a:pathLst>
              </a:custGeom>
              <a:solidFill>
                <a:schemeClr val="bg2"/>
              </a:solidFill>
              <a:ln w="9525">
                <a:solidFill>
                  <a:schemeClr val="bg1"/>
                </a:solidFill>
                <a:round/>
                <a:headEnd/>
                <a:tailEnd/>
              </a:ln>
            </p:spPr>
            <p:txBody>
              <a:bodyPr/>
              <a:lstStyle/>
              <a:p>
                <a:endParaRPr lang="en-US" dirty="0"/>
              </a:p>
            </p:txBody>
          </p:sp>
          <p:sp>
            <p:nvSpPr>
              <p:cNvPr id="58" name="Freeform 77"/>
              <p:cNvSpPr>
                <a:spLocks/>
              </p:cNvSpPr>
              <p:nvPr/>
            </p:nvSpPr>
            <p:spPr bwMode="gray">
              <a:xfrm>
                <a:off x="350228" y="1668762"/>
                <a:ext cx="744374" cy="649697"/>
              </a:xfrm>
              <a:custGeom>
                <a:avLst/>
                <a:gdLst>
                  <a:gd name="T0" fmla="*/ 0 w 1580"/>
                  <a:gd name="T1" fmla="*/ 1004 h 1348"/>
                  <a:gd name="T2" fmla="*/ 25 w 1580"/>
                  <a:gd name="T3" fmla="*/ 761 h 1348"/>
                  <a:gd name="T4" fmla="*/ 148 w 1580"/>
                  <a:gd name="T5" fmla="*/ 564 h 1348"/>
                  <a:gd name="T6" fmla="*/ 343 w 1580"/>
                  <a:gd name="T7" fmla="*/ 0 h 1348"/>
                  <a:gd name="T8" fmla="*/ 440 w 1580"/>
                  <a:gd name="T9" fmla="*/ 30 h 1348"/>
                  <a:gd name="T10" fmla="*/ 445 w 1580"/>
                  <a:gd name="T11" fmla="*/ 55 h 1348"/>
                  <a:gd name="T12" fmla="*/ 471 w 1580"/>
                  <a:gd name="T13" fmla="*/ 59 h 1348"/>
                  <a:gd name="T14" fmla="*/ 520 w 1580"/>
                  <a:gd name="T15" fmla="*/ 156 h 1348"/>
                  <a:gd name="T16" fmla="*/ 512 w 1580"/>
                  <a:gd name="T17" fmla="*/ 188 h 1348"/>
                  <a:gd name="T18" fmla="*/ 589 w 1580"/>
                  <a:gd name="T19" fmla="*/ 254 h 1348"/>
                  <a:gd name="T20" fmla="*/ 724 w 1580"/>
                  <a:gd name="T21" fmla="*/ 249 h 1348"/>
                  <a:gd name="T22" fmla="*/ 824 w 1580"/>
                  <a:gd name="T23" fmla="*/ 294 h 1348"/>
                  <a:gd name="T24" fmla="*/ 872 w 1580"/>
                  <a:gd name="T25" fmla="*/ 284 h 1348"/>
                  <a:gd name="T26" fmla="*/ 1175 w 1580"/>
                  <a:gd name="T27" fmla="*/ 294 h 1348"/>
                  <a:gd name="T28" fmla="*/ 1521 w 1580"/>
                  <a:gd name="T29" fmla="*/ 375 h 1348"/>
                  <a:gd name="T30" fmla="*/ 1539 w 1580"/>
                  <a:gd name="T31" fmla="*/ 418 h 1348"/>
                  <a:gd name="T32" fmla="*/ 1580 w 1580"/>
                  <a:gd name="T33" fmla="*/ 481 h 1348"/>
                  <a:gd name="T34" fmla="*/ 1525 w 1580"/>
                  <a:gd name="T35" fmla="*/ 564 h 1348"/>
                  <a:gd name="T36" fmla="*/ 1464 w 1580"/>
                  <a:gd name="T37" fmla="*/ 660 h 1348"/>
                  <a:gd name="T38" fmla="*/ 1389 w 1580"/>
                  <a:gd name="T39" fmla="*/ 731 h 1348"/>
                  <a:gd name="T40" fmla="*/ 1378 w 1580"/>
                  <a:gd name="T41" fmla="*/ 778 h 1348"/>
                  <a:gd name="T42" fmla="*/ 1421 w 1580"/>
                  <a:gd name="T43" fmla="*/ 830 h 1348"/>
                  <a:gd name="T44" fmla="*/ 1373 w 1580"/>
                  <a:gd name="T45" fmla="*/ 939 h 1348"/>
                  <a:gd name="T46" fmla="*/ 1279 w 1580"/>
                  <a:gd name="T47" fmla="*/ 1348 h 1348"/>
                  <a:gd name="T48" fmla="*/ 744 w 1580"/>
                  <a:gd name="T49" fmla="*/ 1214 h 1348"/>
                  <a:gd name="T50" fmla="*/ 0 w 1580"/>
                  <a:gd name="T51" fmla="*/ 1004 h 13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580"/>
                  <a:gd name="T79" fmla="*/ 0 h 1348"/>
                  <a:gd name="T80" fmla="*/ 1580 w 1580"/>
                  <a:gd name="T81" fmla="*/ 1348 h 134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580" h="1348">
                    <a:moveTo>
                      <a:pt x="0" y="1004"/>
                    </a:moveTo>
                    <a:lnTo>
                      <a:pt x="25" y="761"/>
                    </a:lnTo>
                    <a:lnTo>
                      <a:pt x="148" y="564"/>
                    </a:lnTo>
                    <a:lnTo>
                      <a:pt x="343" y="0"/>
                    </a:lnTo>
                    <a:lnTo>
                      <a:pt x="440" y="30"/>
                    </a:lnTo>
                    <a:lnTo>
                      <a:pt x="445" y="55"/>
                    </a:lnTo>
                    <a:lnTo>
                      <a:pt x="471" y="59"/>
                    </a:lnTo>
                    <a:lnTo>
                      <a:pt x="520" y="156"/>
                    </a:lnTo>
                    <a:lnTo>
                      <a:pt x="512" y="188"/>
                    </a:lnTo>
                    <a:lnTo>
                      <a:pt x="589" y="254"/>
                    </a:lnTo>
                    <a:lnTo>
                      <a:pt x="724" y="249"/>
                    </a:lnTo>
                    <a:lnTo>
                      <a:pt x="824" y="294"/>
                    </a:lnTo>
                    <a:lnTo>
                      <a:pt x="872" y="284"/>
                    </a:lnTo>
                    <a:lnTo>
                      <a:pt x="1175" y="294"/>
                    </a:lnTo>
                    <a:lnTo>
                      <a:pt x="1521" y="375"/>
                    </a:lnTo>
                    <a:lnTo>
                      <a:pt x="1539" y="418"/>
                    </a:lnTo>
                    <a:lnTo>
                      <a:pt x="1580" y="481"/>
                    </a:lnTo>
                    <a:lnTo>
                      <a:pt x="1525" y="564"/>
                    </a:lnTo>
                    <a:lnTo>
                      <a:pt x="1464" y="660"/>
                    </a:lnTo>
                    <a:lnTo>
                      <a:pt x="1389" y="731"/>
                    </a:lnTo>
                    <a:lnTo>
                      <a:pt x="1378" y="778"/>
                    </a:lnTo>
                    <a:lnTo>
                      <a:pt x="1421" y="830"/>
                    </a:lnTo>
                    <a:lnTo>
                      <a:pt x="1373" y="939"/>
                    </a:lnTo>
                    <a:lnTo>
                      <a:pt x="1279" y="1348"/>
                    </a:lnTo>
                    <a:lnTo>
                      <a:pt x="744" y="1214"/>
                    </a:lnTo>
                    <a:lnTo>
                      <a:pt x="0" y="1004"/>
                    </a:lnTo>
                    <a:close/>
                  </a:path>
                </a:pathLst>
              </a:custGeom>
              <a:solidFill>
                <a:schemeClr val="accent2"/>
              </a:solidFill>
              <a:ln w="9525">
                <a:solidFill>
                  <a:schemeClr val="bg1"/>
                </a:solidFill>
                <a:round/>
                <a:headEnd/>
                <a:tailEnd/>
              </a:ln>
            </p:spPr>
            <p:txBody>
              <a:bodyPr/>
              <a:lstStyle/>
              <a:p>
                <a:endParaRPr lang="en-US" dirty="0"/>
              </a:p>
            </p:txBody>
          </p:sp>
          <p:sp>
            <p:nvSpPr>
              <p:cNvPr id="59" name="Freeform 78"/>
              <p:cNvSpPr>
                <a:spLocks/>
              </p:cNvSpPr>
              <p:nvPr/>
            </p:nvSpPr>
            <p:spPr bwMode="gray">
              <a:xfrm>
                <a:off x="4114498" y="2346413"/>
                <a:ext cx="542734" cy="357622"/>
              </a:xfrm>
              <a:custGeom>
                <a:avLst/>
                <a:gdLst>
                  <a:gd name="T0" fmla="*/ 0 w 1153"/>
                  <a:gd name="T1" fmla="*/ 183 h 741"/>
                  <a:gd name="T2" fmla="*/ 54 w 1153"/>
                  <a:gd name="T3" fmla="*/ 510 h 741"/>
                  <a:gd name="T4" fmla="*/ 92 w 1153"/>
                  <a:gd name="T5" fmla="*/ 741 h 741"/>
                  <a:gd name="T6" fmla="*/ 284 w 1153"/>
                  <a:gd name="T7" fmla="*/ 709 h 741"/>
                  <a:gd name="T8" fmla="*/ 977 w 1153"/>
                  <a:gd name="T9" fmla="*/ 576 h 741"/>
                  <a:gd name="T10" fmla="*/ 1006 w 1153"/>
                  <a:gd name="T11" fmla="*/ 542 h 741"/>
                  <a:gd name="T12" fmla="*/ 1046 w 1153"/>
                  <a:gd name="T13" fmla="*/ 542 h 741"/>
                  <a:gd name="T14" fmla="*/ 1091 w 1153"/>
                  <a:gd name="T15" fmla="*/ 511 h 741"/>
                  <a:gd name="T16" fmla="*/ 1114 w 1153"/>
                  <a:gd name="T17" fmla="*/ 462 h 741"/>
                  <a:gd name="T18" fmla="*/ 1153 w 1153"/>
                  <a:gd name="T19" fmla="*/ 425 h 741"/>
                  <a:gd name="T20" fmla="*/ 1041 w 1153"/>
                  <a:gd name="T21" fmla="*/ 333 h 741"/>
                  <a:gd name="T22" fmla="*/ 1038 w 1153"/>
                  <a:gd name="T23" fmla="*/ 246 h 741"/>
                  <a:gd name="T24" fmla="*/ 1090 w 1153"/>
                  <a:gd name="T25" fmla="*/ 130 h 741"/>
                  <a:gd name="T26" fmla="*/ 1015 w 1153"/>
                  <a:gd name="T27" fmla="*/ 87 h 741"/>
                  <a:gd name="T28" fmla="*/ 984 w 1153"/>
                  <a:gd name="T29" fmla="*/ 28 h 741"/>
                  <a:gd name="T30" fmla="*/ 931 w 1153"/>
                  <a:gd name="T31" fmla="*/ 0 h 741"/>
                  <a:gd name="T32" fmla="*/ 166 w 1153"/>
                  <a:gd name="T33" fmla="*/ 146 h 741"/>
                  <a:gd name="T34" fmla="*/ 128 w 1153"/>
                  <a:gd name="T35" fmla="*/ 87 h 741"/>
                  <a:gd name="T36" fmla="*/ 0 w 1153"/>
                  <a:gd name="T37" fmla="*/ 183 h 7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53"/>
                  <a:gd name="T58" fmla="*/ 0 h 741"/>
                  <a:gd name="T59" fmla="*/ 1153 w 1153"/>
                  <a:gd name="T60" fmla="*/ 741 h 7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53" h="741">
                    <a:moveTo>
                      <a:pt x="0" y="183"/>
                    </a:moveTo>
                    <a:lnTo>
                      <a:pt x="54" y="510"/>
                    </a:lnTo>
                    <a:lnTo>
                      <a:pt x="92" y="741"/>
                    </a:lnTo>
                    <a:lnTo>
                      <a:pt x="284" y="709"/>
                    </a:lnTo>
                    <a:lnTo>
                      <a:pt x="977" y="576"/>
                    </a:lnTo>
                    <a:lnTo>
                      <a:pt x="1006" y="542"/>
                    </a:lnTo>
                    <a:lnTo>
                      <a:pt x="1046" y="542"/>
                    </a:lnTo>
                    <a:lnTo>
                      <a:pt x="1091" y="511"/>
                    </a:lnTo>
                    <a:lnTo>
                      <a:pt x="1114" y="462"/>
                    </a:lnTo>
                    <a:lnTo>
                      <a:pt x="1153" y="425"/>
                    </a:lnTo>
                    <a:lnTo>
                      <a:pt x="1041" y="333"/>
                    </a:lnTo>
                    <a:lnTo>
                      <a:pt x="1038" y="246"/>
                    </a:lnTo>
                    <a:lnTo>
                      <a:pt x="1090" y="130"/>
                    </a:lnTo>
                    <a:lnTo>
                      <a:pt x="1015" y="87"/>
                    </a:lnTo>
                    <a:lnTo>
                      <a:pt x="984" y="28"/>
                    </a:lnTo>
                    <a:lnTo>
                      <a:pt x="931" y="0"/>
                    </a:lnTo>
                    <a:lnTo>
                      <a:pt x="166" y="146"/>
                    </a:lnTo>
                    <a:lnTo>
                      <a:pt x="128" y="87"/>
                    </a:lnTo>
                    <a:lnTo>
                      <a:pt x="0" y="183"/>
                    </a:lnTo>
                    <a:close/>
                  </a:path>
                </a:pathLst>
              </a:custGeom>
              <a:solidFill>
                <a:schemeClr val="accent6"/>
              </a:solidFill>
              <a:ln w="9525">
                <a:solidFill>
                  <a:schemeClr val="bg1"/>
                </a:solidFill>
                <a:round/>
                <a:headEnd/>
                <a:tailEnd/>
              </a:ln>
            </p:spPr>
            <p:txBody>
              <a:bodyPr/>
              <a:lstStyle/>
              <a:p>
                <a:endParaRPr lang="en-US" dirty="0"/>
              </a:p>
            </p:txBody>
          </p:sp>
          <p:sp>
            <p:nvSpPr>
              <p:cNvPr id="60" name="Freeform 79"/>
              <p:cNvSpPr>
                <a:spLocks/>
              </p:cNvSpPr>
              <p:nvPr/>
            </p:nvSpPr>
            <p:spPr bwMode="gray">
              <a:xfrm>
                <a:off x="4858872" y="2263513"/>
                <a:ext cx="72553" cy="92538"/>
              </a:xfrm>
              <a:custGeom>
                <a:avLst/>
                <a:gdLst>
                  <a:gd name="T0" fmla="*/ 0 w 154"/>
                  <a:gd name="T1" fmla="*/ 19 h 192"/>
                  <a:gd name="T2" fmla="*/ 33 w 154"/>
                  <a:gd name="T3" fmla="*/ 183 h 192"/>
                  <a:gd name="T4" fmla="*/ 39 w 154"/>
                  <a:gd name="T5" fmla="*/ 192 h 192"/>
                  <a:gd name="T6" fmla="*/ 97 w 154"/>
                  <a:gd name="T7" fmla="*/ 159 h 192"/>
                  <a:gd name="T8" fmla="*/ 89 w 154"/>
                  <a:gd name="T9" fmla="*/ 109 h 192"/>
                  <a:gd name="T10" fmla="*/ 99 w 154"/>
                  <a:gd name="T11" fmla="*/ 85 h 192"/>
                  <a:gd name="T12" fmla="*/ 115 w 154"/>
                  <a:gd name="T13" fmla="*/ 102 h 192"/>
                  <a:gd name="T14" fmla="*/ 121 w 154"/>
                  <a:gd name="T15" fmla="*/ 137 h 192"/>
                  <a:gd name="T16" fmla="*/ 132 w 154"/>
                  <a:gd name="T17" fmla="*/ 135 h 192"/>
                  <a:gd name="T18" fmla="*/ 154 w 154"/>
                  <a:gd name="T19" fmla="*/ 102 h 192"/>
                  <a:gd name="T20" fmla="*/ 132 w 154"/>
                  <a:gd name="T21" fmla="*/ 61 h 192"/>
                  <a:gd name="T22" fmla="*/ 98 w 154"/>
                  <a:gd name="T23" fmla="*/ 55 h 192"/>
                  <a:gd name="T24" fmla="*/ 76 w 154"/>
                  <a:gd name="T25" fmla="*/ 5 h 192"/>
                  <a:gd name="T26" fmla="*/ 53 w 154"/>
                  <a:gd name="T27" fmla="*/ 0 h 192"/>
                  <a:gd name="T28" fmla="*/ 0 w 154"/>
                  <a:gd name="T29" fmla="*/ 19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4"/>
                  <a:gd name="T46" fmla="*/ 0 h 192"/>
                  <a:gd name="T47" fmla="*/ 154 w 154"/>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4" h="192">
                    <a:moveTo>
                      <a:pt x="0" y="19"/>
                    </a:moveTo>
                    <a:lnTo>
                      <a:pt x="33" y="183"/>
                    </a:lnTo>
                    <a:lnTo>
                      <a:pt x="39" y="192"/>
                    </a:lnTo>
                    <a:lnTo>
                      <a:pt x="97" y="159"/>
                    </a:lnTo>
                    <a:lnTo>
                      <a:pt x="89" y="109"/>
                    </a:lnTo>
                    <a:lnTo>
                      <a:pt x="99" y="85"/>
                    </a:lnTo>
                    <a:lnTo>
                      <a:pt x="115" y="102"/>
                    </a:lnTo>
                    <a:lnTo>
                      <a:pt x="121" y="137"/>
                    </a:lnTo>
                    <a:lnTo>
                      <a:pt x="132" y="135"/>
                    </a:lnTo>
                    <a:lnTo>
                      <a:pt x="154" y="102"/>
                    </a:lnTo>
                    <a:lnTo>
                      <a:pt x="132" y="61"/>
                    </a:lnTo>
                    <a:lnTo>
                      <a:pt x="98" y="55"/>
                    </a:lnTo>
                    <a:lnTo>
                      <a:pt x="76" y="5"/>
                    </a:lnTo>
                    <a:lnTo>
                      <a:pt x="53" y="0"/>
                    </a:lnTo>
                    <a:lnTo>
                      <a:pt x="0" y="19"/>
                    </a:lnTo>
                    <a:close/>
                  </a:path>
                </a:pathLst>
              </a:custGeom>
              <a:solidFill>
                <a:schemeClr val="accent6"/>
              </a:solidFill>
              <a:ln w="9525">
                <a:solidFill>
                  <a:schemeClr val="bg1"/>
                </a:solidFill>
                <a:round/>
                <a:headEnd/>
                <a:tailEnd/>
              </a:ln>
            </p:spPr>
            <p:txBody>
              <a:bodyPr/>
              <a:lstStyle/>
              <a:p>
                <a:endParaRPr lang="en-US" dirty="0"/>
              </a:p>
            </p:txBody>
          </p:sp>
          <p:sp>
            <p:nvSpPr>
              <p:cNvPr id="61" name="Freeform 80"/>
              <p:cNvSpPr>
                <a:spLocks/>
              </p:cNvSpPr>
              <p:nvPr/>
            </p:nvSpPr>
            <p:spPr bwMode="gray">
              <a:xfrm>
                <a:off x="3979757" y="3258301"/>
                <a:ext cx="474891" cy="372081"/>
              </a:xfrm>
              <a:custGeom>
                <a:avLst/>
                <a:gdLst>
                  <a:gd name="T0" fmla="*/ 0 w 1008"/>
                  <a:gd name="T1" fmla="*/ 181 h 772"/>
                  <a:gd name="T2" fmla="*/ 42 w 1008"/>
                  <a:gd name="T3" fmla="*/ 103 h 772"/>
                  <a:gd name="T4" fmla="*/ 186 w 1008"/>
                  <a:gd name="T5" fmla="*/ 32 h 772"/>
                  <a:gd name="T6" fmla="*/ 455 w 1008"/>
                  <a:gd name="T7" fmla="*/ 0 h 772"/>
                  <a:gd name="T8" fmla="*/ 566 w 1008"/>
                  <a:gd name="T9" fmla="*/ 72 h 772"/>
                  <a:gd name="T10" fmla="*/ 742 w 1008"/>
                  <a:gd name="T11" fmla="*/ 46 h 772"/>
                  <a:gd name="T12" fmla="*/ 1008 w 1008"/>
                  <a:gd name="T13" fmla="*/ 238 h 772"/>
                  <a:gd name="T14" fmla="*/ 931 w 1008"/>
                  <a:gd name="T15" fmla="*/ 326 h 772"/>
                  <a:gd name="T16" fmla="*/ 890 w 1008"/>
                  <a:gd name="T17" fmla="*/ 387 h 772"/>
                  <a:gd name="T18" fmla="*/ 895 w 1008"/>
                  <a:gd name="T19" fmla="*/ 448 h 772"/>
                  <a:gd name="T20" fmla="*/ 825 w 1008"/>
                  <a:gd name="T21" fmla="*/ 506 h 772"/>
                  <a:gd name="T22" fmla="*/ 771 w 1008"/>
                  <a:gd name="T23" fmla="*/ 591 h 772"/>
                  <a:gd name="T24" fmla="*/ 694 w 1008"/>
                  <a:gd name="T25" fmla="*/ 637 h 772"/>
                  <a:gd name="T26" fmla="*/ 661 w 1008"/>
                  <a:gd name="T27" fmla="*/ 643 h 772"/>
                  <a:gd name="T28" fmla="*/ 646 w 1008"/>
                  <a:gd name="T29" fmla="*/ 699 h 772"/>
                  <a:gd name="T30" fmla="*/ 602 w 1008"/>
                  <a:gd name="T31" fmla="*/ 669 h 772"/>
                  <a:gd name="T32" fmla="*/ 641 w 1008"/>
                  <a:gd name="T33" fmla="*/ 720 h 772"/>
                  <a:gd name="T34" fmla="*/ 604 w 1008"/>
                  <a:gd name="T35" fmla="*/ 772 h 772"/>
                  <a:gd name="T36" fmla="*/ 567 w 1008"/>
                  <a:gd name="T37" fmla="*/ 765 h 772"/>
                  <a:gd name="T38" fmla="*/ 543 w 1008"/>
                  <a:gd name="T39" fmla="*/ 734 h 772"/>
                  <a:gd name="T40" fmla="*/ 500 w 1008"/>
                  <a:gd name="T41" fmla="*/ 657 h 772"/>
                  <a:gd name="T42" fmla="*/ 476 w 1008"/>
                  <a:gd name="T43" fmla="*/ 647 h 772"/>
                  <a:gd name="T44" fmla="*/ 428 w 1008"/>
                  <a:gd name="T45" fmla="*/ 545 h 772"/>
                  <a:gd name="T46" fmla="*/ 358 w 1008"/>
                  <a:gd name="T47" fmla="*/ 502 h 772"/>
                  <a:gd name="T48" fmla="*/ 309 w 1008"/>
                  <a:gd name="T49" fmla="*/ 433 h 772"/>
                  <a:gd name="T50" fmla="*/ 188 w 1008"/>
                  <a:gd name="T51" fmla="*/ 345 h 772"/>
                  <a:gd name="T52" fmla="*/ 130 w 1008"/>
                  <a:gd name="T53" fmla="*/ 266 h 772"/>
                  <a:gd name="T54" fmla="*/ 0 w 1008"/>
                  <a:gd name="T55" fmla="*/ 181 h 77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08"/>
                  <a:gd name="T85" fmla="*/ 0 h 772"/>
                  <a:gd name="T86" fmla="*/ 1008 w 1008"/>
                  <a:gd name="T87" fmla="*/ 772 h 77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08" h="772">
                    <a:moveTo>
                      <a:pt x="0" y="181"/>
                    </a:moveTo>
                    <a:lnTo>
                      <a:pt x="42" y="103"/>
                    </a:lnTo>
                    <a:lnTo>
                      <a:pt x="186" y="32"/>
                    </a:lnTo>
                    <a:lnTo>
                      <a:pt x="455" y="0"/>
                    </a:lnTo>
                    <a:lnTo>
                      <a:pt x="566" y="72"/>
                    </a:lnTo>
                    <a:lnTo>
                      <a:pt x="742" y="46"/>
                    </a:lnTo>
                    <a:lnTo>
                      <a:pt x="1008" y="238"/>
                    </a:lnTo>
                    <a:lnTo>
                      <a:pt x="931" y="326"/>
                    </a:lnTo>
                    <a:lnTo>
                      <a:pt x="890" y="387"/>
                    </a:lnTo>
                    <a:lnTo>
                      <a:pt x="895" y="448"/>
                    </a:lnTo>
                    <a:lnTo>
                      <a:pt x="825" y="506"/>
                    </a:lnTo>
                    <a:lnTo>
                      <a:pt x="771" y="591"/>
                    </a:lnTo>
                    <a:lnTo>
                      <a:pt x="694" y="637"/>
                    </a:lnTo>
                    <a:lnTo>
                      <a:pt x="661" y="643"/>
                    </a:lnTo>
                    <a:lnTo>
                      <a:pt x="646" y="699"/>
                    </a:lnTo>
                    <a:lnTo>
                      <a:pt x="602" y="669"/>
                    </a:lnTo>
                    <a:lnTo>
                      <a:pt x="641" y="720"/>
                    </a:lnTo>
                    <a:lnTo>
                      <a:pt x="604" y="772"/>
                    </a:lnTo>
                    <a:lnTo>
                      <a:pt x="567" y="765"/>
                    </a:lnTo>
                    <a:lnTo>
                      <a:pt x="543" y="734"/>
                    </a:lnTo>
                    <a:lnTo>
                      <a:pt x="500" y="657"/>
                    </a:lnTo>
                    <a:lnTo>
                      <a:pt x="476" y="647"/>
                    </a:lnTo>
                    <a:lnTo>
                      <a:pt x="428" y="545"/>
                    </a:lnTo>
                    <a:lnTo>
                      <a:pt x="358" y="502"/>
                    </a:lnTo>
                    <a:lnTo>
                      <a:pt x="309" y="433"/>
                    </a:lnTo>
                    <a:lnTo>
                      <a:pt x="188" y="345"/>
                    </a:lnTo>
                    <a:lnTo>
                      <a:pt x="130" y="266"/>
                    </a:lnTo>
                    <a:lnTo>
                      <a:pt x="0" y="181"/>
                    </a:lnTo>
                    <a:close/>
                  </a:path>
                </a:pathLst>
              </a:custGeom>
              <a:solidFill>
                <a:schemeClr val="accent2"/>
              </a:solidFill>
              <a:ln w="9525">
                <a:solidFill>
                  <a:schemeClr val="bg1"/>
                </a:solidFill>
                <a:round/>
                <a:headEnd/>
                <a:tailEnd/>
              </a:ln>
            </p:spPr>
            <p:txBody>
              <a:bodyPr/>
              <a:lstStyle/>
              <a:p>
                <a:endParaRPr lang="en-US" dirty="0"/>
              </a:p>
            </p:txBody>
          </p:sp>
          <p:sp>
            <p:nvSpPr>
              <p:cNvPr id="62" name="Freeform 81"/>
              <p:cNvSpPr>
                <a:spLocks/>
              </p:cNvSpPr>
              <p:nvPr/>
            </p:nvSpPr>
            <p:spPr bwMode="gray">
              <a:xfrm>
                <a:off x="2079248" y="2027348"/>
                <a:ext cx="656745" cy="451125"/>
              </a:xfrm>
              <a:custGeom>
                <a:avLst/>
                <a:gdLst>
                  <a:gd name="T0" fmla="*/ 0 w 1395"/>
                  <a:gd name="T1" fmla="*/ 733 h 936"/>
                  <a:gd name="T2" fmla="*/ 46 w 1395"/>
                  <a:gd name="T3" fmla="*/ 233 h 936"/>
                  <a:gd name="T4" fmla="*/ 69 w 1395"/>
                  <a:gd name="T5" fmla="*/ 0 h 936"/>
                  <a:gd name="T6" fmla="*/ 687 w 1395"/>
                  <a:gd name="T7" fmla="*/ 45 h 936"/>
                  <a:gd name="T8" fmla="*/ 1374 w 1395"/>
                  <a:gd name="T9" fmla="*/ 66 h 936"/>
                  <a:gd name="T10" fmla="*/ 1328 w 1395"/>
                  <a:gd name="T11" fmla="*/ 155 h 936"/>
                  <a:gd name="T12" fmla="*/ 1395 w 1395"/>
                  <a:gd name="T13" fmla="*/ 220 h 936"/>
                  <a:gd name="T14" fmla="*/ 1391 w 1395"/>
                  <a:gd name="T15" fmla="*/ 679 h 936"/>
                  <a:gd name="T16" fmla="*/ 1364 w 1395"/>
                  <a:gd name="T17" fmla="*/ 677 h 936"/>
                  <a:gd name="T18" fmla="*/ 1367 w 1395"/>
                  <a:gd name="T19" fmla="*/ 738 h 936"/>
                  <a:gd name="T20" fmla="*/ 1389 w 1395"/>
                  <a:gd name="T21" fmla="*/ 783 h 936"/>
                  <a:gd name="T22" fmla="*/ 1374 w 1395"/>
                  <a:gd name="T23" fmla="*/ 827 h 936"/>
                  <a:gd name="T24" fmla="*/ 1387 w 1395"/>
                  <a:gd name="T25" fmla="*/ 936 h 936"/>
                  <a:gd name="T26" fmla="*/ 1357 w 1395"/>
                  <a:gd name="T27" fmla="*/ 926 h 936"/>
                  <a:gd name="T28" fmla="*/ 1322 w 1395"/>
                  <a:gd name="T29" fmla="*/ 884 h 936"/>
                  <a:gd name="T30" fmla="*/ 1255 w 1395"/>
                  <a:gd name="T31" fmla="*/ 854 h 936"/>
                  <a:gd name="T32" fmla="*/ 1198 w 1395"/>
                  <a:gd name="T33" fmla="*/ 841 h 936"/>
                  <a:gd name="T34" fmla="*/ 1078 w 1395"/>
                  <a:gd name="T35" fmla="*/ 846 h 936"/>
                  <a:gd name="T36" fmla="*/ 1009 w 1395"/>
                  <a:gd name="T37" fmla="*/ 795 h 936"/>
                  <a:gd name="T38" fmla="*/ 0 w 1395"/>
                  <a:gd name="T39" fmla="*/ 733 h 9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95"/>
                  <a:gd name="T61" fmla="*/ 0 h 936"/>
                  <a:gd name="T62" fmla="*/ 1395 w 1395"/>
                  <a:gd name="T63" fmla="*/ 936 h 9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95" h="936">
                    <a:moveTo>
                      <a:pt x="0" y="733"/>
                    </a:moveTo>
                    <a:lnTo>
                      <a:pt x="46" y="233"/>
                    </a:lnTo>
                    <a:lnTo>
                      <a:pt x="69" y="0"/>
                    </a:lnTo>
                    <a:lnTo>
                      <a:pt x="687" y="45"/>
                    </a:lnTo>
                    <a:lnTo>
                      <a:pt x="1374" y="66"/>
                    </a:lnTo>
                    <a:lnTo>
                      <a:pt x="1328" y="155"/>
                    </a:lnTo>
                    <a:lnTo>
                      <a:pt x="1395" y="220"/>
                    </a:lnTo>
                    <a:lnTo>
                      <a:pt x="1391" y="679"/>
                    </a:lnTo>
                    <a:lnTo>
                      <a:pt x="1364" y="677"/>
                    </a:lnTo>
                    <a:lnTo>
                      <a:pt x="1367" y="738"/>
                    </a:lnTo>
                    <a:lnTo>
                      <a:pt x="1389" y="783"/>
                    </a:lnTo>
                    <a:lnTo>
                      <a:pt x="1374" y="827"/>
                    </a:lnTo>
                    <a:lnTo>
                      <a:pt x="1387" y="936"/>
                    </a:lnTo>
                    <a:lnTo>
                      <a:pt x="1357" y="926"/>
                    </a:lnTo>
                    <a:lnTo>
                      <a:pt x="1322" y="884"/>
                    </a:lnTo>
                    <a:lnTo>
                      <a:pt x="1255" y="854"/>
                    </a:lnTo>
                    <a:lnTo>
                      <a:pt x="1198" y="841"/>
                    </a:lnTo>
                    <a:lnTo>
                      <a:pt x="1078" y="846"/>
                    </a:lnTo>
                    <a:lnTo>
                      <a:pt x="1009" y="795"/>
                    </a:lnTo>
                    <a:lnTo>
                      <a:pt x="0" y="733"/>
                    </a:lnTo>
                    <a:close/>
                  </a:path>
                </a:pathLst>
              </a:custGeom>
              <a:solidFill>
                <a:schemeClr val="accent2"/>
              </a:solidFill>
              <a:ln w="9525">
                <a:solidFill>
                  <a:schemeClr val="bg1"/>
                </a:solidFill>
                <a:round/>
                <a:headEnd/>
                <a:tailEnd/>
              </a:ln>
            </p:spPr>
            <p:txBody>
              <a:bodyPr/>
              <a:lstStyle/>
              <a:p>
                <a:endParaRPr lang="en-US" dirty="0"/>
              </a:p>
            </p:txBody>
          </p:sp>
          <p:sp>
            <p:nvSpPr>
              <p:cNvPr id="63" name="Freeform 82"/>
              <p:cNvSpPr>
                <a:spLocks/>
              </p:cNvSpPr>
              <p:nvPr/>
            </p:nvSpPr>
            <p:spPr bwMode="gray">
              <a:xfrm>
                <a:off x="3314532" y="3095395"/>
                <a:ext cx="796197" cy="276650"/>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solidFill>
                <a:schemeClr val="accent6"/>
              </a:solidFill>
              <a:ln w="9525">
                <a:solidFill>
                  <a:schemeClr val="bg1"/>
                </a:solidFill>
                <a:round/>
                <a:headEnd/>
                <a:tailEnd/>
              </a:ln>
            </p:spPr>
            <p:txBody>
              <a:bodyPr/>
              <a:lstStyle/>
              <a:p>
                <a:endParaRPr lang="en-US" dirty="0"/>
              </a:p>
            </p:txBody>
          </p:sp>
          <p:sp>
            <p:nvSpPr>
              <p:cNvPr id="64" name="Freeform 83"/>
              <p:cNvSpPr>
                <a:spLocks/>
              </p:cNvSpPr>
              <p:nvPr/>
            </p:nvSpPr>
            <p:spPr bwMode="gray">
              <a:xfrm>
                <a:off x="1705177" y="3169618"/>
                <a:ext cx="1305009" cy="1296502"/>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solidFill>
                <a:schemeClr val="bg2"/>
              </a:solidFill>
              <a:ln w="9525">
                <a:solidFill>
                  <a:schemeClr val="bg1"/>
                </a:solidFill>
                <a:round/>
                <a:headEnd/>
                <a:tailEnd/>
              </a:ln>
            </p:spPr>
            <p:txBody>
              <a:bodyPr/>
              <a:lstStyle/>
              <a:p>
                <a:endParaRPr lang="en-US" dirty="0"/>
              </a:p>
            </p:txBody>
          </p:sp>
          <p:sp>
            <p:nvSpPr>
              <p:cNvPr id="65" name="Freeform 84"/>
              <p:cNvSpPr>
                <a:spLocks/>
              </p:cNvSpPr>
              <p:nvPr/>
            </p:nvSpPr>
            <p:spPr bwMode="gray">
              <a:xfrm>
                <a:off x="1091775" y="2374367"/>
                <a:ext cx="527658" cy="677650"/>
              </a:xfrm>
              <a:custGeom>
                <a:avLst/>
                <a:gdLst>
                  <a:gd name="T0" fmla="*/ 0 w 1119"/>
                  <a:gd name="T1" fmla="*/ 1238 h 1406"/>
                  <a:gd name="T2" fmla="*/ 244 w 1119"/>
                  <a:gd name="T3" fmla="*/ 0 h 1406"/>
                  <a:gd name="T4" fmla="*/ 790 w 1119"/>
                  <a:gd name="T5" fmla="*/ 100 h 1406"/>
                  <a:gd name="T6" fmla="*/ 748 w 1119"/>
                  <a:gd name="T7" fmla="*/ 349 h 1406"/>
                  <a:gd name="T8" fmla="*/ 1119 w 1119"/>
                  <a:gd name="T9" fmla="*/ 406 h 1406"/>
                  <a:gd name="T10" fmla="*/ 979 w 1119"/>
                  <a:gd name="T11" fmla="*/ 1406 h 1406"/>
                  <a:gd name="T12" fmla="*/ 0 w 1119"/>
                  <a:gd name="T13" fmla="*/ 1238 h 1406"/>
                  <a:gd name="T14" fmla="*/ 0 60000 65536"/>
                  <a:gd name="T15" fmla="*/ 0 60000 65536"/>
                  <a:gd name="T16" fmla="*/ 0 60000 65536"/>
                  <a:gd name="T17" fmla="*/ 0 60000 65536"/>
                  <a:gd name="T18" fmla="*/ 0 60000 65536"/>
                  <a:gd name="T19" fmla="*/ 0 60000 65536"/>
                  <a:gd name="T20" fmla="*/ 0 60000 65536"/>
                  <a:gd name="T21" fmla="*/ 0 w 1119"/>
                  <a:gd name="T22" fmla="*/ 0 h 1406"/>
                  <a:gd name="T23" fmla="*/ 1119 w 1119"/>
                  <a:gd name="T24" fmla="*/ 1406 h 14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19" h="1406">
                    <a:moveTo>
                      <a:pt x="0" y="1238"/>
                    </a:moveTo>
                    <a:lnTo>
                      <a:pt x="244" y="0"/>
                    </a:lnTo>
                    <a:lnTo>
                      <a:pt x="790" y="100"/>
                    </a:lnTo>
                    <a:lnTo>
                      <a:pt x="748" y="349"/>
                    </a:lnTo>
                    <a:lnTo>
                      <a:pt x="1119" y="406"/>
                    </a:lnTo>
                    <a:lnTo>
                      <a:pt x="979" y="1406"/>
                    </a:lnTo>
                    <a:lnTo>
                      <a:pt x="0" y="1238"/>
                    </a:lnTo>
                    <a:close/>
                  </a:path>
                </a:pathLst>
              </a:custGeom>
              <a:solidFill>
                <a:schemeClr val="accent2"/>
              </a:solidFill>
              <a:ln w="9525">
                <a:solidFill>
                  <a:schemeClr val="bg1"/>
                </a:solidFill>
                <a:round/>
                <a:headEnd/>
                <a:tailEnd/>
              </a:ln>
            </p:spPr>
            <p:txBody>
              <a:bodyPr/>
              <a:lstStyle/>
              <a:p>
                <a:endParaRPr lang="en-US" dirty="0"/>
              </a:p>
            </p:txBody>
          </p:sp>
          <p:sp>
            <p:nvSpPr>
              <p:cNvPr id="66" name="Freeform 85"/>
              <p:cNvSpPr>
                <a:spLocks/>
              </p:cNvSpPr>
              <p:nvPr/>
            </p:nvSpPr>
            <p:spPr bwMode="gray">
              <a:xfrm>
                <a:off x="4644982" y="1913603"/>
                <a:ext cx="149817" cy="303641"/>
              </a:xfrm>
              <a:custGeom>
                <a:avLst/>
                <a:gdLst>
                  <a:gd name="T0" fmla="*/ 0 w 318"/>
                  <a:gd name="T1" fmla="*/ 79 h 630"/>
                  <a:gd name="T2" fmla="*/ 49 w 318"/>
                  <a:gd name="T3" fmla="*/ 257 h 630"/>
                  <a:gd name="T4" fmla="*/ 64 w 318"/>
                  <a:gd name="T5" fmla="*/ 373 h 630"/>
                  <a:gd name="T6" fmla="*/ 115 w 318"/>
                  <a:gd name="T7" fmla="*/ 489 h 630"/>
                  <a:gd name="T8" fmla="*/ 145 w 318"/>
                  <a:gd name="T9" fmla="*/ 630 h 630"/>
                  <a:gd name="T10" fmla="*/ 290 w 318"/>
                  <a:gd name="T11" fmla="*/ 599 h 630"/>
                  <a:gd name="T12" fmla="*/ 260 w 318"/>
                  <a:gd name="T13" fmla="*/ 383 h 630"/>
                  <a:gd name="T14" fmla="*/ 278 w 318"/>
                  <a:gd name="T15" fmla="*/ 230 h 630"/>
                  <a:gd name="T16" fmla="*/ 314 w 318"/>
                  <a:gd name="T17" fmla="*/ 159 h 630"/>
                  <a:gd name="T18" fmla="*/ 318 w 318"/>
                  <a:gd name="T19" fmla="*/ 0 h 630"/>
                  <a:gd name="T20" fmla="*/ 0 w 318"/>
                  <a:gd name="T21" fmla="*/ 79 h 6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630"/>
                  <a:gd name="T35" fmla="*/ 318 w 318"/>
                  <a:gd name="T36" fmla="*/ 630 h 6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630">
                    <a:moveTo>
                      <a:pt x="0" y="79"/>
                    </a:moveTo>
                    <a:lnTo>
                      <a:pt x="49" y="257"/>
                    </a:lnTo>
                    <a:lnTo>
                      <a:pt x="64" y="373"/>
                    </a:lnTo>
                    <a:lnTo>
                      <a:pt x="115" y="489"/>
                    </a:lnTo>
                    <a:lnTo>
                      <a:pt x="145" y="630"/>
                    </a:lnTo>
                    <a:lnTo>
                      <a:pt x="290" y="599"/>
                    </a:lnTo>
                    <a:lnTo>
                      <a:pt x="260" y="383"/>
                    </a:lnTo>
                    <a:lnTo>
                      <a:pt x="278" y="230"/>
                    </a:lnTo>
                    <a:lnTo>
                      <a:pt x="314" y="159"/>
                    </a:lnTo>
                    <a:lnTo>
                      <a:pt x="318" y="0"/>
                    </a:lnTo>
                    <a:lnTo>
                      <a:pt x="0" y="79"/>
                    </a:lnTo>
                    <a:close/>
                  </a:path>
                </a:pathLst>
              </a:custGeom>
              <a:solidFill>
                <a:schemeClr val="accent5"/>
              </a:solidFill>
              <a:ln w="9525">
                <a:solidFill>
                  <a:schemeClr val="bg1"/>
                </a:solidFill>
                <a:round/>
                <a:headEnd/>
                <a:tailEnd/>
              </a:ln>
            </p:spPr>
            <p:txBody>
              <a:bodyPr/>
              <a:lstStyle/>
              <a:p>
                <a:endParaRPr lang="en-US" dirty="0"/>
              </a:p>
            </p:txBody>
          </p:sp>
          <p:grpSp>
            <p:nvGrpSpPr>
              <p:cNvPr id="67" name="Group 196"/>
              <p:cNvGrpSpPr/>
              <p:nvPr/>
            </p:nvGrpSpPr>
            <p:grpSpPr bwMode="gray">
              <a:xfrm>
                <a:off x="3924164" y="2701143"/>
                <a:ext cx="731183" cy="420280"/>
                <a:chOff x="4341017" y="2476716"/>
                <a:chExt cx="756205" cy="424879"/>
              </a:xfrm>
              <a:grpFill/>
            </p:grpSpPr>
            <p:sp>
              <p:nvSpPr>
                <p:cNvPr id="75" name="Freeform 86"/>
                <p:cNvSpPr>
                  <a:spLocks/>
                </p:cNvSpPr>
                <p:nvPr/>
              </p:nvSpPr>
              <p:spPr bwMode="gray">
                <a:xfrm>
                  <a:off x="4341017" y="2476716"/>
                  <a:ext cx="747435" cy="424879"/>
                </a:xfrm>
                <a:custGeom>
                  <a:avLst/>
                  <a:gdLst>
                    <a:gd name="T0" fmla="*/ 143 w 1534"/>
                    <a:gd name="T1" fmla="*/ 776 h 871"/>
                    <a:gd name="T2" fmla="*/ 196 w 1534"/>
                    <a:gd name="T3" fmla="*/ 692 h 871"/>
                    <a:gd name="T4" fmla="*/ 299 w 1534"/>
                    <a:gd name="T5" fmla="*/ 592 h 871"/>
                    <a:gd name="T6" fmla="*/ 424 w 1534"/>
                    <a:gd name="T7" fmla="*/ 625 h 871"/>
                    <a:gd name="T8" fmla="*/ 496 w 1534"/>
                    <a:gd name="T9" fmla="*/ 625 h 871"/>
                    <a:gd name="T10" fmla="*/ 598 w 1534"/>
                    <a:gd name="T11" fmla="*/ 575 h 871"/>
                    <a:gd name="T12" fmla="*/ 618 w 1534"/>
                    <a:gd name="T13" fmla="*/ 507 h 871"/>
                    <a:gd name="T14" fmla="*/ 707 w 1534"/>
                    <a:gd name="T15" fmla="*/ 259 h 871"/>
                    <a:gd name="T16" fmla="*/ 811 w 1534"/>
                    <a:gd name="T17" fmla="*/ 196 h 871"/>
                    <a:gd name="T18" fmla="*/ 899 w 1534"/>
                    <a:gd name="T19" fmla="*/ 98 h 871"/>
                    <a:gd name="T20" fmla="*/ 1023 w 1534"/>
                    <a:gd name="T21" fmla="*/ 61 h 871"/>
                    <a:gd name="T22" fmla="*/ 1093 w 1534"/>
                    <a:gd name="T23" fmla="*/ 26 h 871"/>
                    <a:gd name="T24" fmla="*/ 1169 w 1534"/>
                    <a:gd name="T25" fmla="*/ 85 h 871"/>
                    <a:gd name="T26" fmla="*/ 1189 w 1534"/>
                    <a:gd name="T27" fmla="*/ 144 h 871"/>
                    <a:gd name="T28" fmla="*/ 1169 w 1534"/>
                    <a:gd name="T29" fmla="*/ 239 h 871"/>
                    <a:gd name="T30" fmla="*/ 1224 w 1534"/>
                    <a:gd name="T31" fmla="*/ 246 h 871"/>
                    <a:gd name="T32" fmla="*/ 1306 w 1534"/>
                    <a:gd name="T33" fmla="*/ 268 h 871"/>
                    <a:gd name="T34" fmla="*/ 1390 w 1534"/>
                    <a:gd name="T35" fmla="*/ 308 h 871"/>
                    <a:gd name="T36" fmla="*/ 1379 w 1534"/>
                    <a:gd name="T37" fmla="*/ 364 h 871"/>
                    <a:gd name="T38" fmla="*/ 1360 w 1534"/>
                    <a:gd name="T39" fmla="*/ 373 h 871"/>
                    <a:gd name="T40" fmla="*/ 1250 w 1534"/>
                    <a:gd name="T41" fmla="*/ 305 h 871"/>
                    <a:gd name="T42" fmla="*/ 1396 w 1534"/>
                    <a:gd name="T43" fmla="*/ 396 h 871"/>
                    <a:gd name="T44" fmla="*/ 1416 w 1534"/>
                    <a:gd name="T45" fmla="*/ 435 h 871"/>
                    <a:gd name="T46" fmla="*/ 1397 w 1534"/>
                    <a:gd name="T47" fmla="*/ 437 h 871"/>
                    <a:gd name="T48" fmla="*/ 1383 w 1534"/>
                    <a:gd name="T49" fmla="*/ 456 h 871"/>
                    <a:gd name="T50" fmla="*/ 1377 w 1534"/>
                    <a:gd name="T51" fmla="*/ 478 h 871"/>
                    <a:gd name="T52" fmla="*/ 1303 w 1534"/>
                    <a:gd name="T53" fmla="*/ 423 h 871"/>
                    <a:gd name="T54" fmla="*/ 1368 w 1534"/>
                    <a:gd name="T55" fmla="*/ 485 h 871"/>
                    <a:gd name="T56" fmla="*/ 1413 w 1534"/>
                    <a:gd name="T57" fmla="*/ 497 h 871"/>
                    <a:gd name="T58" fmla="*/ 1424 w 1534"/>
                    <a:gd name="T59" fmla="*/ 510 h 871"/>
                    <a:gd name="T60" fmla="*/ 1406 w 1534"/>
                    <a:gd name="T61" fmla="*/ 540 h 871"/>
                    <a:gd name="T62" fmla="*/ 1357 w 1534"/>
                    <a:gd name="T63" fmla="*/ 503 h 871"/>
                    <a:gd name="T64" fmla="*/ 1296 w 1534"/>
                    <a:gd name="T65" fmla="*/ 481 h 871"/>
                    <a:gd name="T66" fmla="*/ 1346 w 1534"/>
                    <a:gd name="T67" fmla="*/ 517 h 871"/>
                    <a:gd name="T68" fmla="*/ 1409 w 1534"/>
                    <a:gd name="T69" fmla="*/ 562 h 871"/>
                    <a:gd name="T70" fmla="*/ 1430 w 1534"/>
                    <a:gd name="T71" fmla="*/ 542 h 871"/>
                    <a:gd name="T72" fmla="*/ 1490 w 1534"/>
                    <a:gd name="T73" fmla="*/ 545 h 871"/>
                    <a:gd name="T74" fmla="*/ 1506 w 1534"/>
                    <a:gd name="T75" fmla="*/ 612 h 871"/>
                    <a:gd name="T76" fmla="*/ 895 w 1534"/>
                    <a:gd name="T77" fmla="*/ 752 h 871"/>
                    <a:gd name="T78" fmla="*/ 0 w 1534"/>
                    <a:gd name="T79" fmla="*/ 871 h 87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534"/>
                    <a:gd name="T121" fmla="*/ 0 h 871"/>
                    <a:gd name="T122" fmla="*/ 1534 w 1534"/>
                    <a:gd name="T123" fmla="*/ 871 h 87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534" h="871">
                      <a:moveTo>
                        <a:pt x="0" y="871"/>
                      </a:moveTo>
                      <a:lnTo>
                        <a:pt x="143" y="776"/>
                      </a:lnTo>
                      <a:lnTo>
                        <a:pt x="144" y="755"/>
                      </a:lnTo>
                      <a:lnTo>
                        <a:pt x="196" y="692"/>
                      </a:lnTo>
                      <a:lnTo>
                        <a:pt x="244" y="658"/>
                      </a:lnTo>
                      <a:lnTo>
                        <a:pt x="299" y="592"/>
                      </a:lnTo>
                      <a:lnTo>
                        <a:pt x="355" y="658"/>
                      </a:lnTo>
                      <a:lnTo>
                        <a:pt x="424" y="625"/>
                      </a:lnTo>
                      <a:lnTo>
                        <a:pt x="453" y="645"/>
                      </a:lnTo>
                      <a:lnTo>
                        <a:pt x="496" y="625"/>
                      </a:lnTo>
                      <a:lnTo>
                        <a:pt x="522" y="588"/>
                      </a:lnTo>
                      <a:lnTo>
                        <a:pt x="598" y="575"/>
                      </a:lnTo>
                      <a:lnTo>
                        <a:pt x="638" y="521"/>
                      </a:lnTo>
                      <a:lnTo>
                        <a:pt x="618" y="507"/>
                      </a:lnTo>
                      <a:lnTo>
                        <a:pt x="690" y="343"/>
                      </a:lnTo>
                      <a:lnTo>
                        <a:pt x="707" y="259"/>
                      </a:lnTo>
                      <a:lnTo>
                        <a:pt x="776" y="292"/>
                      </a:lnTo>
                      <a:lnTo>
                        <a:pt x="811" y="196"/>
                      </a:lnTo>
                      <a:lnTo>
                        <a:pt x="847" y="190"/>
                      </a:lnTo>
                      <a:lnTo>
                        <a:pt x="899" y="98"/>
                      </a:lnTo>
                      <a:lnTo>
                        <a:pt x="915" y="0"/>
                      </a:lnTo>
                      <a:lnTo>
                        <a:pt x="1023" y="61"/>
                      </a:lnTo>
                      <a:lnTo>
                        <a:pt x="1041" y="11"/>
                      </a:lnTo>
                      <a:lnTo>
                        <a:pt x="1093" y="26"/>
                      </a:lnTo>
                      <a:lnTo>
                        <a:pt x="1123" y="64"/>
                      </a:lnTo>
                      <a:lnTo>
                        <a:pt x="1169" y="85"/>
                      </a:lnTo>
                      <a:lnTo>
                        <a:pt x="1190" y="116"/>
                      </a:lnTo>
                      <a:lnTo>
                        <a:pt x="1189" y="144"/>
                      </a:lnTo>
                      <a:lnTo>
                        <a:pt x="1156" y="201"/>
                      </a:lnTo>
                      <a:lnTo>
                        <a:pt x="1169" y="239"/>
                      </a:lnTo>
                      <a:lnTo>
                        <a:pt x="1208" y="222"/>
                      </a:lnTo>
                      <a:lnTo>
                        <a:pt x="1224" y="246"/>
                      </a:lnTo>
                      <a:lnTo>
                        <a:pt x="1238" y="262"/>
                      </a:lnTo>
                      <a:lnTo>
                        <a:pt x="1306" y="268"/>
                      </a:lnTo>
                      <a:lnTo>
                        <a:pt x="1326" y="291"/>
                      </a:lnTo>
                      <a:lnTo>
                        <a:pt x="1390" y="308"/>
                      </a:lnTo>
                      <a:lnTo>
                        <a:pt x="1374" y="325"/>
                      </a:lnTo>
                      <a:lnTo>
                        <a:pt x="1379" y="364"/>
                      </a:lnTo>
                      <a:lnTo>
                        <a:pt x="1384" y="380"/>
                      </a:lnTo>
                      <a:lnTo>
                        <a:pt x="1360" y="373"/>
                      </a:lnTo>
                      <a:lnTo>
                        <a:pt x="1319" y="351"/>
                      </a:lnTo>
                      <a:lnTo>
                        <a:pt x="1250" y="305"/>
                      </a:lnTo>
                      <a:lnTo>
                        <a:pt x="1345" y="393"/>
                      </a:lnTo>
                      <a:lnTo>
                        <a:pt x="1396" y="396"/>
                      </a:lnTo>
                      <a:lnTo>
                        <a:pt x="1367" y="411"/>
                      </a:lnTo>
                      <a:lnTo>
                        <a:pt x="1416" y="435"/>
                      </a:lnTo>
                      <a:lnTo>
                        <a:pt x="1415" y="455"/>
                      </a:lnTo>
                      <a:lnTo>
                        <a:pt x="1397" y="437"/>
                      </a:lnTo>
                      <a:lnTo>
                        <a:pt x="1377" y="438"/>
                      </a:lnTo>
                      <a:lnTo>
                        <a:pt x="1383" y="456"/>
                      </a:lnTo>
                      <a:lnTo>
                        <a:pt x="1397" y="468"/>
                      </a:lnTo>
                      <a:lnTo>
                        <a:pt x="1377" y="478"/>
                      </a:lnTo>
                      <a:lnTo>
                        <a:pt x="1325" y="441"/>
                      </a:lnTo>
                      <a:lnTo>
                        <a:pt x="1303" y="423"/>
                      </a:lnTo>
                      <a:lnTo>
                        <a:pt x="1316" y="448"/>
                      </a:lnTo>
                      <a:lnTo>
                        <a:pt x="1368" y="485"/>
                      </a:lnTo>
                      <a:lnTo>
                        <a:pt x="1390" y="488"/>
                      </a:lnTo>
                      <a:lnTo>
                        <a:pt x="1413" y="497"/>
                      </a:lnTo>
                      <a:lnTo>
                        <a:pt x="1411" y="510"/>
                      </a:lnTo>
                      <a:lnTo>
                        <a:pt x="1424" y="510"/>
                      </a:lnTo>
                      <a:lnTo>
                        <a:pt x="1428" y="522"/>
                      </a:lnTo>
                      <a:lnTo>
                        <a:pt x="1406" y="540"/>
                      </a:lnTo>
                      <a:lnTo>
                        <a:pt x="1366" y="522"/>
                      </a:lnTo>
                      <a:lnTo>
                        <a:pt x="1357" y="503"/>
                      </a:lnTo>
                      <a:lnTo>
                        <a:pt x="1306" y="497"/>
                      </a:lnTo>
                      <a:lnTo>
                        <a:pt x="1296" y="481"/>
                      </a:lnTo>
                      <a:lnTo>
                        <a:pt x="1280" y="502"/>
                      </a:lnTo>
                      <a:lnTo>
                        <a:pt x="1346" y="517"/>
                      </a:lnTo>
                      <a:lnTo>
                        <a:pt x="1351" y="536"/>
                      </a:lnTo>
                      <a:lnTo>
                        <a:pt x="1409" y="562"/>
                      </a:lnTo>
                      <a:lnTo>
                        <a:pt x="1425" y="562"/>
                      </a:lnTo>
                      <a:lnTo>
                        <a:pt x="1430" y="542"/>
                      </a:lnTo>
                      <a:lnTo>
                        <a:pt x="1452" y="548"/>
                      </a:lnTo>
                      <a:lnTo>
                        <a:pt x="1490" y="545"/>
                      </a:lnTo>
                      <a:lnTo>
                        <a:pt x="1534" y="625"/>
                      </a:lnTo>
                      <a:lnTo>
                        <a:pt x="1506" y="612"/>
                      </a:lnTo>
                      <a:lnTo>
                        <a:pt x="1498" y="636"/>
                      </a:lnTo>
                      <a:lnTo>
                        <a:pt x="895" y="752"/>
                      </a:lnTo>
                      <a:lnTo>
                        <a:pt x="396" y="817"/>
                      </a:lnTo>
                      <a:lnTo>
                        <a:pt x="0" y="871"/>
                      </a:lnTo>
                      <a:close/>
                    </a:path>
                  </a:pathLst>
                </a:custGeom>
                <a:solidFill>
                  <a:schemeClr val="accent2"/>
                </a:solidFill>
                <a:ln w="9525">
                  <a:solidFill>
                    <a:schemeClr val="bg1"/>
                  </a:solidFill>
                  <a:round/>
                  <a:headEnd/>
                  <a:tailEnd/>
                </a:ln>
              </p:spPr>
              <p:txBody>
                <a:bodyPr/>
                <a:lstStyle/>
                <a:p>
                  <a:endParaRPr lang="en-US" dirty="0"/>
                </a:p>
              </p:txBody>
            </p:sp>
            <p:sp>
              <p:nvSpPr>
                <p:cNvPr id="76" name="Freeform 87"/>
                <p:cNvSpPr>
                  <a:spLocks/>
                </p:cNvSpPr>
                <p:nvPr/>
              </p:nvSpPr>
              <p:spPr bwMode="gray">
                <a:xfrm>
                  <a:off x="5055319" y="2595604"/>
                  <a:ext cx="41903" cy="119863"/>
                </a:xfrm>
                <a:custGeom>
                  <a:avLst/>
                  <a:gdLst>
                    <a:gd name="T0" fmla="*/ 1 w 86"/>
                    <a:gd name="T1" fmla="*/ 139 h 247"/>
                    <a:gd name="T2" fmla="*/ 0 w 86"/>
                    <a:gd name="T3" fmla="*/ 216 h 247"/>
                    <a:gd name="T4" fmla="*/ 18 w 86"/>
                    <a:gd name="T5" fmla="*/ 247 h 247"/>
                    <a:gd name="T6" fmla="*/ 33 w 86"/>
                    <a:gd name="T7" fmla="*/ 156 h 247"/>
                    <a:gd name="T8" fmla="*/ 61 w 86"/>
                    <a:gd name="T9" fmla="*/ 118 h 247"/>
                    <a:gd name="T10" fmla="*/ 86 w 86"/>
                    <a:gd name="T11" fmla="*/ 0 h 247"/>
                    <a:gd name="T12" fmla="*/ 36 w 86"/>
                    <a:gd name="T13" fmla="*/ 27 h 247"/>
                    <a:gd name="T14" fmla="*/ 1 w 86"/>
                    <a:gd name="T15" fmla="*/ 139 h 247"/>
                    <a:gd name="T16" fmla="*/ 0 60000 65536"/>
                    <a:gd name="T17" fmla="*/ 0 60000 65536"/>
                    <a:gd name="T18" fmla="*/ 0 60000 65536"/>
                    <a:gd name="T19" fmla="*/ 0 60000 65536"/>
                    <a:gd name="T20" fmla="*/ 0 60000 65536"/>
                    <a:gd name="T21" fmla="*/ 0 60000 65536"/>
                    <a:gd name="T22" fmla="*/ 0 60000 65536"/>
                    <a:gd name="T23" fmla="*/ 0 60000 65536"/>
                    <a:gd name="T24" fmla="*/ 0 w 86"/>
                    <a:gd name="T25" fmla="*/ 0 h 247"/>
                    <a:gd name="T26" fmla="*/ 86 w 86"/>
                    <a:gd name="T27" fmla="*/ 247 h 2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6" h="247">
                      <a:moveTo>
                        <a:pt x="1" y="139"/>
                      </a:moveTo>
                      <a:lnTo>
                        <a:pt x="0" y="216"/>
                      </a:lnTo>
                      <a:lnTo>
                        <a:pt x="18" y="247"/>
                      </a:lnTo>
                      <a:lnTo>
                        <a:pt x="33" y="156"/>
                      </a:lnTo>
                      <a:lnTo>
                        <a:pt x="61" y="118"/>
                      </a:lnTo>
                      <a:lnTo>
                        <a:pt x="86" y="0"/>
                      </a:lnTo>
                      <a:lnTo>
                        <a:pt x="36" y="27"/>
                      </a:lnTo>
                      <a:lnTo>
                        <a:pt x="1" y="139"/>
                      </a:lnTo>
                      <a:close/>
                    </a:path>
                  </a:pathLst>
                </a:custGeom>
                <a:solidFill>
                  <a:schemeClr val="accent6">
                    <a:lumMod val="20000"/>
                    <a:lumOff val="80000"/>
                  </a:schemeClr>
                </a:solidFill>
                <a:ln w="9525">
                  <a:solidFill>
                    <a:schemeClr val="bg1"/>
                  </a:solidFill>
                  <a:round/>
                  <a:headEnd/>
                  <a:tailEnd/>
                </a:ln>
              </p:spPr>
              <p:txBody>
                <a:bodyPr/>
                <a:lstStyle/>
                <a:p>
                  <a:endParaRPr lang="en-US" dirty="0"/>
                </a:p>
              </p:txBody>
            </p:sp>
          </p:grpSp>
          <p:sp>
            <p:nvSpPr>
              <p:cNvPr id="69" name="Freeform 91"/>
              <p:cNvSpPr>
                <a:spLocks/>
              </p:cNvSpPr>
              <p:nvPr/>
            </p:nvSpPr>
            <p:spPr bwMode="gray">
              <a:xfrm>
                <a:off x="3994833" y="2593181"/>
                <a:ext cx="420242" cy="425099"/>
              </a:xfrm>
              <a:custGeom>
                <a:avLst/>
                <a:gdLst>
                  <a:gd name="T0" fmla="*/ 0 w 891"/>
                  <a:gd name="T1" fmla="*/ 611 h 884"/>
                  <a:gd name="T2" fmla="*/ 35 w 891"/>
                  <a:gd name="T3" fmla="*/ 733 h 884"/>
                  <a:gd name="T4" fmla="*/ 74 w 891"/>
                  <a:gd name="T5" fmla="*/ 775 h 884"/>
                  <a:gd name="T6" fmla="*/ 149 w 891"/>
                  <a:gd name="T7" fmla="*/ 818 h 884"/>
                  <a:gd name="T8" fmla="*/ 205 w 891"/>
                  <a:gd name="T9" fmla="*/ 884 h 884"/>
                  <a:gd name="T10" fmla="*/ 274 w 891"/>
                  <a:gd name="T11" fmla="*/ 851 h 884"/>
                  <a:gd name="T12" fmla="*/ 303 w 891"/>
                  <a:gd name="T13" fmla="*/ 871 h 884"/>
                  <a:gd name="T14" fmla="*/ 346 w 891"/>
                  <a:gd name="T15" fmla="*/ 851 h 884"/>
                  <a:gd name="T16" fmla="*/ 372 w 891"/>
                  <a:gd name="T17" fmla="*/ 814 h 884"/>
                  <a:gd name="T18" fmla="*/ 448 w 891"/>
                  <a:gd name="T19" fmla="*/ 801 h 884"/>
                  <a:gd name="T20" fmla="*/ 488 w 891"/>
                  <a:gd name="T21" fmla="*/ 747 h 884"/>
                  <a:gd name="T22" fmla="*/ 468 w 891"/>
                  <a:gd name="T23" fmla="*/ 733 h 884"/>
                  <a:gd name="T24" fmla="*/ 540 w 891"/>
                  <a:gd name="T25" fmla="*/ 569 h 884"/>
                  <a:gd name="T26" fmla="*/ 557 w 891"/>
                  <a:gd name="T27" fmla="*/ 485 h 884"/>
                  <a:gd name="T28" fmla="*/ 626 w 891"/>
                  <a:gd name="T29" fmla="*/ 518 h 884"/>
                  <a:gd name="T30" fmla="*/ 661 w 891"/>
                  <a:gd name="T31" fmla="*/ 422 h 884"/>
                  <a:gd name="T32" fmla="*/ 697 w 891"/>
                  <a:gd name="T33" fmla="*/ 416 h 884"/>
                  <a:gd name="T34" fmla="*/ 749 w 891"/>
                  <a:gd name="T35" fmla="*/ 324 h 884"/>
                  <a:gd name="T36" fmla="*/ 765 w 891"/>
                  <a:gd name="T37" fmla="*/ 226 h 884"/>
                  <a:gd name="T38" fmla="*/ 873 w 891"/>
                  <a:gd name="T39" fmla="*/ 287 h 884"/>
                  <a:gd name="T40" fmla="*/ 891 w 891"/>
                  <a:gd name="T41" fmla="*/ 237 h 884"/>
                  <a:gd name="T42" fmla="*/ 863 w 891"/>
                  <a:gd name="T43" fmla="*/ 198 h 884"/>
                  <a:gd name="T44" fmla="*/ 814 w 891"/>
                  <a:gd name="T45" fmla="*/ 176 h 884"/>
                  <a:gd name="T46" fmla="*/ 756 w 891"/>
                  <a:gd name="T47" fmla="*/ 182 h 884"/>
                  <a:gd name="T48" fmla="*/ 735 w 891"/>
                  <a:gd name="T49" fmla="*/ 216 h 884"/>
                  <a:gd name="T50" fmla="*/ 628 w 891"/>
                  <a:gd name="T51" fmla="*/ 246 h 884"/>
                  <a:gd name="T52" fmla="*/ 560 w 891"/>
                  <a:gd name="T53" fmla="*/ 326 h 884"/>
                  <a:gd name="T54" fmla="*/ 537 w 891"/>
                  <a:gd name="T55" fmla="*/ 199 h 884"/>
                  <a:gd name="T56" fmla="*/ 345 w 891"/>
                  <a:gd name="T57" fmla="*/ 231 h 884"/>
                  <a:gd name="T58" fmla="*/ 307 w 891"/>
                  <a:gd name="T59" fmla="*/ 0 h 884"/>
                  <a:gd name="T60" fmla="*/ 280 w 891"/>
                  <a:gd name="T61" fmla="*/ 20 h 884"/>
                  <a:gd name="T62" fmla="*/ 297 w 891"/>
                  <a:gd name="T63" fmla="*/ 63 h 884"/>
                  <a:gd name="T64" fmla="*/ 272 w 891"/>
                  <a:gd name="T65" fmla="*/ 268 h 884"/>
                  <a:gd name="T66" fmla="*/ 238 w 891"/>
                  <a:gd name="T67" fmla="*/ 313 h 884"/>
                  <a:gd name="T68" fmla="*/ 133 w 891"/>
                  <a:gd name="T69" fmla="*/ 390 h 884"/>
                  <a:gd name="T70" fmla="*/ 114 w 891"/>
                  <a:gd name="T71" fmla="*/ 478 h 884"/>
                  <a:gd name="T72" fmla="*/ 74 w 891"/>
                  <a:gd name="T73" fmla="*/ 456 h 884"/>
                  <a:gd name="T74" fmla="*/ 63 w 891"/>
                  <a:gd name="T75" fmla="*/ 558 h 884"/>
                  <a:gd name="T76" fmla="*/ 0 w 891"/>
                  <a:gd name="T77" fmla="*/ 611 h 88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891"/>
                  <a:gd name="T118" fmla="*/ 0 h 884"/>
                  <a:gd name="T119" fmla="*/ 891 w 891"/>
                  <a:gd name="T120" fmla="*/ 884 h 88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891" h="884">
                    <a:moveTo>
                      <a:pt x="0" y="611"/>
                    </a:moveTo>
                    <a:lnTo>
                      <a:pt x="35" y="733"/>
                    </a:lnTo>
                    <a:lnTo>
                      <a:pt x="74" y="775"/>
                    </a:lnTo>
                    <a:lnTo>
                      <a:pt x="149" y="818"/>
                    </a:lnTo>
                    <a:lnTo>
                      <a:pt x="205" y="884"/>
                    </a:lnTo>
                    <a:lnTo>
                      <a:pt x="274" y="851"/>
                    </a:lnTo>
                    <a:lnTo>
                      <a:pt x="303" y="871"/>
                    </a:lnTo>
                    <a:lnTo>
                      <a:pt x="346" y="851"/>
                    </a:lnTo>
                    <a:lnTo>
                      <a:pt x="372" y="814"/>
                    </a:lnTo>
                    <a:lnTo>
                      <a:pt x="448" y="801"/>
                    </a:lnTo>
                    <a:lnTo>
                      <a:pt x="488" y="747"/>
                    </a:lnTo>
                    <a:lnTo>
                      <a:pt x="468" y="733"/>
                    </a:lnTo>
                    <a:lnTo>
                      <a:pt x="540" y="569"/>
                    </a:lnTo>
                    <a:lnTo>
                      <a:pt x="557" y="485"/>
                    </a:lnTo>
                    <a:lnTo>
                      <a:pt x="626" y="518"/>
                    </a:lnTo>
                    <a:lnTo>
                      <a:pt x="661" y="422"/>
                    </a:lnTo>
                    <a:lnTo>
                      <a:pt x="697" y="416"/>
                    </a:lnTo>
                    <a:lnTo>
                      <a:pt x="749" y="324"/>
                    </a:lnTo>
                    <a:lnTo>
                      <a:pt x="765" y="226"/>
                    </a:lnTo>
                    <a:lnTo>
                      <a:pt x="873" y="287"/>
                    </a:lnTo>
                    <a:lnTo>
                      <a:pt x="891" y="237"/>
                    </a:lnTo>
                    <a:lnTo>
                      <a:pt x="863" y="198"/>
                    </a:lnTo>
                    <a:lnTo>
                      <a:pt x="814" y="176"/>
                    </a:lnTo>
                    <a:lnTo>
                      <a:pt x="756" y="182"/>
                    </a:lnTo>
                    <a:lnTo>
                      <a:pt x="735" y="216"/>
                    </a:lnTo>
                    <a:lnTo>
                      <a:pt x="628" y="246"/>
                    </a:lnTo>
                    <a:lnTo>
                      <a:pt x="560" y="326"/>
                    </a:lnTo>
                    <a:lnTo>
                      <a:pt x="537" y="199"/>
                    </a:lnTo>
                    <a:lnTo>
                      <a:pt x="345" y="231"/>
                    </a:lnTo>
                    <a:lnTo>
                      <a:pt x="307" y="0"/>
                    </a:lnTo>
                    <a:lnTo>
                      <a:pt x="280" y="20"/>
                    </a:lnTo>
                    <a:lnTo>
                      <a:pt x="297" y="63"/>
                    </a:lnTo>
                    <a:lnTo>
                      <a:pt x="272" y="268"/>
                    </a:lnTo>
                    <a:lnTo>
                      <a:pt x="238" y="313"/>
                    </a:lnTo>
                    <a:lnTo>
                      <a:pt x="133" y="390"/>
                    </a:lnTo>
                    <a:lnTo>
                      <a:pt x="114" y="478"/>
                    </a:lnTo>
                    <a:lnTo>
                      <a:pt x="74" y="456"/>
                    </a:lnTo>
                    <a:lnTo>
                      <a:pt x="63" y="558"/>
                    </a:lnTo>
                    <a:lnTo>
                      <a:pt x="0" y="611"/>
                    </a:lnTo>
                    <a:close/>
                  </a:path>
                </a:pathLst>
              </a:custGeom>
              <a:solidFill>
                <a:schemeClr val="accent2"/>
              </a:solidFill>
              <a:ln w="9525">
                <a:solidFill>
                  <a:schemeClr val="bg1"/>
                </a:solidFill>
                <a:round/>
                <a:headEnd/>
                <a:tailEnd/>
              </a:ln>
            </p:spPr>
            <p:txBody>
              <a:bodyPr/>
              <a:lstStyle/>
              <a:p>
                <a:endParaRPr lang="en-US" dirty="0"/>
              </a:p>
            </p:txBody>
          </p:sp>
          <p:sp>
            <p:nvSpPr>
              <p:cNvPr id="70" name="Freeform 92"/>
              <p:cNvSpPr>
                <a:spLocks/>
              </p:cNvSpPr>
              <p:nvPr/>
            </p:nvSpPr>
            <p:spPr bwMode="gray">
              <a:xfrm>
                <a:off x="3029031" y="1930954"/>
                <a:ext cx="493736" cy="533059"/>
              </a:xfrm>
              <a:custGeom>
                <a:avLst/>
                <a:gdLst>
                  <a:gd name="T0" fmla="*/ 0 w 1049"/>
                  <a:gd name="T1" fmla="*/ 337 h 1106"/>
                  <a:gd name="T2" fmla="*/ 27 w 1049"/>
                  <a:gd name="T3" fmla="*/ 422 h 1106"/>
                  <a:gd name="T4" fmla="*/ 24 w 1049"/>
                  <a:gd name="T5" fmla="*/ 558 h 1106"/>
                  <a:gd name="T6" fmla="*/ 150 w 1049"/>
                  <a:gd name="T7" fmla="*/ 637 h 1106"/>
                  <a:gd name="T8" fmla="*/ 201 w 1049"/>
                  <a:gd name="T9" fmla="*/ 693 h 1106"/>
                  <a:gd name="T10" fmla="*/ 274 w 1049"/>
                  <a:gd name="T11" fmla="*/ 740 h 1106"/>
                  <a:gd name="T12" fmla="*/ 303 w 1049"/>
                  <a:gd name="T13" fmla="*/ 773 h 1106"/>
                  <a:gd name="T14" fmla="*/ 318 w 1049"/>
                  <a:gd name="T15" fmla="*/ 863 h 1106"/>
                  <a:gd name="T16" fmla="*/ 337 w 1049"/>
                  <a:gd name="T17" fmla="*/ 989 h 1106"/>
                  <a:gd name="T18" fmla="*/ 436 w 1049"/>
                  <a:gd name="T19" fmla="*/ 1106 h 1106"/>
                  <a:gd name="T20" fmla="*/ 957 w 1049"/>
                  <a:gd name="T21" fmla="*/ 1073 h 1106"/>
                  <a:gd name="T22" fmla="*/ 926 w 1049"/>
                  <a:gd name="T23" fmla="*/ 902 h 1106"/>
                  <a:gd name="T24" fmla="*/ 945 w 1049"/>
                  <a:gd name="T25" fmla="*/ 724 h 1106"/>
                  <a:gd name="T26" fmla="*/ 975 w 1049"/>
                  <a:gd name="T27" fmla="*/ 645 h 1106"/>
                  <a:gd name="T28" fmla="*/ 971 w 1049"/>
                  <a:gd name="T29" fmla="*/ 573 h 1106"/>
                  <a:gd name="T30" fmla="*/ 1037 w 1049"/>
                  <a:gd name="T31" fmla="*/ 413 h 1106"/>
                  <a:gd name="T32" fmla="*/ 1049 w 1049"/>
                  <a:gd name="T33" fmla="*/ 371 h 1106"/>
                  <a:gd name="T34" fmla="*/ 1029 w 1049"/>
                  <a:gd name="T35" fmla="*/ 364 h 1106"/>
                  <a:gd name="T36" fmla="*/ 1003 w 1049"/>
                  <a:gd name="T37" fmla="*/ 397 h 1106"/>
                  <a:gd name="T38" fmla="*/ 982 w 1049"/>
                  <a:gd name="T39" fmla="*/ 481 h 1106"/>
                  <a:gd name="T40" fmla="*/ 939 w 1049"/>
                  <a:gd name="T41" fmla="*/ 488 h 1106"/>
                  <a:gd name="T42" fmla="*/ 920 w 1049"/>
                  <a:gd name="T43" fmla="*/ 537 h 1106"/>
                  <a:gd name="T44" fmla="*/ 877 w 1049"/>
                  <a:gd name="T45" fmla="*/ 571 h 1106"/>
                  <a:gd name="T46" fmla="*/ 880 w 1049"/>
                  <a:gd name="T47" fmla="*/ 518 h 1106"/>
                  <a:gd name="T48" fmla="*/ 909 w 1049"/>
                  <a:gd name="T49" fmla="*/ 461 h 1106"/>
                  <a:gd name="T50" fmla="*/ 938 w 1049"/>
                  <a:gd name="T51" fmla="*/ 444 h 1106"/>
                  <a:gd name="T52" fmla="*/ 941 w 1049"/>
                  <a:gd name="T53" fmla="*/ 421 h 1106"/>
                  <a:gd name="T54" fmla="*/ 884 w 1049"/>
                  <a:gd name="T55" fmla="*/ 268 h 1106"/>
                  <a:gd name="T56" fmla="*/ 845 w 1049"/>
                  <a:gd name="T57" fmla="*/ 257 h 1106"/>
                  <a:gd name="T58" fmla="*/ 831 w 1049"/>
                  <a:gd name="T59" fmla="*/ 221 h 1106"/>
                  <a:gd name="T60" fmla="*/ 730 w 1049"/>
                  <a:gd name="T61" fmla="*/ 209 h 1106"/>
                  <a:gd name="T62" fmla="*/ 512 w 1049"/>
                  <a:gd name="T63" fmla="*/ 153 h 1106"/>
                  <a:gd name="T64" fmla="*/ 423 w 1049"/>
                  <a:gd name="T65" fmla="*/ 90 h 1106"/>
                  <a:gd name="T66" fmla="*/ 373 w 1049"/>
                  <a:gd name="T67" fmla="*/ 68 h 1106"/>
                  <a:gd name="T68" fmla="*/ 344 w 1049"/>
                  <a:gd name="T69" fmla="*/ 89 h 1106"/>
                  <a:gd name="T70" fmla="*/ 333 w 1049"/>
                  <a:gd name="T71" fmla="*/ 84 h 1106"/>
                  <a:gd name="T72" fmla="*/ 349 w 1049"/>
                  <a:gd name="T73" fmla="*/ 68 h 1106"/>
                  <a:gd name="T74" fmla="*/ 350 w 1049"/>
                  <a:gd name="T75" fmla="*/ 38 h 1106"/>
                  <a:gd name="T76" fmla="*/ 359 w 1049"/>
                  <a:gd name="T77" fmla="*/ 30 h 1106"/>
                  <a:gd name="T78" fmla="*/ 360 w 1049"/>
                  <a:gd name="T79" fmla="*/ 8 h 1106"/>
                  <a:gd name="T80" fmla="*/ 346 w 1049"/>
                  <a:gd name="T81" fmla="*/ 0 h 1106"/>
                  <a:gd name="T82" fmla="*/ 225 w 1049"/>
                  <a:gd name="T83" fmla="*/ 56 h 1106"/>
                  <a:gd name="T84" fmla="*/ 180 w 1049"/>
                  <a:gd name="T85" fmla="*/ 73 h 1106"/>
                  <a:gd name="T86" fmla="*/ 161 w 1049"/>
                  <a:gd name="T87" fmla="*/ 76 h 1106"/>
                  <a:gd name="T88" fmla="*/ 130 w 1049"/>
                  <a:gd name="T89" fmla="*/ 59 h 1106"/>
                  <a:gd name="T90" fmla="*/ 124 w 1049"/>
                  <a:gd name="T91" fmla="*/ 73 h 1106"/>
                  <a:gd name="T92" fmla="*/ 121 w 1049"/>
                  <a:gd name="T93" fmla="*/ 58 h 1106"/>
                  <a:gd name="T94" fmla="*/ 96 w 1049"/>
                  <a:gd name="T95" fmla="*/ 79 h 1106"/>
                  <a:gd name="T96" fmla="*/ 102 w 1049"/>
                  <a:gd name="T97" fmla="*/ 207 h 1106"/>
                  <a:gd name="T98" fmla="*/ 0 w 1049"/>
                  <a:gd name="T99" fmla="*/ 337 h 110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49"/>
                  <a:gd name="T151" fmla="*/ 0 h 1106"/>
                  <a:gd name="T152" fmla="*/ 1049 w 1049"/>
                  <a:gd name="T153" fmla="*/ 1106 h 110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49" h="1106">
                    <a:moveTo>
                      <a:pt x="0" y="337"/>
                    </a:moveTo>
                    <a:lnTo>
                      <a:pt x="27" y="422"/>
                    </a:lnTo>
                    <a:lnTo>
                      <a:pt x="24" y="558"/>
                    </a:lnTo>
                    <a:lnTo>
                      <a:pt x="150" y="637"/>
                    </a:lnTo>
                    <a:lnTo>
                      <a:pt x="201" y="693"/>
                    </a:lnTo>
                    <a:lnTo>
                      <a:pt x="274" y="740"/>
                    </a:lnTo>
                    <a:lnTo>
                      <a:pt x="303" y="773"/>
                    </a:lnTo>
                    <a:lnTo>
                      <a:pt x="318" y="863"/>
                    </a:lnTo>
                    <a:lnTo>
                      <a:pt x="337" y="989"/>
                    </a:lnTo>
                    <a:lnTo>
                      <a:pt x="436" y="1106"/>
                    </a:lnTo>
                    <a:lnTo>
                      <a:pt x="957" y="1073"/>
                    </a:lnTo>
                    <a:lnTo>
                      <a:pt x="926" y="902"/>
                    </a:lnTo>
                    <a:lnTo>
                      <a:pt x="945" y="724"/>
                    </a:lnTo>
                    <a:lnTo>
                      <a:pt x="975" y="645"/>
                    </a:lnTo>
                    <a:lnTo>
                      <a:pt x="971" y="573"/>
                    </a:lnTo>
                    <a:lnTo>
                      <a:pt x="1037" y="413"/>
                    </a:lnTo>
                    <a:lnTo>
                      <a:pt x="1049" y="371"/>
                    </a:lnTo>
                    <a:lnTo>
                      <a:pt x="1029" y="364"/>
                    </a:lnTo>
                    <a:lnTo>
                      <a:pt x="1003" y="397"/>
                    </a:lnTo>
                    <a:lnTo>
                      <a:pt x="982" y="481"/>
                    </a:lnTo>
                    <a:lnTo>
                      <a:pt x="939" y="488"/>
                    </a:lnTo>
                    <a:lnTo>
                      <a:pt x="920" y="537"/>
                    </a:lnTo>
                    <a:lnTo>
                      <a:pt x="877" y="571"/>
                    </a:lnTo>
                    <a:lnTo>
                      <a:pt x="880" y="518"/>
                    </a:lnTo>
                    <a:lnTo>
                      <a:pt x="909" y="461"/>
                    </a:lnTo>
                    <a:lnTo>
                      <a:pt x="938" y="444"/>
                    </a:lnTo>
                    <a:lnTo>
                      <a:pt x="941" y="421"/>
                    </a:lnTo>
                    <a:lnTo>
                      <a:pt x="884" y="268"/>
                    </a:lnTo>
                    <a:lnTo>
                      <a:pt x="845" y="257"/>
                    </a:lnTo>
                    <a:lnTo>
                      <a:pt x="831" y="221"/>
                    </a:lnTo>
                    <a:lnTo>
                      <a:pt x="730" y="209"/>
                    </a:lnTo>
                    <a:lnTo>
                      <a:pt x="512" y="153"/>
                    </a:lnTo>
                    <a:lnTo>
                      <a:pt x="423" y="90"/>
                    </a:lnTo>
                    <a:lnTo>
                      <a:pt x="373" y="68"/>
                    </a:lnTo>
                    <a:lnTo>
                      <a:pt x="344" y="89"/>
                    </a:lnTo>
                    <a:lnTo>
                      <a:pt x="333" y="84"/>
                    </a:lnTo>
                    <a:lnTo>
                      <a:pt x="349" y="68"/>
                    </a:lnTo>
                    <a:lnTo>
                      <a:pt x="350" y="38"/>
                    </a:lnTo>
                    <a:lnTo>
                      <a:pt x="359" y="30"/>
                    </a:lnTo>
                    <a:lnTo>
                      <a:pt x="360" y="8"/>
                    </a:lnTo>
                    <a:lnTo>
                      <a:pt x="346" y="0"/>
                    </a:lnTo>
                    <a:lnTo>
                      <a:pt x="225" y="56"/>
                    </a:lnTo>
                    <a:lnTo>
                      <a:pt x="180" y="73"/>
                    </a:lnTo>
                    <a:lnTo>
                      <a:pt x="161" y="76"/>
                    </a:lnTo>
                    <a:lnTo>
                      <a:pt x="130" y="59"/>
                    </a:lnTo>
                    <a:lnTo>
                      <a:pt x="124" y="73"/>
                    </a:lnTo>
                    <a:lnTo>
                      <a:pt x="121" y="58"/>
                    </a:lnTo>
                    <a:lnTo>
                      <a:pt x="96" y="79"/>
                    </a:lnTo>
                    <a:lnTo>
                      <a:pt x="102" y="207"/>
                    </a:lnTo>
                    <a:lnTo>
                      <a:pt x="0" y="337"/>
                    </a:lnTo>
                    <a:close/>
                  </a:path>
                </a:pathLst>
              </a:custGeom>
              <a:solidFill>
                <a:schemeClr val="accent2"/>
              </a:solidFill>
              <a:ln w="9525">
                <a:solidFill>
                  <a:schemeClr val="bg1"/>
                </a:solidFill>
                <a:round/>
                <a:headEnd/>
                <a:tailEnd/>
              </a:ln>
            </p:spPr>
            <p:txBody>
              <a:bodyPr/>
              <a:lstStyle/>
              <a:p>
                <a:endParaRPr lang="en-US" dirty="0"/>
              </a:p>
            </p:txBody>
          </p:sp>
          <p:sp>
            <p:nvSpPr>
              <p:cNvPr id="71" name="Freeform 93"/>
              <p:cNvSpPr>
                <a:spLocks/>
              </p:cNvSpPr>
              <p:nvPr/>
            </p:nvSpPr>
            <p:spPr bwMode="gray">
              <a:xfrm>
                <a:off x="1444175" y="2065905"/>
                <a:ext cx="656745" cy="556194"/>
              </a:xfrm>
              <a:custGeom>
                <a:avLst/>
                <a:gdLst>
                  <a:gd name="T0" fmla="*/ 0 w 1393"/>
                  <a:gd name="T1" fmla="*/ 991 h 1154"/>
                  <a:gd name="T2" fmla="*/ 42 w 1393"/>
                  <a:gd name="T3" fmla="*/ 742 h 1154"/>
                  <a:gd name="T4" fmla="*/ 142 w 1393"/>
                  <a:gd name="T5" fmla="*/ 124 h 1154"/>
                  <a:gd name="T6" fmla="*/ 164 w 1393"/>
                  <a:gd name="T7" fmla="*/ 0 h 1154"/>
                  <a:gd name="T8" fmla="*/ 715 w 1393"/>
                  <a:gd name="T9" fmla="*/ 82 h 1154"/>
                  <a:gd name="T10" fmla="*/ 1393 w 1393"/>
                  <a:gd name="T11" fmla="*/ 154 h 1154"/>
                  <a:gd name="T12" fmla="*/ 1347 w 1393"/>
                  <a:gd name="T13" fmla="*/ 654 h 1154"/>
                  <a:gd name="T14" fmla="*/ 1301 w 1393"/>
                  <a:gd name="T15" fmla="*/ 1154 h 1154"/>
                  <a:gd name="T16" fmla="*/ 371 w 1393"/>
                  <a:gd name="T17" fmla="*/ 1048 h 1154"/>
                  <a:gd name="T18" fmla="*/ 0 w 1393"/>
                  <a:gd name="T19" fmla="*/ 991 h 115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3"/>
                  <a:gd name="T31" fmla="*/ 0 h 1154"/>
                  <a:gd name="T32" fmla="*/ 1393 w 1393"/>
                  <a:gd name="T33" fmla="*/ 1154 h 115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3" h="1154">
                    <a:moveTo>
                      <a:pt x="0" y="991"/>
                    </a:moveTo>
                    <a:lnTo>
                      <a:pt x="42" y="742"/>
                    </a:lnTo>
                    <a:lnTo>
                      <a:pt x="142" y="124"/>
                    </a:lnTo>
                    <a:lnTo>
                      <a:pt x="164" y="0"/>
                    </a:lnTo>
                    <a:lnTo>
                      <a:pt x="715" y="82"/>
                    </a:lnTo>
                    <a:lnTo>
                      <a:pt x="1393" y="154"/>
                    </a:lnTo>
                    <a:lnTo>
                      <a:pt x="1347" y="654"/>
                    </a:lnTo>
                    <a:lnTo>
                      <a:pt x="1301" y="1154"/>
                    </a:lnTo>
                    <a:lnTo>
                      <a:pt x="371" y="1048"/>
                    </a:lnTo>
                    <a:lnTo>
                      <a:pt x="0" y="991"/>
                    </a:lnTo>
                    <a:close/>
                  </a:path>
                </a:pathLst>
              </a:custGeom>
              <a:solidFill>
                <a:schemeClr val="bg2"/>
              </a:solidFill>
              <a:ln w="9525">
                <a:solidFill>
                  <a:schemeClr val="bg1"/>
                </a:solidFill>
                <a:round/>
                <a:headEnd/>
                <a:tailEnd/>
              </a:ln>
            </p:spPr>
            <p:txBody>
              <a:bodyPr/>
              <a:lstStyle/>
              <a:p>
                <a:endParaRPr lang="en-US" dirty="0"/>
              </a:p>
            </p:txBody>
          </p:sp>
        </p:grpSp>
      </p:grpSp>
      <p:sp>
        <p:nvSpPr>
          <p:cNvPr id="113" name="TextBox 112"/>
          <p:cNvSpPr txBox="1"/>
          <p:nvPr/>
        </p:nvSpPr>
        <p:spPr bwMode="gray">
          <a:xfrm>
            <a:off x="281084" y="939033"/>
            <a:ext cx="4720761" cy="138499"/>
          </a:xfrm>
          <a:prstGeom prst="rect">
            <a:avLst/>
          </a:prstGeom>
          <a:noFill/>
        </p:spPr>
        <p:txBody>
          <a:bodyPr wrap="square" lIns="0" tIns="0" rIns="0" bIns="0" rtlCol="0">
            <a:spAutoFit/>
          </a:bodyPr>
          <a:lstStyle/>
          <a:p>
            <a:r>
              <a:rPr lang="en-US" sz="900" i="1" dirty="0">
                <a:solidFill>
                  <a:schemeClr val="accent3"/>
                </a:solidFill>
              </a:rPr>
              <a:t>Projected Percent Change in the Population of 18-Year-Olds, 2017-2029</a:t>
            </a:r>
          </a:p>
        </p:txBody>
      </p:sp>
      <p:grpSp>
        <p:nvGrpSpPr>
          <p:cNvPr id="107" name="Group 106">
            <a:extLst>
              <a:ext uri="{FF2B5EF4-FFF2-40B4-BE49-F238E27FC236}">
                <a16:creationId xmlns:a16="http://schemas.microsoft.com/office/drawing/2014/main" id="{DEA4D868-AD69-4939-9B10-6AD8D8A8467B}"/>
              </a:ext>
            </a:extLst>
          </p:cNvPr>
          <p:cNvGrpSpPr/>
          <p:nvPr/>
        </p:nvGrpSpPr>
        <p:grpSpPr>
          <a:xfrm>
            <a:off x="4587618" y="3240416"/>
            <a:ext cx="1030801" cy="123111"/>
            <a:chOff x="5194003" y="2763746"/>
            <a:chExt cx="1030801" cy="123111"/>
          </a:xfrm>
        </p:grpSpPr>
        <p:sp>
          <p:nvSpPr>
            <p:cNvPr id="128" name="Rectangle 127">
              <a:extLst>
                <a:ext uri="{FF2B5EF4-FFF2-40B4-BE49-F238E27FC236}">
                  <a16:creationId xmlns:a16="http://schemas.microsoft.com/office/drawing/2014/main" id="{F263F6B8-B645-4F59-9779-D22EB6F62856}"/>
                </a:ext>
              </a:extLst>
            </p:cNvPr>
            <p:cNvSpPr/>
            <p:nvPr/>
          </p:nvSpPr>
          <p:spPr bwMode="gray">
            <a:xfrm>
              <a:off x="5194003" y="2771002"/>
              <a:ext cx="108599" cy="10859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9" name="TextBox 128">
              <a:extLst>
                <a:ext uri="{FF2B5EF4-FFF2-40B4-BE49-F238E27FC236}">
                  <a16:creationId xmlns:a16="http://schemas.microsoft.com/office/drawing/2014/main" id="{5161B200-81DD-4AD5-A556-BC530BA416C4}"/>
                </a:ext>
              </a:extLst>
            </p:cNvPr>
            <p:cNvSpPr txBox="1"/>
            <p:nvPr/>
          </p:nvSpPr>
          <p:spPr>
            <a:xfrm>
              <a:off x="5381837" y="2763746"/>
              <a:ext cx="842967" cy="123111"/>
            </a:xfrm>
            <a:prstGeom prst="rect">
              <a:avLst/>
            </a:prstGeom>
            <a:noFill/>
          </p:spPr>
          <p:txBody>
            <a:bodyPr wrap="square" lIns="0" tIns="0" rIns="0" bIns="0" rtlCol="0">
              <a:spAutoFit/>
            </a:bodyPr>
            <a:lstStyle/>
            <a:p>
              <a:pPr>
                <a:spcBef>
                  <a:spcPts val="500"/>
                </a:spcBef>
              </a:pPr>
              <a:r>
                <a:rPr lang="en-US" sz="800" dirty="0"/>
                <a:t> 11% to 30%</a:t>
              </a:r>
            </a:p>
          </p:txBody>
        </p:sp>
      </p:grpSp>
      <p:sp>
        <p:nvSpPr>
          <p:cNvPr id="111" name="TextBox 110">
            <a:extLst>
              <a:ext uri="{FF2B5EF4-FFF2-40B4-BE49-F238E27FC236}">
                <a16:creationId xmlns:a16="http://schemas.microsoft.com/office/drawing/2014/main" id="{C9B7AE99-222B-4035-A760-997EDCA8E03B}"/>
              </a:ext>
            </a:extLst>
          </p:cNvPr>
          <p:cNvSpPr txBox="1"/>
          <p:nvPr/>
        </p:nvSpPr>
        <p:spPr>
          <a:xfrm>
            <a:off x="5452426" y="3240416"/>
            <a:ext cx="604443" cy="123110"/>
          </a:xfrm>
          <a:prstGeom prst="rect">
            <a:avLst/>
          </a:prstGeom>
          <a:noFill/>
        </p:spPr>
        <p:txBody>
          <a:bodyPr wrap="square" lIns="0" tIns="0" rIns="0" bIns="0" rtlCol="0">
            <a:spAutoFit/>
          </a:bodyPr>
          <a:lstStyle/>
          <a:p>
            <a:pPr>
              <a:spcBef>
                <a:spcPts val="500"/>
              </a:spcBef>
            </a:pPr>
            <a:r>
              <a:rPr lang="en-US" sz="800" dirty="0"/>
              <a:t> growth</a:t>
            </a:r>
          </a:p>
        </p:txBody>
      </p:sp>
      <p:grpSp>
        <p:nvGrpSpPr>
          <p:cNvPr id="108" name="Group 107">
            <a:extLst>
              <a:ext uri="{FF2B5EF4-FFF2-40B4-BE49-F238E27FC236}">
                <a16:creationId xmlns:a16="http://schemas.microsoft.com/office/drawing/2014/main" id="{EEFD14DF-ED7E-4CB7-B6C9-9C65B0E2078E}"/>
              </a:ext>
            </a:extLst>
          </p:cNvPr>
          <p:cNvGrpSpPr/>
          <p:nvPr/>
        </p:nvGrpSpPr>
        <p:grpSpPr>
          <a:xfrm>
            <a:off x="4587618" y="3434385"/>
            <a:ext cx="1030801" cy="123111"/>
            <a:chOff x="5194003" y="2965678"/>
            <a:chExt cx="1030801" cy="123111"/>
          </a:xfrm>
        </p:grpSpPr>
        <p:sp>
          <p:nvSpPr>
            <p:cNvPr id="126" name="Rectangle 125">
              <a:extLst>
                <a:ext uri="{FF2B5EF4-FFF2-40B4-BE49-F238E27FC236}">
                  <a16:creationId xmlns:a16="http://schemas.microsoft.com/office/drawing/2014/main" id="{A4285035-161A-4B83-8959-A87575265627}"/>
                </a:ext>
              </a:extLst>
            </p:cNvPr>
            <p:cNvSpPr/>
            <p:nvPr/>
          </p:nvSpPr>
          <p:spPr bwMode="gray">
            <a:xfrm>
              <a:off x="5194003" y="2972934"/>
              <a:ext cx="108599" cy="10859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7" name="TextBox 126">
              <a:extLst>
                <a:ext uri="{FF2B5EF4-FFF2-40B4-BE49-F238E27FC236}">
                  <a16:creationId xmlns:a16="http://schemas.microsoft.com/office/drawing/2014/main" id="{3DC8A0A4-2AC8-42D1-A33C-BC051542C8F0}"/>
                </a:ext>
              </a:extLst>
            </p:cNvPr>
            <p:cNvSpPr txBox="1"/>
            <p:nvPr/>
          </p:nvSpPr>
          <p:spPr>
            <a:xfrm>
              <a:off x="5381837" y="2965678"/>
              <a:ext cx="842967" cy="123111"/>
            </a:xfrm>
            <a:prstGeom prst="rect">
              <a:avLst/>
            </a:prstGeom>
            <a:noFill/>
          </p:spPr>
          <p:txBody>
            <a:bodyPr wrap="square" lIns="0" tIns="0" rIns="0" bIns="0" rtlCol="0">
              <a:spAutoFit/>
            </a:bodyPr>
            <a:lstStyle/>
            <a:p>
              <a:pPr>
                <a:spcBef>
                  <a:spcPts val="500"/>
                </a:spcBef>
              </a:pPr>
              <a:r>
                <a:rPr lang="en-US" sz="800" dirty="0"/>
                <a:t> 0% to 10%</a:t>
              </a:r>
            </a:p>
          </p:txBody>
        </p:sp>
      </p:grpSp>
      <p:sp>
        <p:nvSpPr>
          <p:cNvPr id="112" name="TextBox 111">
            <a:extLst>
              <a:ext uri="{FF2B5EF4-FFF2-40B4-BE49-F238E27FC236}">
                <a16:creationId xmlns:a16="http://schemas.microsoft.com/office/drawing/2014/main" id="{EE230173-FD98-4DF3-AAB6-1CF9DC0ADEFD}"/>
              </a:ext>
            </a:extLst>
          </p:cNvPr>
          <p:cNvSpPr txBox="1"/>
          <p:nvPr/>
        </p:nvSpPr>
        <p:spPr>
          <a:xfrm>
            <a:off x="5387919" y="3434385"/>
            <a:ext cx="604443" cy="123110"/>
          </a:xfrm>
          <a:prstGeom prst="rect">
            <a:avLst/>
          </a:prstGeom>
          <a:noFill/>
        </p:spPr>
        <p:txBody>
          <a:bodyPr wrap="square" lIns="0" tIns="0" rIns="0" bIns="0" rtlCol="0">
            <a:spAutoFit/>
          </a:bodyPr>
          <a:lstStyle/>
          <a:p>
            <a:pPr>
              <a:spcBef>
                <a:spcPts val="500"/>
              </a:spcBef>
            </a:pPr>
            <a:r>
              <a:rPr lang="en-US" sz="800" dirty="0"/>
              <a:t> growth</a:t>
            </a:r>
          </a:p>
        </p:txBody>
      </p:sp>
      <p:grpSp>
        <p:nvGrpSpPr>
          <p:cNvPr id="109" name="Group 108">
            <a:extLst>
              <a:ext uri="{FF2B5EF4-FFF2-40B4-BE49-F238E27FC236}">
                <a16:creationId xmlns:a16="http://schemas.microsoft.com/office/drawing/2014/main" id="{4476CCC0-8C0D-4143-A51C-374B89C08374}"/>
              </a:ext>
            </a:extLst>
          </p:cNvPr>
          <p:cNvGrpSpPr/>
          <p:nvPr/>
        </p:nvGrpSpPr>
        <p:grpSpPr>
          <a:xfrm>
            <a:off x="4587618" y="3612742"/>
            <a:ext cx="1030801" cy="123111"/>
            <a:chOff x="5194003" y="3145190"/>
            <a:chExt cx="1030801" cy="123111"/>
          </a:xfrm>
        </p:grpSpPr>
        <p:sp>
          <p:nvSpPr>
            <p:cNvPr id="124" name="Rectangle 123">
              <a:extLst>
                <a:ext uri="{FF2B5EF4-FFF2-40B4-BE49-F238E27FC236}">
                  <a16:creationId xmlns:a16="http://schemas.microsoft.com/office/drawing/2014/main" id="{3CDE22BE-7E63-45F6-9557-79D309ABCB29}"/>
                </a:ext>
              </a:extLst>
            </p:cNvPr>
            <p:cNvSpPr/>
            <p:nvPr/>
          </p:nvSpPr>
          <p:spPr bwMode="gray">
            <a:xfrm>
              <a:off x="5194003" y="3152446"/>
              <a:ext cx="108599" cy="1085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5" name="TextBox 124">
              <a:extLst>
                <a:ext uri="{FF2B5EF4-FFF2-40B4-BE49-F238E27FC236}">
                  <a16:creationId xmlns:a16="http://schemas.microsoft.com/office/drawing/2014/main" id="{57765FC2-E330-4C6D-B89A-E1D5DB506E53}"/>
                </a:ext>
              </a:extLst>
            </p:cNvPr>
            <p:cNvSpPr txBox="1"/>
            <p:nvPr/>
          </p:nvSpPr>
          <p:spPr>
            <a:xfrm>
              <a:off x="5381837" y="3145190"/>
              <a:ext cx="842967" cy="123111"/>
            </a:xfrm>
            <a:prstGeom prst="rect">
              <a:avLst/>
            </a:prstGeom>
            <a:noFill/>
          </p:spPr>
          <p:txBody>
            <a:bodyPr wrap="square" lIns="0" tIns="0" rIns="0" bIns="0" rtlCol="0">
              <a:spAutoFit/>
            </a:bodyPr>
            <a:lstStyle/>
            <a:p>
              <a:pPr>
                <a:spcBef>
                  <a:spcPts val="500"/>
                </a:spcBef>
              </a:pPr>
              <a:r>
                <a:rPr lang="en-US" sz="800" dirty="0"/>
                <a:t>-1% to -9% </a:t>
              </a:r>
            </a:p>
          </p:txBody>
        </p:sp>
      </p:grpSp>
      <p:sp>
        <p:nvSpPr>
          <p:cNvPr id="115" name="TextBox 114">
            <a:extLst>
              <a:ext uri="{FF2B5EF4-FFF2-40B4-BE49-F238E27FC236}">
                <a16:creationId xmlns:a16="http://schemas.microsoft.com/office/drawing/2014/main" id="{F98BD83C-E394-4291-8F67-8ED7AD674575}"/>
              </a:ext>
            </a:extLst>
          </p:cNvPr>
          <p:cNvSpPr txBox="1"/>
          <p:nvPr/>
        </p:nvSpPr>
        <p:spPr>
          <a:xfrm>
            <a:off x="5387112" y="3612742"/>
            <a:ext cx="604443" cy="123110"/>
          </a:xfrm>
          <a:prstGeom prst="rect">
            <a:avLst/>
          </a:prstGeom>
          <a:noFill/>
        </p:spPr>
        <p:txBody>
          <a:bodyPr wrap="square" lIns="0" tIns="0" rIns="0" bIns="0" rtlCol="0">
            <a:spAutoFit/>
          </a:bodyPr>
          <a:lstStyle/>
          <a:p>
            <a:pPr>
              <a:spcBef>
                <a:spcPts val="500"/>
              </a:spcBef>
            </a:pPr>
            <a:r>
              <a:rPr lang="en-US" sz="800" dirty="0"/>
              <a:t> decline</a:t>
            </a:r>
          </a:p>
        </p:txBody>
      </p:sp>
      <p:grpSp>
        <p:nvGrpSpPr>
          <p:cNvPr id="110" name="Group 109">
            <a:extLst>
              <a:ext uri="{FF2B5EF4-FFF2-40B4-BE49-F238E27FC236}">
                <a16:creationId xmlns:a16="http://schemas.microsoft.com/office/drawing/2014/main" id="{88F52665-6EB1-4247-902F-1A290ACF0F7E}"/>
              </a:ext>
            </a:extLst>
          </p:cNvPr>
          <p:cNvGrpSpPr/>
          <p:nvPr/>
        </p:nvGrpSpPr>
        <p:grpSpPr>
          <a:xfrm>
            <a:off x="4587618" y="3805970"/>
            <a:ext cx="1030801" cy="123111"/>
            <a:chOff x="5194003" y="3320884"/>
            <a:chExt cx="1030801" cy="123111"/>
          </a:xfrm>
        </p:grpSpPr>
        <p:sp>
          <p:nvSpPr>
            <p:cNvPr id="122" name="Rectangle 121">
              <a:extLst>
                <a:ext uri="{FF2B5EF4-FFF2-40B4-BE49-F238E27FC236}">
                  <a16:creationId xmlns:a16="http://schemas.microsoft.com/office/drawing/2014/main" id="{F5C18B48-06FE-45EC-8358-7D94304504DE}"/>
                </a:ext>
              </a:extLst>
            </p:cNvPr>
            <p:cNvSpPr/>
            <p:nvPr/>
          </p:nvSpPr>
          <p:spPr bwMode="gray">
            <a:xfrm>
              <a:off x="5194003" y="3328140"/>
              <a:ext cx="108599" cy="108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3" name="TextBox 122">
              <a:extLst>
                <a:ext uri="{FF2B5EF4-FFF2-40B4-BE49-F238E27FC236}">
                  <a16:creationId xmlns:a16="http://schemas.microsoft.com/office/drawing/2014/main" id="{8B6F2B33-E4E6-491F-B417-2FCA20113A6A}"/>
                </a:ext>
              </a:extLst>
            </p:cNvPr>
            <p:cNvSpPr txBox="1"/>
            <p:nvPr/>
          </p:nvSpPr>
          <p:spPr>
            <a:xfrm>
              <a:off x="5381837" y="3320884"/>
              <a:ext cx="842967" cy="123111"/>
            </a:xfrm>
            <a:prstGeom prst="rect">
              <a:avLst/>
            </a:prstGeom>
            <a:noFill/>
          </p:spPr>
          <p:txBody>
            <a:bodyPr wrap="square" lIns="0" tIns="0" rIns="0" bIns="0" rtlCol="0">
              <a:spAutoFit/>
            </a:bodyPr>
            <a:lstStyle/>
            <a:p>
              <a:pPr>
                <a:spcBef>
                  <a:spcPts val="500"/>
                </a:spcBef>
              </a:pPr>
              <a:r>
                <a:rPr lang="en-US" sz="800" dirty="0"/>
                <a:t>-10% to -19%</a:t>
              </a:r>
            </a:p>
          </p:txBody>
        </p:sp>
      </p:grpSp>
      <p:sp>
        <p:nvSpPr>
          <p:cNvPr id="116" name="TextBox 115">
            <a:extLst>
              <a:ext uri="{FF2B5EF4-FFF2-40B4-BE49-F238E27FC236}">
                <a16:creationId xmlns:a16="http://schemas.microsoft.com/office/drawing/2014/main" id="{AC9554D0-A135-4AEB-9263-4BDCCEA0241E}"/>
              </a:ext>
            </a:extLst>
          </p:cNvPr>
          <p:cNvSpPr txBox="1"/>
          <p:nvPr/>
        </p:nvSpPr>
        <p:spPr>
          <a:xfrm>
            <a:off x="5496774" y="3805970"/>
            <a:ext cx="604443" cy="123110"/>
          </a:xfrm>
          <a:prstGeom prst="rect">
            <a:avLst/>
          </a:prstGeom>
          <a:noFill/>
        </p:spPr>
        <p:txBody>
          <a:bodyPr wrap="square" lIns="0" tIns="0" rIns="0" bIns="0" rtlCol="0">
            <a:spAutoFit/>
          </a:bodyPr>
          <a:lstStyle/>
          <a:p>
            <a:pPr>
              <a:spcBef>
                <a:spcPts val="500"/>
              </a:spcBef>
            </a:pPr>
            <a:r>
              <a:rPr lang="en-US" sz="800" dirty="0"/>
              <a:t> decline</a:t>
            </a:r>
          </a:p>
        </p:txBody>
      </p:sp>
      <p:grpSp>
        <p:nvGrpSpPr>
          <p:cNvPr id="114" name="Group 113">
            <a:extLst>
              <a:ext uri="{FF2B5EF4-FFF2-40B4-BE49-F238E27FC236}">
                <a16:creationId xmlns:a16="http://schemas.microsoft.com/office/drawing/2014/main" id="{855C51A3-9542-42AC-B404-17C9ED2C53CE}"/>
              </a:ext>
            </a:extLst>
          </p:cNvPr>
          <p:cNvGrpSpPr/>
          <p:nvPr/>
        </p:nvGrpSpPr>
        <p:grpSpPr>
          <a:xfrm>
            <a:off x="4587618" y="3990435"/>
            <a:ext cx="1030801" cy="123111"/>
            <a:chOff x="5194003" y="3512694"/>
            <a:chExt cx="1030801" cy="123111"/>
          </a:xfrm>
        </p:grpSpPr>
        <p:sp>
          <p:nvSpPr>
            <p:cNvPr id="120" name="Rectangle 119">
              <a:extLst>
                <a:ext uri="{FF2B5EF4-FFF2-40B4-BE49-F238E27FC236}">
                  <a16:creationId xmlns:a16="http://schemas.microsoft.com/office/drawing/2014/main" id="{2A2E6EC7-4DF4-4088-90C1-E20C76EE6678}"/>
                </a:ext>
              </a:extLst>
            </p:cNvPr>
            <p:cNvSpPr/>
            <p:nvPr/>
          </p:nvSpPr>
          <p:spPr bwMode="gray">
            <a:xfrm>
              <a:off x="5194003" y="3519950"/>
              <a:ext cx="108599" cy="1085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1" name="TextBox 120">
              <a:extLst>
                <a:ext uri="{FF2B5EF4-FFF2-40B4-BE49-F238E27FC236}">
                  <a16:creationId xmlns:a16="http://schemas.microsoft.com/office/drawing/2014/main" id="{27A1D14D-F513-4615-BC60-368DEE5A49AD}"/>
                </a:ext>
              </a:extLst>
            </p:cNvPr>
            <p:cNvSpPr txBox="1"/>
            <p:nvPr/>
          </p:nvSpPr>
          <p:spPr>
            <a:xfrm>
              <a:off x="5381837" y="3512694"/>
              <a:ext cx="842967" cy="123111"/>
            </a:xfrm>
            <a:prstGeom prst="rect">
              <a:avLst/>
            </a:prstGeom>
            <a:noFill/>
          </p:spPr>
          <p:txBody>
            <a:bodyPr wrap="square" lIns="0" tIns="0" rIns="0" bIns="0" rtlCol="0">
              <a:spAutoFit/>
            </a:bodyPr>
            <a:lstStyle/>
            <a:p>
              <a:pPr>
                <a:spcBef>
                  <a:spcPts val="500"/>
                </a:spcBef>
              </a:pPr>
              <a:r>
                <a:rPr lang="en-US" sz="800" dirty="0"/>
                <a:t>-20% +</a:t>
              </a:r>
            </a:p>
          </p:txBody>
        </p:sp>
      </p:grpSp>
      <p:sp>
        <p:nvSpPr>
          <p:cNvPr id="117" name="TextBox 116">
            <a:extLst>
              <a:ext uri="{FF2B5EF4-FFF2-40B4-BE49-F238E27FC236}">
                <a16:creationId xmlns:a16="http://schemas.microsoft.com/office/drawing/2014/main" id="{ABCDAF5A-0E11-4007-A18C-B8316AD0B5F1}"/>
              </a:ext>
            </a:extLst>
          </p:cNvPr>
          <p:cNvSpPr txBox="1"/>
          <p:nvPr/>
        </p:nvSpPr>
        <p:spPr>
          <a:xfrm>
            <a:off x="5184723" y="3990435"/>
            <a:ext cx="604443" cy="123110"/>
          </a:xfrm>
          <a:prstGeom prst="rect">
            <a:avLst/>
          </a:prstGeom>
          <a:noFill/>
        </p:spPr>
        <p:txBody>
          <a:bodyPr wrap="square" lIns="0" tIns="0" rIns="0" bIns="0" rtlCol="0">
            <a:spAutoFit/>
          </a:bodyPr>
          <a:lstStyle/>
          <a:p>
            <a:pPr>
              <a:spcBef>
                <a:spcPts val="500"/>
              </a:spcBef>
            </a:pPr>
            <a:r>
              <a:rPr lang="en-US" sz="800" dirty="0"/>
              <a:t> decline</a:t>
            </a:r>
          </a:p>
        </p:txBody>
      </p:sp>
      <p:sp>
        <p:nvSpPr>
          <p:cNvPr id="119" name="Text Placeholder 3">
            <a:extLst>
              <a:ext uri="{FF2B5EF4-FFF2-40B4-BE49-F238E27FC236}">
                <a16:creationId xmlns:a16="http://schemas.microsoft.com/office/drawing/2014/main" id="{563AC43B-8942-4FB0-BE7C-23703A630C53}"/>
              </a:ext>
            </a:extLst>
          </p:cNvPr>
          <p:cNvSpPr txBox="1">
            <a:spLocks/>
          </p:cNvSpPr>
          <p:nvPr/>
        </p:nvSpPr>
        <p:spPr bwMode="gray">
          <a:xfrm>
            <a:off x="4689230" y="4626075"/>
            <a:ext cx="1711569" cy="200055"/>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dirty="0"/>
              <a:t>Sources: </a:t>
            </a:r>
            <a:r>
              <a:rPr lang="en-US" dirty="0" err="1"/>
              <a:t>Grawe</a:t>
            </a:r>
            <a:r>
              <a:rPr lang="en-US" dirty="0"/>
              <a:t>, Nathan D., </a:t>
            </a:r>
            <a:r>
              <a:rPr lang="en-US" i="1" dirty="0"/>
              <a:t>Demographics and the Demand for Higher Education</a:t>
            </a:r>
            <a:r>
              <a:rPr lang="en-US" dirty="0"/>
              <a:t>, 2017; EAB analysis.</a:t>
            </a:r>
          </a:p>
        </p:txBody>
      </p:sp>
    </p:spTree>
    <p:custDataLst>
      <p:tags r:id="rId1"/>
    </p:custDataLst>
    <p:extLst>
      <p:ext uri="{BB962C8B-B14F-4D97-AF65-F5344CB8AC3E}">
        <p14:creationId xmlns:p14="http://schemas.microsoft.com/office/powerpoint/2010/main" val="101888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Rectangle 100"/>
          <p:cNvSpPr/>
          <p:nvPr/>
        </p:nvSpPr>
        <p:spPr bwMode="gray">
          <a:xfrm>
            <a:off x="-295200" y="869872"/>
            <a:ext cx="6876000" cy="1365775"/>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 name="Text Placeholder 1"/>
          <p:cNvSpPr>
            <a:spLocks noGrp="1"/>
          </p:cNvSpPr>
          <p:nvPr>
            <p:ph type="body" sz="quarter" idx="15"/>
          </p:nvPr>
        </p:nvSpPr>
        <p:spPr>
          <a:xfrm>
            <a:off x="269875" y="640267"/>
            <a:ext cx="5859463" cy="184666"/>
          </a:xfrm>
        </p:spPr>
        <p:txBody>
          <a:bodyPr/>
          <a:lstStyle/>
          <a:p>
            <a:endParaRPr lang="en-US" dirty="0"/>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3029713" y="4600545"/>
            <a:ext cx="3371086" cy="200055"/>
          </a:xfrm>
        </p:spPr>
        <p:txBody>
          <a:bodyPr/>
          <a:lstStyle/>
          <a:p>
            <a:r>
              <a:rPr lang="en-US" dirty="0"/>
              <a:t>Source: Knocking at the College Door: Projections of High School Graduates, </a:t>
            </a:r>
            <a:r>
              <a:rPr lang="en-US" i="1" dirty="0"/>
              <a:t>Western Interstate Commission for Higher Education,</a:t>
            </a:r>
            <a:r>
              <a:rPr lang="en-US" dirty="0"/>
              <a:t> 2016, </a:t>
            </a:r>
            <a:r>
              <a:rPr lang="en-US" dirty="0">
                <a:hlinkClick r:id="rId2"/>
              </a:rPr>
              <a:t>www.wiche.edu/knocking</a:t>
            </a:r>
            <a:r>
              <a:rPr lang="en-US" dirty="0"/>
              <a:t>; EAB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p:txBody>
          <a:bodyPr/>
          <a:lstStyle/>
          <a:p>
            <a:r>
              <a:rPr lang="en-US" b="0" dirty="0"/>
              <a:t>Demographic Change Overview: Massachusetts </a:t>
            </a:r>
          </a:p>
        </p:txBody>
      </p:sp>
      <p:sp>
        <p:nvSpPr>
          <p:cNvPr id="21" name="TextBox 20"/>
          <p:cNvSpPr txBox="1"/>
          <p:nvPr/>
        </p:nvSpPr>
        <p:spPr bwMode="gray">
          <a:xfrm>
            <a:off x="2530562" y="899783"/>
            <a:ext cx="3107086" cy="276999"/>
          </a:xfrm>
          <a:prstGeom prst="rect">
            <a:avLst/>
          </a:prstGeom>
          <a:noFill/>
        </p:spPr>
        <p:txBody>
          <a:bodyPr wrap="square" lIns="0" tIns="0" rIns="0" bIns="0" rtlCol="0">
            <a:spAutoFit/>
          </a:bodyPr>
          <a:lstStyle/>
          <a:p>
            <a:pPr>
              <a:spcBef>
                <a:spcPts val="500"/>
              </a:spcBef>
            </a:pPr>
            <a:r>
              <a:rPr lang="en-US" sz="900" b="1" dirty="0"/>
              <a:t>Change in Number of High School Graduates, 2005-2015 Vs. 2016-2031</a:t>
            </a:r>
          </a:p>
        </p:txBody>
      </p:sp>
      <p:sp>
        <p:nvSpPr>
          <p:cNvPr id="110" name="TextBox 109"/>
          <p:cNvSpPr txBox="1"/>
          <p:nvPr/>
        </p:nvSpPr>
        <p:spPr bwMode="gray">
          <a:xfrm>
            <a:off x="2456902" y="2314264"/>
            <a:ext cx="3402550" cy="276999"/>
          </a:xfrm>
          <a:prstGeom prst="rect">
            <a:avLst/>
          </a:prstGeom>
          <a:noFill/>
        </p:spPr>
        <p:txBody>
          <a:bodyPr wrap="square" lIns="0" tIns="0" rIns="0" bIns="0" rtlCol="0">
            <a:spAutoFit/>
          </a:bodyPr>
          <a:lstStyle/>
          <a:p>
            <a:pPr>
              <a:spcBef>
                <a:spcPts val="500"/>
              </a:spcBef>
            </a:pPr>
            <a:r>
              <a:rPr lang="en-US" sz="900" b="1" dirty="0"/>
              <a:t>Hispanic, White, and Black Students as a Share of All High School Graduates, 2016 Vs. 2031</a:t>
            </a:r>
          </a:p>
        </p:txBody>
      </p:sp>
      <p:sp>
        <p:nvSpPr>
          <p:cNvPr id="103" name="TextBox 102"/>
          <p:cNvSpPr txBox="1"/>
          <p:nvPr/>
        </p:nvSpPr>
        <p:spPr bwMode="gray">
          <a:xfrm>
            <a:off x="2530562" y="1199382"/>
            <a:ext cx="3415660" cy="123111"/>
          </a:xfrm>
          <a:prstGeom prst="rect">
            <a:avLst/>
          </a:prstGeom>
          <a:noFill/>
        </p:spPr>
        <p:txBody>
          <a:bodyPr wrap="square" lIns="0" tIns="0" rIns="0" bIns="0" rtlCol="0">
            <a:spAutoFit/>
          </a:bodyPr>
          <a:lstStyle/>
          <a:p>
            <a:pPr>
              <a:spcBef>
                <a:spcPts val="500"/>
              </a:spcBef>
            </a:pPr>
            <a:r>
              <a:rPr lang="en-US" sz="800" i="1" dirty="0"/>
              <a:t>Data Source: Western Interstate Commission for Higher Education</a:t>
            </a:r>
          </a:p>
        </p:txBody>
      </p:sp>
      <p:sp>
        <p:nvSpPr>
          <p:cNvPr id="104" name="TextBox 103"/>
          <p:cNvSpPr txBox="1"/>
          <p:nvPr/>
        </p:nvSpPr>
        <p:spPr bwMode="gray">
          <a:xfrm>
            <a:off x="2456902" y="2613964"/>
            <a:ext cx="3415660" cy="123111"/>
          </a:xfrm>
          <a:prstGeom prst="rect">
            <a:avLst/>
          </a:prstGeom>
          <a:noFill/>
        </p:spPr>
        <p:txBody>
          <a:bodyPr wrap="square" lIns="0" tIns="0" rIns="0" bIns="0" rtlCol="0">
            <a:spAutoFit/>
          </a:bodyPr>
          <a:lstStyle/>
          <a:p>
            <a:pPr>
              <a:spcBef>
                <a:spcPts val="500"/>
              </a:spcBef>
            </a:pPr>
            <a:r>
              <a:rPr lang="en-US" sz="800" i="1" dirty="0"/>
              <a:t>Data Source: Western Interstate Commission for Higher Education</a:t>
            </a:r>
          </a:p>
        </p:txBody>
      </p:sp>
      <p:grpSp>
        <p:nvGrpSpPr>
          <p:cNvPr id="16" name="vMap : USA State : Massachusetts"/>
          <p:cNvGrpSpPr>
            <a:grpSpLocks noChangeAspect="1"/>
          </p:cNvGrpSpPr>
          <p:nvPr/>
        </p:nvGrpSpPr>
        <p:grpSpPr bwMode="gray">
          <a:xfrm>
            <a:off x="269875" y="860445"/>
            <a:ext cx="2181398" cy="1204420"/>
            <a:chOff x="679450" y="1279524"/>
            <a:chExt cx="7780338" cy="4295776"/>
          </a:xfrm>
          <a:solidFill>
            <a:schemeClr val="accent3"/>
          </a:solidFill>
          <a:effectLst/>
        </p:grpSpPr>
        <p:sp>
          <p:nvSpPr>
            <p:cNvPr id="17" name="vMap : Massachusetts - Worcester (25-027)"/>
            <p:cNvSpPr>
              <a:spLocks/>
            </p:cNvSpPr>
            <p:nvPr/>
          </p:nvSpPr>
          <p:spPr bwMode="gray">
            <a:xfrm>
              <a:off x="3270250" y="1708150"/>
              <a:ext cx="1817688" cy="1858963"/>
            </a:xfrm>
            <a:custGeom>
              <a:avLst/>
              <a:gdLst>
                <a:gd name="T0" fmla="*/ 572 w 1145"/>
                <a:gd name="T1" fmla="*/ 30 h 1171"/>
                <a:gd name="T2" fmla="*/ 618 w 1145"/>
                <a:gd name="T3" fmla="*/ 70 h 1171"/>
                <a:gd name="T4" fmla="*/ 626 w 1145"/>
                <a:gd name="T5" fmla="*/ 146 h 1171"/>
                <a:gd name="T6" fmla="*/ 740 w 1145"/>
                <a:gd name="T7" fmla="*/ 128 h 1171"/>
                <a:gd name="T8" fmla="*/ 929 w 1145"/>
                <a:gd name="T9" fmla="*/ 326 h 1171"/>
                <a:gd name="T10" fmla="*/ 929 w 1145"/>
                <a:gd name="T11" fmla="*/ 300 h 1171"/>
                <a:gd name="T12" fmla="*/ 949 w 1145"/>
                <a:gd name="T13" fmla="*/ 278 h 1171"/>
                <a:gd name="T14" fmla="*/ 985 w 1145"/>
                <a:gd name="T15" fmla="*/ 294 h 1171"/>
                <a:gd name="T16" fmla="*/ 1071 w 1145"/>
                <a:gd name="T17" fmla="*/ 332 h 1171"/>
                <a:gd name="T18" fmla="*/ 1055 w 1145"/>
                <a:gd name="T19" fmla="*/ 419 h 1171"/>
                <a:gd name="T20" fmla="*/ 971 w 1145"/>
                <a:gd name="T21" fmla="*/ 533 h 1171"/>
                <a:gd name="T22" fmla="*/ 973 w 1145"/>
                <a:gd name="T23" fmla="*/ 581 h 1171"/>
                <a:gd name="T24" fmla="*/ 943 w 1145"/>
                <a:gd name="T25" fmla="*/ 611 h 1171"/>
                <a:gd name="T26" fmla="*/ 971 w 1145"/>
                <a:gd name="T27" fmla="*/ 641 h 1171"/>
                <a:gd name="T28" fmla="*/ 1017 w 1145"/>
                <a:gd name="T29" fmla="*/ 659 h 1171"/>
                <a:gd name="T30" fmla="*/ 1103 w 1145"/>
                <a:gd name="T31" fmla="*/ 647 h 1171"/>
                <a:gd name="T32" fmla="*/ 1133 w 1145"/>
                <a:gd name="T33" fmla="*/ 675 h 1171"/>
                <a:gd name="T34" fmla="*/ 1107 w 1145"/>
                <a:gd name="T35" fmla="*/ 751 h 1171"/>
                <a:gd name="T36" fmla="*/ 1083 w 1145"/>
                <a:gd name="T37" fmla="*/ 747 h 1171"/>
                <a:gd name="T38" fmla="*/ 1041 w 1145"/>
                <a:gd name="T39" fmla="*/ 745 h 1171"/>
                <a:gd name="T40" fmla="*/ 973 w 1145"/>
                <a:gd name="T41" fmla="*/ 829 h 1171"/>
                <a:gd name="T42" fmla="*/ 1015 w 1145"/>
                <a:gd name="T43" fmla="*/ 869 h 1171"/>
                <a:gd name="T44" fmla="*/ 1061 w 1145"/>
                <a:gd name="T45" fmla="*/ 873 h 1171"/>
                <a:gd name="T46" fmla="*/ 1119 w 1145"/>
                <a:gd name="T47" fmla="*/ 911 h 1171"/>
                <a:gd name="T48" fmla="*/ 1113 w 1145"/>
                <a:gd name="T49" fmla="*/ 991 h 1171"/>
                <a:gd name="T50" fmla="*/ 1117 w 1145"/>
                <a:gd name="T51" fmla="*/ 1015 h 1171"/>
                <a:gd name="T52" fmla="*/ 1117 w 1145"/>
                <a:gd name="T53" fmla="*/ 1157 h 1171"/>
                <a:gd name="T54" fmla="*/ 246 w 1145"/>
                <a:gd name="T55" fmla="*/ 1135 h 1171"/>
                <a:gd name="T56" fmla="*/ 156 w 1145"/>
                <a:gd name="T57" fmla="*/ 921 h 1171"/>
                <a:gd name="T58" fmla="*/ 70 w 1145"/>
                <a:gd name="T59" fmla="*/ 863 h 1171"/>
                <a:gd name="T60" fmla="*/ 144 w 1145"/>
                <a:gd name="T61" fmla="*/ 779 h 1171"/>
                <a:gd name="T62" fmla="*/ 134 w 1145"/>
                <a:gd name="T63" fmla="*/ 741 h 1171"/>
                <a:gd name="T64" fmla="*/ 152 w 1145"/>
                <a:gd name="T65" fmla="*/ 711 h 1171"/>
                <a:gd name="T66" fmla="*/ 136 w 1145"/>
                <a:gd name="T67" fmla="*/ 701 h 1171"/>
                <a:gd name="T68" fmla="*/ 140 w 1145"/>
                <a:gd name="T69" fmla="*/ 683 h 1171"/>
                <a:gd name="T70" fmla="*/ 74 w 1145"/>
                <a:gd name="T71" fmla="*/ 687 h 1171"/>
                <a:gd name="T72" fmla="*/ 48 w 1145"/>
                <a:gd name="T73" fmla="*/ 645 h 1171"/>
                <a:gd name="T74" fmla="*/ 46 w 1145"/>
                <a:gd name="T75" fmla="*/ 633 h 1171"/>
                <a:gd name="T76" fmla="*/ 20 w 1145"/>
                <a:gd name="T77" fmla="*/ 613 h 1171"/>
                <a:gd name="T78" fmla="*/ 2 w 1145"/>
                <a:gd name="T79" fmla="*/ 621 h 1171"/>
                <a:gd name="T80" fmla="*/ 4 w 1145"/>
                <a:gd name="T81" fmla="*/ 571 h 1171"/>
                <a:gd name="T82" fmla="*/ 4 w 1145"/>
                <a:gd name="T83" fmla="*/ 547 h 1171"/>
                <a:gd name="T84" fmla="*/ 8 w 1145"/>
                <a:gd name="T85" fmla="*/ 513 h 1171"/>
                <a:gd name="T86" fmla="*/ 18 w 1145"/>
                <a:gd name="T87" fmla="*/ 491 h 1171"/>
                <a:gd name="T88" fmla="*/ 32 w 1145"/>
                <a:gd name="T89" fmla="*/ 398 h 1171"/>
                <a:gd name="T90" fmla="*/ 54 w 1145"/>
                <a:gd name="T91" fmla="*/ 250 h 1171"/>
                <a:gd name="T92" fmla="*/ 66 w 1145"/>
                <a:gd name="T93" fmla="*/ 238 h 1171"/>
                <a:gd name="T94" fmla="*/ 72 w 1145"/>
                <a:gd name="T95" fmla="*/ 202 h 1171"/>
                <a:gd name="T96" fmla="*/ 86 w 1145"/>
                <a:gd name="T97" fmla="*/ 192 h 1171"/>
                <a:gd name="T98" fmla="*/ 120 w 1145"/>
                <a:gd name="T99" fmla="*/ 166 h 1171"/>
                <a:gd name="T100" fmla="*/ 114 w 1145"/>
                <a:gd name="T101" fmla="*/ 160 h 1171"/>
                <a:gd name="T102" fmla="*/ 122 w 1145"/>
                <a:gd name="T103" fmla="*/ 154 h 1171"/>
                <a:gd name="T104" fmla="*/ 124 w 1145"/>
                <a:gd name="T105" fmla="*/ 138 h 1171"/>
                <a:gd name="T106" fmla="*/ 100 w 1145"/>
                <a:gd name="T107" fmla="*/ 86 h 1171"/>
                <a:gd name="T108" fmla="*/ 60 w 1145"/>
                <a:gd name="T109" fmla="*/ 78 h 1171"/>
                <a:gd name="T110" fmla="*/ 528 w 1145"/>
                <a:gd name="T111" fmla="*/ 16 h 1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5" h="1171">
                  <a:moveTo>
                    <a:pt x="528" y="16"/>
                  </a:moveTo>
                  <a:lnTo>
                    <a:pt x="570" y="16"/>
                  </a:lnTo>
                  <a:lnTo>
                    <a:pt x="572" y="30"/>
                  </a:lnTo>
                  <a:lnTo>
                    <a:pt x="610" y="64"/>
                  </a:lnTo>
                  <a:lnTo>
                    <a:pt x="616" y="62"/>
                  </a:lnTo>
                  <a:lnTo>
                    <a:pt x="618" y="70"/>
                  </a:lnTo>
                  <a:lnTo>
                    <a:pt x="626" y="78"/>
                  </a:lnTo>
                  <a:lnTo>
                    <a:pt x="628" y="90"/>
                  </a:lnTo>
                  <a:lnTo>
                    <a:pt x="626" y="146"/>
                  </a:lnTo>
                  <a:lnTo>
                    <a:pt x="644" y="138"/>
                  </a:lnTo>
                  <a:lnTo>
                    <a:pt x="740" y="142"/>
                  </a:lnTo>
                  <a:lnTo>
                    <a:pt x="740" y="128"/>
                  </a:lnTo>
                  <a:lnTo>
                    <a:pt x="889" y="182"/>
                  </a:lnTo>
                  <a:lnTo>
                    <a:pt x="871" y="316"/>
                  </a:lnTo>
                  <a:lnTo>
                    <a:pt x="929" y="326"/>
                  </a:lnTo>
                  <a:lnTo>
                    <a:pt x="925" y="314"/>
                  </a:lnTo>
                  <a:lnTo>
                    <a:pt x="927" y="308"/>
                  </a:lnTo>
                  <a:lnTo>
                    <a:pt x="929" y="300"/>
                  </a:lnTo>
                  <a:lnTo>
                    <a:pt x="945" y="280"/>
                  </a:lnTo>
                  <a:lnTo>
                    <a:pt x="947" y="280"/>
                  </a:lnTo>
                  <a:lnTo>
                    <a:pt x="949" y="278"/>
                  </a:lnTo>
                  <a:lnTo>
                    <a:pt x="951" y="278"/>
                  </a:lnTo>
                  <a:lnTo>
                    <a:pt x="967" y="290"/>
                  </a:lnTo>
                  <a:lnTo>
                    <a:pt x="985" y="294"/>
                  </a:lnTo>
                  <a:lnTo>
                    <a:pt x="1005" y="282"/>
                  </a:lnTo>
                  <a:lnTo>
                    <a:pt x="1061" y="294"/>
                  </a:lnTo>
                  <a:lnTo>
                    <a:pt x="1071" y="332"/>
                  </a:lnTo>
                  <a:lnTo>
                    <a:pt x="1075" y="334"/>
                  </a:lnTo>
                  <a:lnTo>
                    <a:pt x="1031" y="405"/>
                  </a:lnTo>
                  <a:lnTo>
                    <a:pt x="1055" y="419"/>
                  </a:lnTo>
                  <a:lnTo>
                    <a:pt x="1033" y="509"/>
                  </a:lnTo>
                  <a:lnTo>
                    <a:pt x="997" y="517"/>
                  </a:lnTo>
                  <a:lnTo>
                    <a:pt x="971" y="533"/>
                  </a:lnTo>
                  <a:lnTo>
                    <a:pt x="1005" y="549"/>
                  </a:lnTo>
                  <a:lnTo>
                    <a:pt x="967" y="577"/>
                  </a:lnTo>
                  <a:lnTo>
                    <a:pt x="973" y="581"/>
                  </a:lnTo>
                  <a:lnTo>
                    <a:pt x="969" y="591"/>
                  </a:lnTo>
                  <a:lnTo>
                    <a:pt x="965" y="597"/>
                  </a:lnTo>
                  <a:lnTo>
                    <a:pt x="943" y="611"/>
                  </a:lnTo>
                  <a:lnTo>
                    <a:pt x="953" y="623"/>
                  </a:lnTo>
                  <a:lnTo>
                    <a:pt x="971" y="631"/>
                  </a:lnTo>
                  <a:lnTo>
                    <a:pt x="971" y="641"/>
                  </a:lnTo>
                  <a:lnTo>
                    <a:pt x="981" y="657"/>
                  </a:lnTo>
                  <a:lnTo>
                    <a:pt x="999" y="673"/>
                  </a:lnTo>
                  <a:lnTo>
                    <a:pt x="1017" y="659"/>
                  </a:lnTo>
                  <a:lnTo>
                    <a:pt x="1047" y="647"/>
                  </a:lnTo>
                  <a:lnTo>
                    <a:pt x="1093" y="643"/>
                  </a:lnTo>
                  <a:lnTo>
                    <a:pt x="1103" y="647"/>
                  </a:lnTo>
                  <a:lnTo>
                    <a:pt x="1133" y="643"/>
                  </a:lnTo>
                  <a:lnTo>
                    <a:pt x="1135" y="659"/>
                  </a:lnTo>
                  <a:lnTo>
                    <a:pt x="1133" y="675"/>
                  </a:lnTo>
                  <a:lnTo>
                    <a:pt x="1107" y="737"/>
                  </a:lnTo>
                  <a:lnTo>
                    <a:pt x="1107" y="745"/>
                  </a:lnTo>
                  <a:lnTo>
                    <a:pt x="1107" y="751"/>
                  </a:lnTo>
                  <a:lnTo>
                    <a:pt x="1105" y="753"/>
                  </a:lnTo>
                  <a:lnTo>
                    <a:pt x="1095" y="745"/>
                  </a:lnTo>
                  <a:lnTo>
                    <a:pt x="1083" y="747"/>
                  </a:lnTo>
                  <a:lnTo>
                    <a:pt x="1071" y="747"/>
                  </a:lnTo>
                  <a:lnTo>
                    <a:pt x="1059" y="753"/>
                  </a:lnTo>
                  <a:lnTo>
                    <a:pt x="1041" y="745"/>
                  </a:lnTo>
                  <a:lnTo>
                    <a:pt x="1031" y="745"/>
                  </a:lnTo>
                  <a:lnTo>
                    <a:pt x="995" y="759"/>
                  </a:lnTo>
                  <a:lnTo>
                    <a:pt x="973" y="829"/>
                  </a:lnTo>
                  <a:lnTo>
                    <a:pt x="1001" y="865"/>
                  </a:lnTo>
                  <a:lnTo>
                    <a:pt x="1017" y="867"/>
                  </a:lnTo>
                  <a:lnTo>
                    <a:pt x="1015" y="869"/>
                  </a:lnTo>
                  <a:lnTo>
                    <a:pt x="1037" y="871"/>
                  </a:lnTo>
                  <a:lnTo>
                    <a:pt x="1039" y="885"/>
                  </a:lnTo>
                  <a:lnTo>
                    <a:pt x="1061" y="873"/>
                  </a:lnTo>
                  <a:lnTo>
                    <a:pt x="1105" y="875"/>
                  </a:lnTo>
                  <a:lnTo>
                    <a:pt x="1111" y="871"/>
                  </a:lnTo>
                  <a:lnTo>
                    <a:pt x="1119" y="911"/>
                  </a:lnTo>
                  <a:lnTo>
                    <a:pt x="1145" y="913"/>
                  </a:lnTo>
                  <a:lnTo>
                    <a:pt x="1145" y="969"/>
                  </a:lnTo>
                  <a:lnTo>
                    <a:pt x="1113" y="991"/>
                  </a:lnTo>
                  <a:lnTo>
                    <a:pt x="1115" y="997"/>
                  </a:lnTo>
                  <a:lnTo>
                    <a:pt x="1111" y="1001"/>
                  </a:lnTo>
                  <a:lnTo>
                    <a:pt x="1117" y="1015"/>
                  </a:lnTo>
                  <a:lnTo>
                    <a:pt x="1121" y="1019"/>
                  </a:lnTo>
                  <a:lnTo>
                    <a:pt x="1117" y="1029"/>
                  </a:lnTo>
                  <a:lnTo>
                    <a:pt x="1117" y="1157"/>
                  </a:lnTo>
                  <a:lnTo>
                    <a:pt x="708" y="1171"/>
                  </a:lnTo>
                  <a:lnTo>
                    <a:pt x="706" y="1145"/>
                  </a:lnTo>
                  <a:lnTo>
                    <a:pt x="246" y="1135"/>
                  </a:lnTo>
                  <a:lnTo>
                    <a:pt x="248" y="919"/>
                  </a:lnTo>
                  <a:lnTo>
                    <a:pt x="160" y="933"/>
                  </a:lnTo>
                  <a:lnTo>
                    <a:pt x="156" y="921"/>
                  </a:lnTo>
                  <a:lnTo>
                    <a:pt x="70" y="883"/>
                  </a:lnTo>
                  <a:lnTo>
                    <a:pt x="72" y="867"/>
                  </a:lnTo>
                  <a:lnTo>
                    <a:pt x="70" y="863"/>
                  </a:lnTo>
                  <a:lnTo>
                    <a:pt x="74" y="847"/>
                  </a:lnTo>
                  <a:lnTo>
                    <a:pt x="134" y="777"/>
                  </a:lnTo>
                  <a:lnTo>
                    <a:pt x="144" y="779"/>
                  </a:lnTo>
                  <a:lnTo>
                    <a:pt x="142" y="765"/>
                  </a:lnTo>
                  <a:lnTo>
                    <a:pt x="136" y="765"/>
                  </a:lnTo>
                  <a:lnTo>
                    <a:pt x="134" y="741"/>
                  </a:lnTo>
                  <a:lnTo>
                    <a:pt x="140" y="741"/>
                  </a:lnTo>
                  <a:lnTo>
                    <a:pt x="142" y="721"/>
                  </a:lnTo>
                  <a:lnTo>
                    <a:pt x="152" y="711"/>
                  </a:lnTo>
                  <a:lnTo>
                    <a:pt x="154" y="707"/>
                  </a:lnTo>
                  <a:lnTo>
                    <a:pt x="144" y="701"/>
                  </a:lnTo>
                  <a:lnTo>
                    <a:pt x="136" y="701"/>
                  </a:lnTo>
                  <a:lnTo>
                    <a:pt x="136" y="695"/>
                  </a:lnTo>
                  <a:lnTo>
                    <a:pt x="142" y="689"/>
                  </a:lnTo>
                  <a:lnTo>
                    <a:pt x="140" y="683"/>
                  </a:lnTo>
                  <a:lnTo>
                    <a:pt x="142" y="675"/>
                  </a:lnTo>
                  <a:lnTo>
                    <a:pt x="142" y="675"/>
                  </a:lnTo>
                  <a:lnTo>
                    <a:pt x="74" y="687"/>
                  </a:lnTo>
                  <a:lnTo>
                    <a:pt x="74" y="683"/>
                  </a:lnTo>
                  <a:lnTo>
                    <a:pt x="56" y="689"/>
                  </a:lnTo>
                  <a:lnTo>
                    <a:pt x="48" y="645"/>
                  </a:lnTo>
                  <a:lnTo>
                    <a:pt x="52" y="645"/>
                  </a:lnTo>
                  <a:lnTo>
                    <a:pt x="50" y="633"/>
                  </a:lnTo>
                  <a:lnTo>
                    <a:pt x="46" y="633"/>
                  </a:lnTo>
                  <a:lnTo>
                    <a:pt x="42" y="607"/>
                  </a:lnTo>
                  <a:lnTo>
                    <a:pt x="34" y="607"/>
                  </a:lnTo>
                  <a:lnTo>
                    <a:pt x="20" y="613"/>
                  </a:lnTo>
                  <a:lnTo>
                    <a:pt x="12" y="619"/>
                  </a:lnTo>
                  <a:lnTo>
                    <a:pt x="8" y="619"/>
                  </a:lnTo>
                  <a:lnTo>
                    <a:pt x="2" y="621"/>
                  </a:lnTo>
                  <a:lnTo>
                    <a:pt x="4" y="607"/>
                  </a:lnTo>
                  <a:lnTo>
                    <a:pt x="6" y="597"/>
                  </a:lnTo>
                  <a:lnTo>
                    <a:pt x="4" y="571"/>
                  </a:lnTo>
                  <a:lnTo>
                    <a:pt x="4" y="563"/>
                  </a:lnTo>
                  <a:lnTo>
                    <a:pt x="4" y="555"/>
                  </a:lnTo>
                  <a:lnTo>
                    <a:pt x="4" y="547"/>
                  </a:lnTo>
                  <a:lnTo>
                    <a:pt x="0" y="535"/>
                  </a:lnTo>
                  <a:lnTo>
                    <a:pt x="4" y="525"/>
                  </a:lnTo>
                  <a:lnTo>
                    <a:pt x="8" y="513"/>
                  </a:lnTo>
                  <a:lnTo>
                    <a:pt x="10" y="505"/>
                  </a:lnTo>
                  <a:lnTo>
                    <a:pt x="12" y="499"/>
                  </a:lnTo>
                  <a:lnTo>
                    <a:pt x="18" y="491"/>
                  </a:lnTo>
                  <a:lnTo>
                    <a:pt x="24" y="485"/>
                  </a:lnTo>
                  <a:lnTo>
                    <a:pt x="44" y="461"/>
                  </a:lnTo>
                  <a:lnTo>
                    <a:pt x="32" y="398"/>
                  </a:lnTo>
                  <a:lnTo>
                    <a:pt x="96" y="342"/>
                  </a:lnTo>
                  <a:lnTo>
                    <a:pt x="64" y="310"/>
                  </a:lnTo>
                  <a:lnTo>
                    <a:pt x="54" y="250"/>
                  </a:lnTo>
                  <a:lnTo>
                    <a:pt x="52" y="238"/>
                  </a:lnTo>
                  <a:lnTo>
                    <a:pt x="56" y="238"/>
                  </a:lnTo>
                  <a:lnTo>
                    <a:pt x="66" y="238"/>
                  </a:lnTo>
                  <a:lnTo>
                    <a:pt x="74" y="240"/>
                  </a:lnTo>
                  <a:lnTo>
                    <a:pt x="66" y="200"/>
                  </a:lnTo>
                  <a:lnTo>
                    <a:pt x="72" y="202"/>
                  </a:lnTo>
                  <a:lnTo>
                    <a:pt x="76" y="200"/>
                  </a:lnTo>
                  <a:lnTo>
                    <a:pt x="78" y="194"/>
                  </a:lnTo>
                  <a:lnTo>
                    <a:pt x="86" y="192"/>
                  </a:lnTo>
                  <a:lnTo>
                    <a:pt x="84" y="182"/>
                  </a:lnTo>
                  <a:lnTo>
                    <a:pt x="120" y="176"/>
                  </a:lnTo>
                  <a:lnTo>
                    <a:pt x="120" y="166"/>
                  </a:lnTo>
                  <a:lnTo>
                    <a:pt x="118" y="166"/>
                  </a:lnTo>
                  <a:lnTo>
                    <a:pt x="118" y="162"/>
                  </a:lnTo>
                  <a:lnTo>
                    <a:pt x="114" y="160"/>
                  </a:lnTo>
                  <a:lnTo>
                    <a:pt x="116" y="156"/>
                  </a:lnTo>
                  <a:lnTo>
                    <a:pt x="120" y="158"/>
                  </a:lnTo>
                  <a:lnTo>
                    <a:pt x="122" y="154"/>
                  </a:lnTo>
                  <a:lnTo>
                    <a:pt x="122" y="146"/>
                  </a:lnTo>
                  <a:lnTo>
                    <a:pt x="118" y="138"/>
                  </a:lnTo>
                  <a:lnTo>
                    <a:pt x="124" y="138"/>
                  </a:lnTo>
                  <a:lnTo>
                    <a:pt x="118" y="98"/>
                  </a:lnTo>
                  <a:lnTo>
                    <a:pt x="100" y="100"/>
                  </a:lnTo>
                  <a:lnTo>
                    <a:pt x="100" y="86"/>
                  </a:lnTo>
                  <a:lnTo>
                    <a:pt x="80" y="90"/>
                  </a:lnTo>
                  <a:lnTo>
                    <a:pt x="78" y="78"/>
                  </a:lnTo>
                  <a:lnTo>
                    <a:pt x="60" y="78"/>
                  </a:lnTo>
                  <a:lnTo>
                    <a:pt x="44" y="0"/>
                  </a:lnTo>
                  <a:lnTo>
                    <a:pt x="528" y="16"/>
                  </a:lnTo>
                  <a:lnTo>
                    <a:pt x="528" y="16"/>
                  </a:lnTo>
                  <a:close/>
                </a:path>
              </a:pathLst>
            </a:custGeom>
            <a:grpFill/>
            <a:ln w="6350" cmpd="sng">
              <a:solidFill>
                <a:schemeClr val="accent2"/>
              </a:solidFill>
              <a:round/>
              <a:headEnd/>
              <a:tailEnd/>
            </a:ln>
          </p:spPr>
          <p:txBody>
            <a:bodyPr/>
            <a:lstStyle/>
            <a:p>
              <a:endParaRPr lang="en-GB"/>
            </a:p>
          </p:txBody>
        </p:sp>
        <p:sp>
          <p:nvSpPr>
            <p:cNvPr id="18" name="vMap : Massachusetts - Suffolk (25-025)"/>
            <p:cNvSpPr>
              <a:spLocks/>
            </p:cNvSpPr>
            <p:nvPr/>
          </p:nvSpPr>
          <p:spPr bwMode="gray">
            <a:xfrm>
              <a:off x="5710238" y="2417763"/>
              <a:ext cx="520700" cy="577850"/>
            </a:xfrm>
            <a:custGeom>
              <a:avLst/>
              <a:gdLst/>
              <a:ahLst/>
              <a:cxnLst/>
              <a:rect l="l" t="t" r="r" b="b"/>
              <a:pathLst>
                <a:path w="520700" h="577850">
                  <a:moveTo>
                    <a:pt x="498475" y="330200"/>
                  </a:moveTo>
                  <a:lnTo>
                    <a:pt x="508000" y="333375"/>
                  </a:lnTo>
                  <a:lnTo>
                    <a:pt x="508000" y="339725"/>
                  </a:lnTo>
                  <a:lnTo>
                    <a:pt x="508000" y="342900"/>
                  </a:lnTo>
                  <a:lnTo>
                    <a:pt x="498475" y="355600"/>
                  </a:lnTo>
                  <a:lnTo>
                    <a:pt x="498475" y="368300"/>
                  </a:lnTo>
                  <a:lnTo>
                    <a:pt x="485775" y="381000"/>
                  </a:lnTo>
                  <a:lnTo>
                    <a:pt x="473075" y="384175"/>
                  </a:lnTo>
                  <a:lnTo>
                    <a:pt x="466725" y="381000"/>
                  </a:lnTo>
                  <a:lnTo>
                    <a:pt x="463550" y="374650"/>
                  </a:lnTo>
                  <a:lnTo>
                    <a:pt x="463550" y="368300"/>
                  </a:lnTo>
                  <a:lnTo>
                    <a:pt x="463550" y="355600"/>
                  </a:lnTo>
                  <a:lnTo>
                    <a:pt x="473075" y="346075"/>
                  </a:lnTo>
                  <a:lnTo>
                    <a:pt x="485775" y="333375"/>
                  </a:lnTo>
                  <a:close/>
                  <a:moveTo>
                    <a:pt x="374650" y="0"/>
                  </a:moveTo>
                  <a:lnTo>
                    <a:pt x="396875" y="22225"/>
                  </a:lnTo>
                  <a:lnTo>
                    <a:pt x="390525" y="25400"/>
                  </a:lnTo>
                  <a:lnTo>
                    <a:pt x="393700" y="44450"/>
                  </a:lnTo>
                  <a:lnTo>
                    <a:pt x="396875" y="38100"/>
                  </a:lnTo>
                  <a:lnTo>
                    <a:pt x="406400" y="44450"/>
                  </a:lnTo>
                  <a:lnTo>
                    <a:pt x="409575" y="47625"/>
                  </a:lnTo>
                  <a:lnTo>
                    <a:pt x="406400" y="50800"/>
                  </a:lnTo>
                  <a:lnTo>
                    <a:pt x="425450" y="47625"/>
                  </a:lnTo>
                  <a:lnTo>
                    <a:pt x="438150" y="38100"/>
                  </a:lnTo>
                  <a:lnTo>
                    <a:pt x="450850" y="47625"/>
                  </a:lnTo>
                  <a:lnTo>
                    <a:pt x="460375" y="44450"/>
                  </a:lnTo>
                  <a:lnTo>
                    <a:pt x="482600" y="12700"/>
                  </a:lnTo>
                  <a:lnTo>
                    <a:pt x="514350" y="12700"/>
                  </a:lnTo>
                  <a:lnTo>
                    <a:pt x="508000" y="19050"/>
                  </a:lnTo>
                  <a:lnTo>
                    <a:pt x="454025" y="76200"/>
                  </a:lnTo>
                  <a:lnTo>
                    <a:pt x="438150" y="98425"/>
                  </a:lnTo>
                  <a:lnTo>
                    <a:pt x="438150" y="117475"/>
                  </a:lnTo>
                  <a:lnTo>
                    <a:pt x="444500" y="127000"/>
                  </a:lnTo>
                  <a:lnTo>
                    <a:pt x="444500" y="142875"/>
                  </a:lnTo>
                  <a:lnTo>
                    <a:pt x="450850" y="146050"/>
                  </a:lnTo>
                  <a:lnTo>
                    <a:pt x="466725" y="152400"/>
                  </a:lnTo>
                  <a:lnTo>
                    <a:pt x="485775" y="165100"/>
                  </a:lnTo>
                  <a:lnTo>
                    <a:pt x="476250" y="174625"/>
                  </a:lnTo>
                  <a:lnTo>
                    <a:pt x="476250" y="184150"/>
                  </a:lnTo>
                  <a:lnTo>
                    <a:pt x="495300" y="215900"/>
                  </a:lnTo>
                  <a:lnTo>
                    <a:pt x="504825" y="241300"/>
                  </a:lnTo>
                  <a:lnTo>
                    <a:pt x="520700" y="266700"/>
                  </a:lnTo>
                  <a:lnTo>
                    <a:pt x="514350" y="273050"/>
                  </a:lnTo>
                  <a:lnTo>
                    <a:pt x="476250" y="241300"/>
                  </a:lnTo>
                  <a:lnTo>
                    <a:pt x="469900" y="234950"/>
                  </a:lnTo>
                  <a:lnTo>
                    <a:pt x="469900" y="228600"/>
                  </a:lnTo>
                  <a:lnTo>
                    <a:pt x="476250" y="215900"/>
                  </a:lnTo>
                  <a:lnTo>
                    <a:pt x="469900" y="206375"/>
                  </a:lnTo>
                  <a:lnTo>
                    <a:pt x="463550" y="206375"/>
                  </a:lnTo>
                  <a:lnTo>
                    <a:pt x="447675" y="212725"/>
                  </a:lnTo>
                  <a:lnTo>
                    <a:pt x="438150" y="209550"/>
                  </a:lnTo>
                  <a:lnTo>
                    <a:pt x="428625" y="203200"/>
                  </a:lnTo>
                  <a:lnTo>
                    <a:pt x="422275" y="196850"/>
                  </a:lnTo>
                  <a:lnTo>
                    <a:pt x="425450" y="180975"/>
                  </a:lnTo>
                  <a:lnTo>
                    <a:pt x="412750" y="174625"/>
                  </a:lnTo>
                  <a:lnTo>
                    <a:pt x="403225" y="174625"/>
                  </a:lnTo>
                  <a:lnTo>
                    <a:pt x="400050" y="187325"/>
                  </a:lnTo>
                  <a:lnTo>
                    <a:pt x="412750" y="209550"/>
                  </a:lnTo>
                  <a:lnTo>
                    <a:pt x="419100" y="225425"/>
                  </a:lnTo>
                  <a:lnTo>
                    <a:pt x="425450" y="231775"/>
                  </a:lnTo>
                  <a:lnTo>
                    <a:pt x="434975" y="231775"/>
                  </a:lnTo>
                  <a:lnTo>
                    <a:pt x="441325" y="238125"/>
                  </a:lnTo>
                  <a:lnTo>
                    <a:pt x="438150" y="247650"/>
                  </a:lnTo>
                  <a:lnTo>
                    <a:pt x="428625" y="254000"/>
                  </a:lnTo>
                  <a:lnTo>
                    <a:pt x="419100" y="254000"/>
                  </a:lnTo>
                  <a:lnTo>
                    <a:pt x="412750" y="260350"/>
                  </a:lnTo>
                  <a:lnTo>
                    <a:pt x="406400" y="263525"/>
                  </a:lnTo>
                  <a:lnTo>
                    <a:pt x="403225" y="263525"/>
                  </a:lnTo>
                  <a:lnTo>
                    <a:pt x="396875" y="260350"/>
                  </a:lnTo>
                  <a:lnTo>
                    <a:pt x="361950" y="234950"/>
                  </a:lnTo>
                  <a:lnTo>
                    <a:pt x="317500" y="215900"/>
                  </a:lnTo>
                  <a:lnTo>
                    <a:pt x="311150" y="222250"/>
                  </a:lnTo>
                  <a:lnTo>
                    <a:pt x="311150" y="244475"/>
                  </a:lnTo>
                  <a:lnTo>
                    <a:pt x="301625" y="250825"/>
                  </a:lnTo>
                  <a:lnTo>
                    <a:pt x="295275" y="269875"/>
                  </a:lnTo>
                  <a:lnTo>
                    <a:pt x="304800" y="269875"/>
                  </a:lnTo>
                  <a:lnTo>
                    <a:pt x="333375" y="257175"/>
                  </a:lnTo>
                  <a:lnTo>
                    <a:pt x="342900" y="266700"/>
                  </a:lnTo>
                  <a:lnTo>
                    <a:pt x="381000" y="288925"/>
                  </a:lnTo>
                  <a:lnTo>
                    <a:pt x="384175" y="304800"/>
                  </a:lnTo>
                  <a:lnTo>
                    <a:pt x="365125" y="311150"/>
                  </a:lnTo>
                  <a:lnTo>
                    <a:pt x="352425" y="317500"/>
                  </a:lnTo>
                  <a:lnTo>
                    <a:pt x="349250" y="323850"/>
                  </a:lnTo>
                  <a:lnTo>
                    <a:pt x="333375" y="323850"/>
                  </a:lnTo>
                  <a:lnTo>
                    <a:pt x="317500" y="330200"/>
                  </a:lnTo>
                  <a:lnTo>
                    <a:pt x="317500" y="339725"/>
                  </a:lnTo>
                  <a:lnTo>
                    <a:pt x="317500" y="346075"/>
                  </a:lnTo>
                  <a:lnTo>
                    <a:pt x="339725" y="352425"/>
                  </a:lnTo>
                  <a:lnTo>
                    <a:pt x="314325" y="381000"/>
                  </a:lnTo>
                  <a:lnTo>
                    <a:pt x="314325" y="390525"/>
                  </a:lnTo>
                  <a:lnTo>
                    <a:pt x="317500" y="419100"/>
                  </a:lnTo>
                  <a:lnTo>
                    <a:pt x="333375" y="428625"/>
                  </a:lnTo>
                  <a:lnTo>
                    <a:pt x="330200" y="431800"/>
                  </a:lnTo>
                  <a:lnTo>
                    <a:pt x="323850" y="450850"/>
                  </a:lnTo>
                  <a:lnTo>
                    <a:pt x="317500" y="450850"/>
                  </a:lnTo>
                  <a:lnTo>
                    <a:pt x="307975" y="447675"/>
                  </a:lnTo>
                  <a:lnTo>
                    <a:pt x="301625" y="447675"/>
                  </a:lnTo>
                  <a:lnTo>
                    <a:pt x="295275" y="454025"/>
                  </a:lnTo>
                  <a:lnTo>
                    <a:pt x="298450" y="463550"/>
                  </a:lnTo>
                  <a:lnTo>
                    <a:pt x="282575" y="476250"/>
                  </a:lnTo>
                  <a:lnTo>
                    <a:pt x="273050" y="466725"/>
                  </a:lnTo>
                  <a:lnTo>
                    <a:pt x="263525" y="463550"/>
                  </a:lnTo>
                  <a:lnTo>
                    <a:pt x="234950" y="473075"/>
                  </a:lnTo>
                  <a:lnTo>
                    <a:pt x="219075" y="469900"/>
                  </a:lnTo>
                  <a:lnTo>
                    <a:pt x="219075" y="476250"/>
                  </a:lnTo>
                  <a:lnTo>
                    <a:pt x="209550" y="476250"/>
                  </a:lnTo>
                  <a:lnTo>
                    <a:pt x="196850" y="492125"/>
                  </a:lnTo>
                  <a:lnTo>
                    <a:pt x="190500" y="495300"/>
                  </a:lnTo>
                  <a:lnTo>
                    <a:pt x="174625" y="492125"/>
                  </a:lnTo>
                  <a:lnTo>
                    <a:pt x="168275" y="495300"/>
                  </a:lnTo>
                  <a:lnTo>
                    <a:pt x="177800" y="508000"/>
                  </a:lnTo>
                  <a:lnTo>
                    <a:pt x="177800" y="523875"/>
                  </a:lnTo>
                  <a:lnTo>
                    <a:pt x="139700" y="549275"/>
                  </a:lnTo>
                  <a:lnTo>
                    <a:pt x="149225" y="561975"/>
                  </a:lnTo>
                  <a:lnTo>
                    <a:pt x="146050" y="558800"/>
                  </a:lnTo>
                  <a:lnTo>
                    <a:pt x="130175" y="577850"/>
                  </a:lnTo>
                  <a:lnTo>
                    <a:pt x="104775" y="555625"/>
                  </a:lnTo>
                  <a:lnTo>
                    <a:pt x="98425" y="508000"/>
                  </a:lnTo>
                  <a:lnTo>
                    <a:pt x="85725" y="498475"/>
                  </a:lnTo>
                  <a:lnTo>
                    <a:pt x="69850" y="508000"/>
                  </a:lnTo>
                  <a:lnTo>
                    <a:pt x="41275" y="476250"/>
                  </a:lnTo>
                  <a:lnTo>
                    <a:pt x="38100" y="476250"/>
                  </a:lnTo>
                  <a:lnTo>
                    <a:pt x="38100" y="454025"/>
                  </a:lnTo>
                  <a:lnTo>
                    <a:pt x="28575" y="450850"/>
                  </a:lnTo>
                  <a:lnTo>
                    <a:pt x="15875" y="454025"/>
                  </a:lnTo>
                  <a:lnTo>
                    <a:pt x="0" y="434975"/>
                  </a:lnTo>
                  <a:lnTo>
                    <a:pt x="25400" y="403225"/>
                  </a:lnTo>
                  <a:lnTo>
                    <a:pt x="57150" y="381000"/>
                  </a:lnTo>
                  <a:lnTo>
                    <a:pt x="85725" y="403225"/>
                  </a:lnTo>
                  <a:lnTo>
                    <a:pt x="98425" y="396875"/>
                  </a:lnTo>
                  <a:lnTo>
                    <a:pt x="111125" y="384175"/>
                  </a:lnTo>
                  <a:lnTo>
                    <a:pt x="142875" y="333375"/>
                  </a:lnTo>
                  <a:lnTo>
                    <a:pt x="161925" y="327025"/>
                  </a:lnTo>
                  <a:lnTo>
                    <a:pt x="171450" y="307975"/>
                  </a:lnTo>
                  <a:lnTo>
                    <a:pt x="174625" y="298450"/>
                  </a:lnTo>
                  <a:lnTo>
                    <a:pt x="171450" y="292100"/>
                  </a:lnTo>
                  <a:lnTo>
                    <a:pt x="174625" y="285750"/>
                  </a:lnTo>
                  <a:lnTo>
                    <a:pt x="184150" y="276225"/>
                  </a:lnTo>
                  <a:lnTo>
                    <a:pt x="184150" y="260350"/>
                  </a:lnTo>
                  <a:lnTo>
                    <a:pt x="149225" y="254000"/>
                  </a:lnTo>
                  <a:lnTo>
                    <a:pt x="117475" y="273050"/>
                  </a:lnTo>
                  <a:lnTo>
                    <a:pt x="73025" y="311150"/>
                  </a:lnTo>
                  <a:lnTo>
                    <a:pt x="69850" y="304800"/>
                  </a:lnTo>
                  <a:lnTo>
                    <a:pt x="50800" y="304800"/>
                  </a:lnTo>
                  <a:lnTo>
                    <a:pt x="47625" y="288925"/>
                  </a:lnTo>
                  <a:lnTo>
                    <a:pt x="53975" y="285750"/>
                  </a:lnTo>
                  <a:lnTo>
                    <a:pt x="34925" y="257175"/>
                  </a:lnTo>
                  <a:lnTo>
                    <a:pt x="50800" y="234950"/>
                  </a:lnTo>
                  <a:lnTo>
                    <a:pt x="60325" y="238125"/>
                  </a:lnTo>
                  <a:lnTo>
                    <a:pt x="92075" y="228600"/>
                  </a:lnTo>
                  <a:lnTo>
                    <a:pt x="101600" y="219075"/>
                  </a:lnTo>
                  <a:lnTo>
                    <a:pt x="111125" y="222250"/>
                  </a:lnTo>
                  <a:lnTo>
                    <a:pt x="130175" y="206375"/>
                  </a:lnTo>
                  <a:lnTo>
                    <a:pt x="127000" y="200025"/>
                  </a:lnTo>
                  <a:lnTo>
                    <a:pt x="130175" y="196850"/>
                  </a:lnTo>
                  <a:lnTo>
                    <a:pt x="146050" y="209550"/>
                  </a:lnTo>
                  <a:lnTo>
                    <a:pt x="158750" y="212725"/>
                  </a:lnTo>
                  <a:lnTo>
                    <a:pt x="161925" y="244475"/>
                  </a:lnTo>
                  <a:lnTo>
                    <a:pt x="180975" y="254000"/>
                  </a:lnTo>
                  <a:lnTo>
                    <a:pt x="200025" y="254000"/>
                  </a:lnTo>
                  <a:lnTo>
                    <a:pt x="247650" y="234950"/>
                  </a:lnTo>
                  <a:lnTo>
                    <a:pt x="263525" y="209550"/>
                  </a:lnTo>
                  <a:lnTo>
                    <a:pt x="276225" y="209550"/>
                  </a:lnTo>
                  <a:lnTo>
                    <a:pt x="269875" y="203200"/>
                  </a:lnTo>
                  <a:lnTo>
                    <a:pt x="257175" y="200025"/>
                  </a:lnTo>
                  <a:lnTo>
                    <a:pt x="250825" y="180975"/>
                  </a:lnTo>
                  <a:lnTo>
                    <a:pt x="238125" y="177800"/>
                  </a:lnTo>
                  <a:lnTo>
                    <a:pt x="247650" y="158750"/>
                  </a:lnTo>
                  <a:lnTo>
                    <a:pt x="266700" y="142875"/>
                  </a:lnTo>
                  <a:lnTo>
                    <a:pt x="269875" y="142875"/>
                  </a:lnTo>
                  <a:lnTo>
                    <a:pt x="260350" y="158750"/>
                  </a:lnTo>
                  <a:lnTo>
                    <a:pt x="273050" y="165100"/>
                  </a:lnTo>
                  <a:lnTo>
                    <a:pt x="295275" y="161925"/>
                  </a:lnTo>
                  <a:lnTo>
                    <a:pt x="307975" y="146050"/>
                  </a:lnTo>
                  <a:lnTo>
                    <a:pt x="301625" y="139700"/>
                  </a:lnTo>
                  <a:lnTo>
                    <a:pt x="304800" y="133350"/>
                  </a:lnTo>
                  <a:lnTo>
                    <a:pt x="311150" y="136525"/>
                  </a:lnTo>
                  <a:lnTo>
                    <a:pt x="327025" y="127000"/>
                  </a:lnTo>
                  <a:lnTo>
                    <a:pt x="371475" y="28575"/>
                  </a:lnTo>
                  <a:lnTo>
                    <a:pt x="361950" y="12700"/>
                  </a:lnTo>
                  <a:close/>
                </a:path>
              </a:pathLst>
            </a:custGeom>
            <a:grpFill/>
            <a:ln w="6350" cmpd="sng">
              <a:solidFill>
                <a:schemeClr val="accent2"/>
              </a:solidFill>
              <a:round/>
              <a:headEnd/>
              <a:tailEnd/>
            </a:ln>
          </p:spPr>
          <p:txBody>
            <a:bodyPr/>
            <a:lstStyle/>
            <a:p>
              <a:endParaRPr lang="en-GB"/>
            </a:p>
          </p:txBody>
        </p:sp>
        <p:sp>
          <p:nvSpPr>
            <p:cNvPr id="19" name="vMap : Massachusetts - Plymouth (25-023)"/>
            <p:cNvSpPr>
              <a:spLocks/>
            </p:cNvSpPr>
            <p:nvPr/>
          </p:nvSpPr>
          <p:spPr bwMode="gray">
            <a:xfrm>
              <a:off x="5951538" y="2782888"/>
              <a:ext cx="1203325" cy="1782763"/>
            </a:xfrm>
            <a:custGeom>
              <a:avLst/>
              <a:gdLst/>
              <a:ahLst/>
              <a:cxnLst/>
              <a:rect l="l" t="t" r="r" b="b"/>
              <a:pathLst>
                <a:path w="1203325" h="1782763">
                  <a:moveTo>
                    <a:pt x="320675" y="19050"/>
                  </a:moveTo>
                  <a:lnTo>
                    <a:pt x="323850" y="19050"/>
                  </a:lnTo>
                  <a:lnTo>
                    <a:pt x="327025" y="19050"/>
                  </a:lnTo>
                  <a:lnTo>
                    <a:pt x="336550" y="25400"/>
                  </a:lnTo>
                  <a:lnTo>
                    <a:pt x="336550" y="31750"/>
                  </a:lnTo>
                  <a:lnTo>
                    <a:pt x="330200" y="38100"/>
                  </a:lnTo>
                  <a:lnTo>
                    <a:pt x="327025" y="44450"/>
                  </a:lnTo>
                  <a:lnTo>
                    <a:pt x="320675" y="47625"/>
                  </a:lnTo>
                  <a:lnTo>
                    <a:pt x="317500" y="57150"/>
                  </a:lnTo>
                  <a:lnTo>
                    <a:pt x="317500" y="63500"/>
                  </a:lnTo>
                  <a:lnTo>
                    <a:pt x="317500" y="66675"/>
                  </a:lnTo>
                  <a:lnTo>
                    <a:pt x="311150" y="66675"/>
                  </a:lnTo>
                  <a:lnTo>
                    <a:pt x="304800" y="66675"/>
                  </a:lnTo>
                  <a:lnTo>
                    <a:pt x="288925" y="60325"/>
                  </a:lnTo>
                  <a:lnTo>
                    <a:pt x="285750" y="57150"/>
                  </a:lnTo>
                  <a:lnTo>
                    <a:pt x="285750" y="50800"/>
                  </a:lnTo>
                  <a:lnTo>
                    <a:pt x="292100" y="44450"/>
                  </a:lnTo>
                  <a:lnTo>
                    <a:pt x="314325" y="31750"/>
                  </a:lnTo>
                  <a:lnTo>
                    <a:pt x="317500" y="22225"/>
                  </a:lnTo>
                  <a:close/>
                  <a:moveTo>
                    <a:pt x="412750" y="0"/>
                  </a:moveTo>
                  <a:lnTo>
                    <a:pt x="434975" y="0"/>
                  </a:lnTo>
                  <a:lnTo>
                    <a:pt x="431800" y="12700"/>
                  </a:lnTo>
                  <a:lnTo>
                    <a:pt x="441325" y="38100"/>
                  </a:lnTo>
                  <a:lnTo>
                    <a:pt x="460375" y="66675"/>
                  </a:lnTo>
                  <a:lnTo>
                    <a:pt x="485775" y="95250"/>
                  </a:lnTo>
                  <a:lnTo>
                    <a:pt x="517525" y="107950"/>
                  </a:lnTo>
                  <a:lnTo>
                    <a:pt x="549275" y="114300"/>
                  </a:lnTo>
                  <a:lnTo>
                    <a:pt x="523875" y="117475"/>
                  </a:lnTo>
                  <a:lnTo>
                    <a:pt x="520700" y="127000"/>
                  </a:lnTo>
                  <a:lnTo>
                    <a:pt x="511175" y="127000"/>
                  </a:lnTo>
                  <a:lnTo>
                    <a:pt x="501650" y="149225"/>
                  </a:lnTo>
                  <a:lnTo>
                    <a:pt x="501650" y="161925"/>
                  </a:lnTo>
                  <a:lnTo>
                    <a:pt x="517525" y="168275"/>
                  </a:lnTo>
                  <a:lnTo>
                    <a:pt x="517525" y="171450"/>
                  </a:lnTo>
                  <a:lnTo>
                    <a:pt x="492125" y="184150"/>
                  </a:lnTo>
                  <a:lnTo>
                    <a:pt x="520700" y="250825"/>
                  </a:lnTo>
                  <a:lnTo>
                    <a:pt x="546100" y="279400"/>
                  </a:lnTo>
                  <a:lnTo>
                    <a:pt x="549275" y="282575"/>
                  </a:lnTo>
                  <a:lnTo>
                    <a:pt x="628650" y="228600"/>
                  </a:lnTo>
                  <a:lnTo>
                    <a:pt x="635000" y="222250"/>
                  </a:lnTo>
                  <a:lnTo>
                    <a:pt x="635000" y="219075"/>
                  </a:lnTo>
                  <a:lnTo>
                    <a:pt x="641350" y="219075"/>
                  </a:lnTo>
                  <a:lnTo>
                    <a:pt x="641350" y="209550"/>
                  </a:lnTo>
                  <a:lnTo>
                    <a:pt x="635000" y="209550"/>
                  </a:lnTo>
                  <a:lnTo>
                    <a:pt x="631825" y="200025"/>
                  </a:lnTo>
                  <a:lnTo>
                    <a:pt x="638175" y="196850"/>
                  </a:lnTo>
                  <a:lnTo>
                    <a:pt x="644525" y="180975"/>
                  </a:lnTo>
                  <a:lnTo>
                    <a:pt x="654050" y="177800"/>
                  </a:lnTo>
                  <a:lnTo>
                    <a:pt x="660400" y="174625"/>
                  </a:lnTo>
                  <a:lnTo>
                    <a:pt x="669925" y="168275"/>
                  </a:lnTo>
                  <a:lnTo>
                    <a:pt x="673100" y="152400"/>
                  </a:lnTo>
                  <a:lnTo>
                    <a:pt x="682625" y="149225"/>
                  </a:lnTo>
                  <a:lnTo>
                    <a:pt x="692150" y="165100"/>
                  </a:lnTo>
                  <a:lnTo>
                    <a:pt x="698500" y="193675"/>
                  </a:lnTo>
                  <a:lnTo>
                    <a:pt x="723900" y="222250"/>
                  </a:lnTo>
                  <a:lnTo>
                    <a:pt x="758825" y="254000"/>
                  </a:lnTo>
                  <a:lnTo>
                    <a:pt x="781050" y="263525"/>
                  </a:lnTo>
                  <a:lnTo>
                    <a:pt x="774700" y="276225"/>
                  </a:lnTo>
                  <a:lnTo>
                    <a:pt x="771525" y="288925"/>
                  </a:lnTo>
                  <a:lnTo>
                    <a:pt x="781050" y="288925"/>
                  </a:lnTo>
                  <a:lnTo>
                    <a:pt x="790575" y="282575"/>
                  </a:lnTo>
                  <a:lnTo>
                    <a:pt x="793750" y="285750"/>
                  </a:lnTo>
                  <a:lnTo>
                    <a:pt x="796925" y="292100"/>
                  </a:lnTo>
                  <a:lnTo>
                    <a:pt x="793750" y="298450"/>
                  </a:lnTo>
                  <a:lnTo>
                    <a:pt x="790575" y="317500"/>
                  </a:lnTo>
                  <a:lnTo>
                    <a:pt x="796925" y="368300"/>
                  </a:lnTo>
                  <a:lnTo>
                    <a:pt x="790575" y="374650"/>
                  </a:lnTo>
                  <a:lnTo>
                    <a:pt x="762000" y="371475"/>
                  </a:lnTo>
                  <a:lnTo>
                    <a:pt x="749300" y="384175"/>
                  </a:lnTo>
                  <a:lnTo>
                    <a:pt x="758825" y="387350"/>
                  </a:lnTo>
                  <a:lnTo>
                    <a:pt x="771525" y="384175"/>
                  </a:lnTo>
                  <a:lnTo>
                    <a:pt x="787400" y="387350"/>
                  </a:lnTo>
                  <a:lnTo>
                    <a:pt x="790575" y="396875"/>
                  </a:lnTo>
                  <a:lnTo>
                    <a:pt x="793750" y="409575"/>
                  </a:lnTo>
                  <a:lnTo>
                    <a:pt x="800100" y="425450"/>
                  </a:lnTo>
                  <a:lnTo>
                    <a:pt x="815975" y="428625"/>
                  </a:lnTo>
                  <a:lnTo>
                    <a:pt x="815975" y="415925"/>
                  </a:lnTo>
                  <a:lnTo>
                    <a:pt x="806450" y="387350"/>
                  </a:lnTo>
                  <a:lnTo>
                    <a:pt x="812800" y="384175"/>
                  </a:lnTo>
                  <a:lnTo>
                    <a:pt x="815975" y="384175"/>
                  </a:lnTo>
                  <a:lnTo>
                    <a:pt x="819150" y="390525"/>
                  </a:lnTo>
                  <a:lnTo>
                    <a:pt x="822325" y="396875"/>
                  </a:lnTo>
                  <a:lnTo>
                    <a:pt x="841375" y="422275"/>
                  </a:lnTo>
                  <a:lnTo>
                    <a:pt x="892175" y="508000"/>
                  </a:lnTo>
                  <a:lnTo>
                    <a:pt x="955675" y="577850"/>
                  </a:lnTo>
                  <a:lnTo>
                    <a:pt x="955675" y="603250"/>
                  </a:lnTo>
                  <a:lnTo>
                    <a:pt x="952500" y="606425"/>
                  </a:lnTo>
                  <a:lnTo>
                    <a:pt x="942975" y="609600"/>
                  </a:lnTo>
                  <a:lnTo>
                    <a:pt x="939800" y="619125"/>
                  </a:lnTo>
                  <a:lnTo>
                    <a:pt x="939800" y="628650"/>
                  </a:lnTo>
                  <a:lnTo>
                    <a:pt x="942975" y="638175"/>
                  </a:lnTo>
                  <a:lnTo>
                    <a:pt x="949325" y="657225"/>
                  </a:lnTo>
                  <a:lnTo>
                    <a:pt x="958850" y="679450"/>
                  </a:lnTo>
                  <a:lnTo>
                    <a:pt x="1028700" y="768350"/>
                  </a:lnTo>
                  <a:lnTo>
                    <a:pt x="1047750" y="790575"/>
                  </a:lnTo>
                  <a:lnTo>
                    <a:pt x="1047750" y="796925"/>
                  </a:lnTo>
                  <a:lnTo>
                    <a:pt x="1038225" y="800100"/>
                  </a:lnTo>
                  <a:lnTo>
                    <a:pt x="1019175" y="790575"/>
                  </a:lnTo>
                  <a:lnTo>
                    <a:pt x="1003300" y="796925"/>
                  </a:lnTo>
                  <a:lnTo>
                    <a:pt x="990600" y="806450"/>
                  </a:lnTo>
                  <a:lnTo>
                    <a:pt x="984250" y="819150"/>
                  </a:lnTo>
                  <a:lnTo>
                    <a:pt x="971550" y="825500"/>
                  </a:lnTo>
                  <a:lnTo>
                    <a:pt x="962025" y="825500"/>
                  </a:lnTo>
                  <a:lnTo>
                    <a:pt x="958850" y="815975"/>
                  </a:lnTo>
                  <a:lnTo>
                    <a:pt x="962025" y="809625"/>
                  </a:lnTo>
                  <a:lnTo>
                    <a:pt x="965200" y="806450"/>
                  </a:lnTo>
                  <a:lnTo>
                    <a:pt x="968375" y="803275"/>
                  </a:lnTo>
                  <a:lnTo>
                    <a:pt x="977900" y="796925"/>
                  </a:lnTo>
                  <a:lnTo>
                    <a:pt x="993775" y="787400"/>
                  </a:lnTo>
                  <a:lnTo>
                    <a:pt x="1000125" y="777875"/>
                  </a:lnTo>
                  <a:lnTo>
                    <a:pt x="996950" y="758825"/>
                  </a:lnTo>
                  <a:lnTo>
                    <a:pt x="955675" y="704850"/>
                  </a:lnTo>
                  <a:lnTo>
                    <a:pt x="946150" y="688975"/>
                  </a:lnTo>
                  <a:lnTo>
                    <a:pt x="933450" y="673100"/>
                  </a:lnTo>
                  <a:lnTo>
                    <a:pt x="930275" y="663575"/>
                  </a:lnTo>
                  <a:lnTo>
                    <a:pt x="923925" y="654050"/>
                  </a:lnTo>
                  <a:lnTo>
                    <a:pt x="917575" y="641350"/>
                  </a:lnTo>
                  <a:lnTo>
                    <a:pt x="892175" y="647700"/>
                  </a:lnTo>
                  <a:lnTo>
                    <a:pt x="885825" y="654050"/>
                  </a:lnTo>
                  <a:lnTo>
                    <a:pt x="882650" y="660400"/>
                  </a:lnTo>
                  <a:lnTo>
                    <a:pt x="889000" y="666750"/>
                  </a:lnTo>
                  <a:lnTo>
                    <a:pt x="898525" y="669925"/>
                  </a:lnTo>
                  <a:lnTo>
                    <a:pt x="914400" y="679450"/>
                  </a:lnTo>
                  <a:lnTo>
                    <a:pt x="923925" y="682625"/>
                  </a:lnTo>
                  <a:lnTo>
                    <a:pt x="923925" y="692150"/>
                  </a:lnTo>
                  <a:lnTo>
                    <a:pt x="904875" y="692150"/>
                  </a:lnTo>
                  <a:lnTo>
                    <a:pt x="898525" y="704850"/>
                  </a:lnTo>
                  <a:lnTo>
                    <a:pt x="892175" y="723900"/>
                  </a:lnTo>
                  <a:lnTo>
                    <a:pt x="876300" y="752475"/>
                  </a:lnTo>
                  <a:lnTo>
                    <a:pt x="895350" y="762000"/>
                  </a:lnTo>
                  <a:lnTo>
                    <a:pt x="898525" y="774700"/>
                  </a:lnTo>
                  <a:lnTo>
                    <a:pt x="895350" y="781050"/>
                  </a:lnTo>
                  <a:lnTo>
                    <a:pt x="882650" y="793750"/>
                  </a:lnTo>
                  <a:lnTo>
                    <a:pt x="876300" y="793750"/>
                  </a:lnTo>
                  <a:lnTo>
                    <a:pt x="873125" y="793750"/>
                  </a:lnTo>
                  <a:lnTo>
                    <a:pt x="863600" y="787400"/>
                  </a:lnTo>
                  <a:lnTo>
                    <a:pt x="854075" y="771525"/>
                  </a:lnTo>
                  <a:lnTo>
                    <a:pt x="847725" y="765175"/>
                  </a:lnTo>
                  <a:lnTo>
                    <a:pt x="803275" y="787400"/>
                  </a:lnTo>
                  <a:lnTo>
                    <a:pt x="803275" y="800100"/>
                  </a:lnTo>
                  <a:lnTo>
                    <a:pt x="815975" y="806450"/>
                  </a:lnTo>
                  <a:lnTo>
                    <a:pt x="828675" y="822325"/>
                  </a:lnTo>
                  <a:lnTo>
                    <a:pt x="831850" y="838200"/>
                  </a:lnTo>
                  <a:lnTo>
                    <a:pt x="860425" y="857250"/>
                  </a:lnTo>
                  <a:lnTo>
                    <a:pt x="876300" y="866775"/>
                  </a:lnTo>
                  <a:lnTo>
                    <a:pt x="889000" y="882650"/>
                  </a:lnTo>
                  <a:lnTo>
                    <a:pt x="898525" y="901700"/>
                  </a:lnTo>
                  <a:lnTo>
                    <a:pt x="927100" y="930275"/>
                  </a:lnTo>
                  <a:lnTo>
                    <a:pt x="939800" y="930275"/>
                  </a:lnTo>
                  <a:lnTo>
                    <a:pt x="942975" y="923925"/>
                  </a:lnTo>
                  <a:lnTo>
                    <a:pt x="949325" y="908050"/>
                  </a:lnTo>
                  <a:lnTo>
                    <a:pt x="927100" y="866775"/>
                  </a:lnTo>
                  <a:lnTo>
                    <a:pt x="930275" y="860425"/>
                  </a:lnTo>
                  <a:lnTo>
                    <a:pt x="936625" y="863600"/>
                  </a:lnTo>
                  <a:lnTo>
                    <a:pt x="946150" y="873125"/>
                  </a:lnTo>
                  <a:lnTo>
                    <a:pt x="990600" y="955675"/>
                  </a:lnTo>
                  <a:lnTo>
                    <a:pt x="1000125" y="958850"/>
                  </a:lnTo>
                  <a:lnTo>
                    <a:pt x="1019175" y="958850"/>
                  </a:lnTo>
                  <a:lnTo>
                    <a:pt x="1031875" y="955675"/>
                  </a:lnTo>
                  <a:lnTo>
                    <a:pt x="1041400" y="946150"/>
                  </a:lnTo>
                  <a:lnTo>
                    <a:pt x="1054100" y="942975"/>
                  </a:lnTo>
                  <a:lnTo>
                    <a:pt x="1063625" y="939800"/>
                  </a:lnTo>
                  <a:lnTo>
                    <a:pt x="1073150" y="942975"/>
                  </a:lnTo>
                  <a:lnTo>
                    <a:pt x="1114425" y="962025"/>
                  </a:lnTo>
                  <a:lnTo>
                    <a:pt x="1123950" y="974725"/>
                  </a:lnTo>
                  <a:lnTo>
                    <a:pt x="1143000" y="987425"/>
                  </a:lnTo>
                  <a:lnTo>
                    <a:pt x="1162050" y="993775"/>
                  </a:lnTo>
                  <a:lnTo>
                    <a:pt x="1177925" y="993775"/>
                  </a:lnTo>
                  <a:lnTo>
                    <a:pt x="1174750" y="1016000"/>
                  </a:lnTo>
                  <a:lnTo>
                    <a:pt x="1158875" y="1022350"/>
                  </a:lnTo>
                  <a:lnTo>
                    <a:pt x="1158875" y="1038225"/>
                  </a:lnTo>
                  <a:lnTo>
                    <a:pt x="1165225" y="1057276"/>
                  </a:lnTo>
                  <a:lnTo>
                    <a:pt x="1171575" y="1066801"/>
                  </a:lnTo>
                  <a:lnTo>
                    <a:pt x="1184275" y="1082676"/>
                  </a:lnTo>
                  <a:lnTo>
                    <a:pt x="1193800" y="1095376"/>
                  </a:lnTo>
                  <a:lnTo>
                    <a:pt x="1190625" y="1155701"/>
                  </a:lnTo>
                  <a:lnTo>
                    <a:pt x="1203325" y="1177926"/>
                  </a:lnTo>
                  <a:lnTo>
                    <a:pt x="1193800" y="1193801"/>
                  </a:lnTo>
                  <a:lnTo>
                    <a:pt x="1187450" y="1219201"/>
                  </a:lnTo>
                  <a:lnTo>
                    <a:pt x="1165225" y="1254126"/>
                  </a:lnTo>
                  <a:lnTo>
                    <a:pt x="1162050" y="1279526"/>
                  </a:lnTo>
                  <a:lnTo>
                    <a:pt x="1171575" y="1304926"/>
                  </a:lnTo>
                  <a:lnTo>
                    <a:pt x="1117600" y="1362076"/>
                  </a:lnTo>
                  <a:lnTo>
                    <a:pt x="1035050" y="1393826"/>
                  </a:lnTo>
                  <a:lnTo>
                    <a:pt x="971550" y="1422401"/>
                  </a:lnTo>
                  <a:lnTo>
                    <a:pt x="987425" y="1444626"/>
                  </a:lnTo>
                  <a:lnTo>
                    <a:pt x="990600" y="1457326"/>
                  </a:lnTo>
                  <a:lnTo>
                    <a:pt x="993775" y="1457326"/>
                  </a:lnTo>
                  <a:lnTo>
                    <a:pt x="996950" y="1466851"/>
                  </a:lnTo>
                  <a:lnTo>
                    <a:pt x="990600" y="1470026"/>
                  </a:lnTo>
                  <a:lnTo>
                    <a:pt x="968375" y="1492251"/>
                  </a:lnTo>
                  <a:lnTo>
                    <a:pt x="952500" y="1498601"/>
                  </a:lnTo>
                  <a:lnTo>
                    <a:pt x="936625" y="1495426"/>
                  </a:lnTo>
                  <a:lnTo>
                    <a:pt x="923925" y="1501776"/>
                  </a:lnTo>
                  <a:lnTo>
                    <a:pt x="923925" y="1508126"/>
                  </a:lnTo>
                  <a:lnTo>
                    <a:pt x="936625" y="1543051"/>
                  </a:lnTo>
                  <a:lnTo>
                    <a:pt x="936625" y="1552576"/>
                  </a:lnTo>
                  <a:lnTo>
                    <a:pt x="930275" y="1565276"/>
                  </a:lnTo>
                  <a:lnTo>
                    <a:pt x="885825" y="1612901"/>
                  </a:lnTo>
                  <a:lnTo>
                    <a:pt x="873125" y="1606551"/>
                  </a:lnTo>
                  <a:lnTo>
                    <a:pt x="882650" y="1600201"/>
                  </a:lnTo>
                  <a:lnTo>
                    <a:pt x="904875" y="1565276"/>
                  </a:lnTo>
                  <a:lnTo>
                    <a:pt x="917575" y="1555751"/>
                  </a:lnTo>
                  <a:lnTo>
                    <a:pt x="917575" y="1546226"/>
                  </a:lnTo>
                  <a:lnTo>
                    <a:pt x="901700" y="1543051"/>
                  </a:lnTo>
                  <a:lnTo>
                    <a:pt x="895350" y="1536701"/>
                  </a:lnTo>
                  <a:lnTo>
                    <a:pt x="889000" y="1530351"/>
                  </a:lnTo>
                  <a:lnTo>
                    <a:pt x="879475" y="1517651"/>
                  </a:lnTo>
                  <a:lnTo>
                    <a:pt x="873125" y="1514476"/>
                  </a:lnTo>
                  <a:lnTo>
                    <a:pt x="860425" y="1520826"/>
                  </a:lnTo>
                  <a:lnTo>
                    <a:pt x="844550" y="1524001"/>
                  </a:lnTo>
                  <a:lnTo>
                    <a:pt x="812800" y="1508126"/>
                  </a:lnTo>
                  <a:lnTo>
                    <a:pt x="809625" y="1501776"/>
                  </a:lnTo>
                  <a:lnTo>
                    <a:pt x="812800" y="1485901"/>
                  </a:lnTo>
                  <a:lnTo>
                    <a:pt x="815975" y="1473201"/>
                  </a:lnTo>
                  <a:lnTo>
                    <a:pt x="812800" y="1470026"/>
                  </a:lnTo>
                  <a:lnTo>
                    <a:pt x="806450" y="1473201"/>
                  </a:lnTo>
                  <a:lnTo>
                    <a:pt x="803275" y="1479551"/>
                  </a:lnTo>
                  <a:lnTo>
                    <a:pt x="777875" y="1492251"/>
                  </a:lnTo>
                  <a:lnTo>
                    <a:pt x="768350" y="1495426"/>
                  </a:lnTo>
                  <a:lnTo>
                    <a:pt x="777875" y="1511301"/>
                  </a:lnTo>
                  <a:lnTo>
                    <a:pt x="784225" y="1517651"/>
                  </a:lnTo>
                  <a:lnTo>
                    <a:pt x="777875" y="1524001"/>
                  </a:lnTo>
                  <a:lnTo>
                    <a:pt x="768350" y="1517651"/>
                  </a:lnTo>
                  <a:lnTo>
                    <a:pt x="749300" y="1504951"/>
                  </a:lnTo>
                  <a:lnTo>
                    <a:pt x="746125" y="1508126"/>
                  </a:lnTo>
                  <a:lnTo>
                    <a:pt x="755650" y="1524001"/>
                  </a:lnTo>
                  <a:lnTo>
                    <a:pt x="768350" y="1533526"/>
                  </a:lnTo>
                  <a:lnTo>
                    <a:pt x="777875" y="1549401"/>
                  </a:lnTo>
                  <a:lnTo>
                    <a:pt x="787400" y="1555751"/>
                  </a:lnTo>
                  <a:lnTo>
                    <a:pt x="793750" y="1565276"/>
                  </a:lnTo>
                  <a:lnTo>
                    <a:pt x="796925" y="1571626"/>
                  </a:lnTo>
                  <a:lnTo>
                    <a:pt x="784225" y="1577976"/>
                  </a:lnTo>
                  <a:lnTo>
                    <a:pt x="768350" y="1577976"/>
                  </a:lnTo>
                  <a:lnTo>
                    <a:pt x="771525" y="1597026"/>
                  </a:lnTo>
                  <a:lnTo>
                    <a:pt x="787400" y="1603376"/>
                  </a:lnTo>
                  <a:lnTo>
                    <a:pt x="790575" y="1612901"/>
                  </a:lnTo>
                  <a:lnTo>
                    <a:pt x="787400" y="1616076"/>
                  </a:lnTo>
                  <a:lnTo>
                    <a:pt x="790575" y="1635126"/>
                  </a:lnTo>
                  <a:lnTo>
                    <a:pt x="787400" y="1644651"/>
                  </a:lnTo>
                  <a:lnTo>
                    <a:pt x="781050" y="1644651"/>
                  </a:lnTo>
                  <a:lnTo>
                    <a:pt x="771525" y="1631951"/>
                  </a:lnTo>
                  <a:lnTo>
                    <a:pt x="758825" y="1622426"/>
                  </a:lnTo>
                  <a:lnTo>
                    <a:pt x="746125" y="1619251"/>
                  </a:lnTo>
                  <a:lnTo>
                    <a:pt x="736600" y="1606551"/>
                  </a:lnTo>
                  <a:lnTo>
                    <a:pt x="736600" y="1600201"/>
                  </a:lnTo>
                  <a:lnTo>
                    <a:pt x="752475" y="1603376"/>
                  </a:lnTo>
                  <a:lnTo>
                    <a:pt x="749300" y="1597026"/>
                  </a:lnTo>
                  <a:lnTo>
                    <a:pt x="733425" y="1581151"/>
                  </a:lnTo>
                  <a:lnTo>
                    <a:pt x="723900" y="1577976"/>
                  </a:lnTo>
                  <a:lnTo>
                    <a:pt x="698500" y="1555751"/>
                  </a:lnTo>
                  <a:lnTo>
                    <a:pt x="692150" y="1562101"/>
                  </a:lnTo>
                  <a:lnTo>
                    <a:pt x="704850" y="1590676"/>
                  </a:lnTo>
                  <a:lnTo>
                    <a:pt x="708025" y="1619251"/>
                  </a:lnTo>
                  <a:lnTo>
                    <a:pt x="714375" y="1631951"/>
                  </a:lnTo>
                  <a:lnTo>
                    <a:pt x="720725" y="1641476"/>
                  </a:lnTo>
                  <a:lnTo>
                    <a:pt x="727075" y="1657351"/>
                  </a:lnTo>
                  <a:lnTo>
                    <a:pt x="720725" y="1660526"/>
                  </a:lnTo>
                  <a:lnTo>
                    <a:pt x="701675" y="1647826"/>
                  </a:lnTo>
                  <a:lnTo>
                    <a:pt x="688975" y="1651001"/>
                  </a:lnTo>
                  <a:lnTo>
                    <a:pt x="698500" y="1676401"/>
                  </a:lnTo>
                  <a:lnTo>
                    <a:pt x="698500" y="1711326"/>
                  </a:lnTo>
                  <a:lnTo>
                    <a:pt x="685800" y="1724026"/>
                  </a:lnTo>
                  <a:lnTo>
                    <a:pt x="685800" y="1738313"/>
                  </a:lnTo>
                  <a:lnTo>
                    <a:pt x="673100" y="1741488"/>
                  </a:lnTo>
                  <a:lnTo>
                    <a:pt x="666750" y="1738313"/>
                  </a:lnTo>
                  <a:lnTo>
                    <a:pt x="650875" y="1714501"/>
                  </a:lnTo>
                  <a:lnTo>
                    <a:pt x="635000" y="1714501"/>
                  </a:lnTo>
                  <a:lnTo>
                    <a:pt x="612775" y="1714501"/>
                  </a:lnTo>
                  <a:lnTo>
                    <a:pt x="596900" y="1704976"/>
                  </a:lnTo>
                  <a:lnTo>
                    <a:pt x="568325" y="1698626"/>
                  </a:lnTo>
                  <a:lnTo>
                    <a:pt x="546100" y="1717676"/>
                  </a:lnTo>
                  <a:lnTo>
                    <a:pt x="574675" y="1735138"/>
                  </a:lnTo>
                  <a:lnTo>
                    <a:pt x="593725" y="1741488"/>
                  </a:lnTo>
                  <a:lnTo>
                    <a:pt x="609600" y="1760538"/>
                  </a:lnTo>
                  <a:lnTo>
                    <a:pt x="609600" y="1770063"/>
                  </a:lnTo>
                  <a:lnTo>
                    <a:pt x="603250" y="1776413"/>
                  </a:lnTo>
                  <a:lnTo>
                    <a:pt x="587375" y="1782763"/>
                  </a:lnTo>
                  <a:lnTo>
                    <a:pt x="574675" y="1773238"/>
                  </a:lnTo>
                  <a:lnTo>
                    <a:pt x="571500" y="1763713"/>
                  </a:lnTo>
                  <a:lnTo>
                    <a:pt x="558800" y="1766888"/>
                  </a:lnTo>
                  <a:lnTo>
                    <a:pt x="555625" y="1773238"/>
                  </a:lnTo>
                  <a:lnTo>
                    <a:pt x="546100" y="1779588"/>
                  </a:lnTo>
                  <a:lnTo>
                    <a:pt x="536575" y="1782763"/>
                  </a:lnTo>
                  <a:lnTo>
                    <a:pt x="527050" y="1782763"/>
                  </a:lnTo>
                  <a:lnTo>
                    <a:pt x="511175" y="1776413"/>
                  </a:lnTo>
                  <a:lnTo>
                    <a:pt x="511175" y="1770063"/>
                  </a:lnTo>
                  <a:lnTo>
                    <a:pt x="511175" y="1728788"/>
                  </a:lnTo>
                  <a:lnTo>
                    <a:pt x="419100" y="1431926"/>
                  </a:lnTo>
                  <a:lnTo>
                    <a:pt x="381000" y="1438276"/>
                  </a:lnTo>
                  <a:lnTo>
                    <a:pt x="342900" y="1349376"/>
                  </a:lnTo>
                  <a:lnTo>
                    <a:pt x="117475" y="1381126"/>
                  </a:lnTo>
                  <a:lnTo>
                    <a:pt x="142875" y="1327151"/>
                  </a:lnTo>
                  <a:lnTo>
                    <a:pt x="95250" y="1285876"/>
                  </a:lnTo>
                  <a:lnTo>
                    <a:pt x="209550" y="1184276"/>
                  </a:lnTo>
                  <a:lnTo>
                    <a:pt x="231775" y="1168401"/>
                  </a:lnTo>
                  <a:lnTo>
                    <a:pt x="206375" y="1060451"/>
                  </a:lnTo>
                  <a:lnTo>
                    <a:pt x="200025" y="1050926"/>
                  </a:lnTo>
                  <a:lnTo>
                    <a:pt x="187325" y="1050926"/>
                  </a:lnTo>
                  <a:lnTo>
                    <a:pt x="190500" y="1041400"/>
                  </a:lnTo>
                  <a:lnTo>
                    <a:pt x="190500" y="1025525"/>
                  </a:lnTo>
                  <a:lnTo>
                    <a:pt x="184150" y="1022350"/>
                  </a:lnTo>
                  <a:lnTo>
                    <a:pt x="180975" y="1025525"/>
                  </a:lnTo>
                  <a:lnTo>
                    <a:pt x="180975" y="996950"/>
                  </a:lnTo>
                  <a:lnTo>
                    <a:pt x="174625" y="993775"/>
                  </a:lnTo>
                  <a:lnTo>
                    <a:pt x="149225" y="962025"/>
                  </a:lnTo>
                  <a:lnTo>
                    <a:pt x="82550" y="911225"/>
                  </a:lnTo>
                  <a:lnTo>
                    <a:pt x="73025" y="908050"/>
                  </a:lnTo>
                  <a:lnTo>
                    <a:pt x="63500" y="898525"/>
                  </a:lnTo>
                  <a:lnTo>
                    <a:pt x="53975" y="844550"/>
                  </a:lnTo>
                  <a:lnTo>
                    <a:pt x="57150" y="838200"/>
                  </a:lnTo>
                  <a:lnTo>
                    <a:pt x="0" y="555625"/>
                  </a:lnTo>
                  <a:lnTo>
                    <a:pt x="336550" y="396875"/>
                  </a:lnTo>
                  <a:lnTo>
                    <a:pt x="358775" y="222250"/>
                  </a:lnTo>
                  <a:lnTo>
                    <a:pt x="349250" y="215900"/>
                  </a:lnTo>
                  <a:lnTo>
                    <a:pt x="339725" y="219075"/>
                  </a:lnTo>
                  <a:lnTo>
                    <a:pt x="342900" y="209550"/>
                  </a:lnTo>
                  <a:lnTo>
                    <a:pt x="336550" y="196850"/>
                  </a:lnTo>
                  <a:lnTo>
                    <a:pt x="342900" y="193675"/>
                  </a:lnTo>
                  <a:lnTo>
                    <a:pt x="346075" y="184150"/>
                  </a:lnTo>
                  <a:lnTo>
                    <a:pt x="342900" y="180975"/>
                  </a:lnTo>
                  <a:lnTo>
                    <a:pt x="336550" y="168275"/>
                  </a:lnTo>
                  <a:lnTo>
                    <a:pt x="346075" y="152400"/>
                  </a:lnTo>
                  <a:lnTo>
                    <a:pt x="374650" y="127000"/>
                  </a:lnTo>
                  <a:lnTo>
                    <a:pt x="396875" y="123825"/>
                  </a:lnTo>
                  <a:lnTo>
                    <a:pt x="403225" y="127000"/>
                  </a:lnTo>
                  <a:lnTo>
                    <a:pt x="396875" y="152400"/>
                  </a:lnTo>
                  <a:lnTo>
                    <a:pt x="403225" y="161925"/>
                  </a:lnTo>
                  <a:lnTo>
                    <a:pt x="415925" y="161925"/>
                  </a:lnTo>
                  <a:lnTo>
                    <a:pt x="425450" y="158750"/>
                  </a:lnTo>
                  <a:lnTo>
                    <a:pt x="434975" y="155575"/>
                  </a:lnTo>
                  <a:lnTo>
                    <a:pt x="428625" y="139700"/>
                  </a:lnTo>
                  <a:lnTo>
                    <a:pt x="434975" y="136525"/>
                  </a:lnTo>
                  <a:lnTo>
                    <a:pt x="441325" y="139700"/>
                  </a:lnTo>
                  <a:lnTo>
                    <a:pt x="447675" y="146050"/>
                  </a:lnTo>
                  <a:lnTo>
                    <a:pt x="454025" y="146050"/>
                  </a:lnTo>
                  <a:lnTo>
                    <a:pt x="463550" y="139700"/>
                  </a:lnTo>
                  <a:lnTo>
                    <a:pt x="473075" y="139700"/>
                  </a:lnTo>
                  <a:lnTo>
                    <a:pt x="473075" y="130175"/>
                  </a:lnTo>
                  <a:lnTo>
                    <a:pt x="473075" y="111125"/>
                  </a:lnTo>
                  <a:lnTo>
                    <a:pt x="460375" y="101600"/>
                  </a:lnTo>
                  <a:lnTo>
                    <a:pt x="447675" y="92075"/>
                  </a:lnTo>
                  <a:lnTo>
                    <a:pt x="441325" y="88900"/>
                  </a:lnTo>
                  <a:lnTo>
                    <a:pt x="428625" y="88900"/>
                  </a:lnTo>
                  <a:lnTo>
                    <a:pt x="431800" y="79375"/>
                  </a:lnTo>
                  <a:lnTo>
                    <a:pt x="428625" y="66675"/>
                  </a:lnTo>
                  <a:lnTo>
                    <a:pt x="422275" y="44450"/>
                  </a:lnTo>
                  <a:lnTo>
                    <a:pt x="412750" y="28575"/>
                  </a:lnTo>
                  <a:lnTo>
                    <a:pt x="393700" y="25400"/>
                  </a:lnTo>
                  <a:lnTo>
                    <a:pt x="371475" y="31750"/>
                  </a:lnTo>
                  <a:lnTo>
                    <a:pt x="361950" y="25400"/>
                  </a:lnTo>
                  <a:lnTo>
                    <a:pt x="349250" y="22225"/>
                  </a:lnTo>
                  <a:lnTo>
                    <a:pt x="349250" y="12700"/>
                  </a:lnTo>
                  <a:lnTo>
                    <a:pt x="374650" y="6350"/>
                  </a:lnTo>
                  <a:close/>
                </a:path>
              </a:pathLst>
            </a:custGeom>
            <a:grpFill/>
            <a:ln w="6350" cmpd="sng">
              <a:solidFill>
                <a:schemeClr val="accent2"/>
              </a:solidFill>
              <a:round/>
              <a:headEnd/>
              <a:tailEnd/>
            </a:ln>
          </p:spPr>
          <p:txBody>
            <a:bodyPr/>
            <a:lstStyle/>
            <a:p>
              <a:endParaRPr lang="en-GB"/>
            </a:p>
          </p:txBody>
        </p:sp>
        <p:sp>
          <p:nvSpPr>
            <p:cNvPr id="20" name="vMap : Massachusetts - Norfolk (25-021)"/>
            <p:cNvSpPr>
              <a:spLocks/>
            </p:cNvSpPr>
            <p:nvPr/>
          </p:nvSpPr>
          <p:spPr bwMode="gray">
            <a:xfrm>
              <a:off x="5033963" y="2671763"/>
              <a:ext cx="1558925" cy="955675"/>
            </a:xfrm>
            <a:custGeom>
              <a:avLst/>
              <a:gdLst/>
              <a:ahLst/>
              <a:cxnLst/>
              <a:rect l="l" t="t" r="r" b="b"/>
              <a:pathLst>
                <a:path w="1558925" h="955675">
                  <a:moveTo>
                    <a:pt x="1466850" y="225425"/>
                  </a:moveTo>
                  <a:lnTo>
                    <a:pt x="1473200" y="225425"/>
                  </a:lnTo>
                  <a:lnTo>
                    <a:pt x="1508125" y="238125"/>
                  </a:lnTo>
                  <a:lnTo>
                    <a:pt x="1533525" y="250825"/>
                  </a:lnTo>
                  <a:lnTo>
                    <a:pt x="1539875" y="282575"/>
                  </a:lnTo>
                  <a:lnTo>
                    <a:pt x="1546225" y="311150"/>
                  </a:lnTo>
                  <a:lnTo>
                    <a:pt x="1555750" y="307975"/>
                  </a:lnTo>
                  <a:lnTo>
                    <a:pt x="1549400" y="311150"/>
                  </a:lnTo>
                  <a:lnTo>
                    <a:pt x="1552575" y="320675"/>
                  </a:lnTo>
                  <a:lnTo>
                    <a:pt x="1558925" y="320675"/>
                  </a:lnTo>
                  <a:lnTo>
                    <a:pt x="1558925" y="330200"/>
                  </a:lnTo>
                  <a:lnTo>
                    <a:pt x="1552575" y="330200"/>
                  </a:lnTo>
                  <a:lnTo>
                    <a:pt x="1552575" y="333375"/>
                  </a:lnTo>
                  <a:lnTo>
                    <a:pt x="1546225" y="339725"/>
                  </a:lnTo>
                  <a:lnTo>
                    <a:pt x="1466850" y="393700"/>
                  </a:lnTo>
                  <a:lnTo>
                    <a:pt x="1463675" y="390525"/>
                  </a:lnTo>
                  <a:lnTo>
                    <a:pt x="1438275" y="361950"/>
                  </a:lnTo>
                  <a:lnTo>
                    <a:pt x="1409700" y="295275"/>
                  </a:lnTo>
                  <a:lnTo>
                    <a:pt x="1435100" y="282575"/>
                  </a:lnTo>
                  <a:lnTo>
                    <a:pt x="1435100" y="279400"/>
                  </a:lnTo>
                  <a:lnTo>
                    <a:pt x="1419225" y="273050"/>
                  </a:lnTo>
                  <a:lnTo>
                    <a:pt x="1419225" y="260350"/>
                  </a:lnTo>
                  <a:lnTo>
                    <a:pt x="1428750" y="238125"/>
                  </a:lnTo>
                  <a:lnTo>
                    <a:pt x="1438275" y="238125"/>
                  </a:lnTo>
                  <a:lnTo>
                    <a:pt x="1441450" y="228600"/>
                  </a:lnTo>
                  <a:close/>
                  <a:moveTo>
                    <a:pt x="504825" y="60325"/>
                  </a:moveTo>
                  <a:lnTo>
                    <a:pt x="517525" y="66675"/>
                  </a:lnTo>
                  <a:lnTo>
                    <a:pt x="527050" y="66675"/>
                  </a:lnTo>
                  <a:lnTo>
                    <a:pt x="536575" y="73025"/>
                  </a:lnTo>
                  <a:lnTo>
                    <a:pt x="542925" y="66675"/>
                  </a:lnTo>
                  <a:lnTo>
                    <a:pt x="558800" y="82550"/>
                  </a:lnTo>
                  <a:lnTo>
                    <a:pt x="561975" y="82550"/>
                  </a:lnTo>
                  <a:lnTo>
                    <a:pt x="571500" y="79375"/>
                  </a:lnTo>
                  <a:lnTo>
                    <a:pt x="590550" y="82550"/>
                  </a:lnTo>
                  <a:lnTo>
                    <a:pt x="600075" y="98425"/>
                  </a:lnTo>
                  <a:lnTo>
                    <a:pt x="600075" y="114300"/>
                  </a:lnTo>
                  <a:lnTo>
                    <a:pt x="606425" y="117475"/>
                  </a:lnTo>
                  <a:lnTo>
                    <a:pt x="628650" y="120650"/>
                  </a:lnTo>
                  <a:lnTo>
                    <a:pt x="631825" y="127000"/>
                  </a:lnTo>
                  <a:lnTo>
                    <a:pt x="631825" y="133350"/>
                  </a:lnTo>
                  <a:lnTo>
                    <a:pt x="641350" y="142875"/>
                  </a:lnTo>
                  <a:lnTo>
                    <a:pt x="647700" y="161925"/>
                  </a:lnTo>
                  <a:lnTo>
                    <a:pt x="666750" y="171450"/>
                  </a:lnTo>
                  <a:lnTo>
                    <a:pt x="669925" y="168275"/>
                  </a:lnTo>
                  <a:lnTo>
                    <a:pt x="676275" y="171450"/>
                  </a:lnTo>
                  <a:lnTo>
                    <a:pt x="676275" y="180975"/>
                  </a:lnTo>
                  <a:lnTo>
                    <a:pt x="692150" y="200025"/>
                  </a:lnTo>
                  <a:lnTo>
                    <a:pt x="704850" y="196850"/>
                  </a:lnTo>
                  <a:lnTo>
                    <a:pt x="714375" y="200025"/>
                  </a:lnTo>
                  <a:lnTo>
                    <a:pt x="714375" y="222250"/>
                  </a:lnTo>
                  <a:lnTo>
                    <a:pt x="717550" y="222250"/>
                  </a:lnTo>
                  <a:lnTo>
                    <a:pt x="746125" y="254000"/>
                  </a:lnTo>
                  <a:lnTo>
                    <a:pt x="762000" y="244475"/>
                  </a:lnTo>
                  <a:lnTo>
                    <a:pt x="774700" y="254000"/>
                  </a:lnTo>
                  <a:lnTo>
                    <a:pt x="781050" y="301625"/>
                  </a:lnTo>
                  <a:lnTo>
                    <a:pt x="806450" y="323850"/>
                  </a:lnTo>
                  <a:lnTo>
                    <a:pt x="822325" y="304800"/>
                  </a:lnTo>
                  <a:lnTo>
                    <a:pt x="825500" y="307975"/>
                  </a:lnTo>
                  <a:lnTo>
                    <a:pt x="815975" y="295275"/>
                  </a:lnTo>
                  <a:lnTo>
                    <a:pt x="854075" y="269875"/>
                  </a:lnTo>
                  <a:lnTo>
                    <a:pt x="854075" y="254000"/>
                  </a:lnTo>
                  <a:lnTo>
                    <a:pt x="844550" y="241300"/>
                  </a:lnTo>
                  <a:lnTo>
                    <a:pt x="850900" y="238125"/>
                  </a:lnTo>
                  <a:lnTo>
                    <a:pt x="866775" y="241300"/>
                  </a:lnTo>
                  <a:lnTo>
                    <a:pt x="873125" y="238125"/>
                  </a:lnTo>
                  <a:lnTo>
                    <a:pt x="885825" y="222250"/>
                  </a:lnTo>
                  <a:lnTo>
                    <a:pt x="895350" y="222250"/>
                  </a:lnTo>
                  <a:lnTo>
                    <a:pt x="895350" y="215900"/>
                  </a:lnTo>
                  <a:lnTo>
                    <a:pt x="911225" y="219075"/>
                  </a:lnTo>
                  <a:lnTo>
                    <a:pt x="939800" y="209550"/>
                  </a:lnTo>
                  <a:lnTo>
                    <a:pt x="949325" y="212725"/>
                  </a:lnTo>
                  <a:lnTo>
                    <a:pt x="958850" y="222250"/>
                  </a:lnTo>
                  <a:lnTo>
                    <a:pt x="974725" y="209550"/>
                  </a:lnTo>
                  <a:lnTo>
                    <a:pt x="971550" y="200025"/>
                  </a:lnTo>
                  <a:lnTo>
                    <a:pt x="977900" y="193675"/>
                  </a:lnTo>
                  <a:lnTo>
                    <a:pt x="984250" y="193675"/>
                  </a:lnTo>
                  <a:lnTo>
                    <a:pt x="993775" y="196850"/>
                  </a:lnTo>
                  <a:lnTo>
                    <a:pt x="1000125" y="196850"/>
                  </a:lnTo>
                  <a:lnTo>
                    <a:pt x="1006475" y="177800"/>
                  </a:lnTo>
                  <a:lnTo>
                    <a:pt x="1009650" y="174625"/>
                  </a:lnTo>
                  <a:lnTo>
                    <a:pt x="1019175" y="139700"/>
                  </a:lnTo>
                  <a:lnTo>
                    <a:pt x="1022350" y="133350"/>
                  </a:lnTo>
                  <a:lnTo>
                    <a:pt x="1031875" y="136525"/>
                  </a:lnTo>
                  <a:lnTo>
                    <a:pt x="1044575" y="142875"/>
                  </a:lnTo>
                  <a:lnTo>
                    <a:pt x="1054100" y="133350"/>
                  </a:lnTo>
                  <a:lnTo>
                    <a:pt x="1079500" y="123825"/>
                  </a:lnTo>
                  <a:lnTo>
                    <a:pt x="1101725" y="123825"/>
                  </a:lnTo>
                  <a:lnTo>
                    <a:pt x="1101725" y="133350"/>
                  </a:lnTo>
                  <a:lnTo>
                    <a:pt x="1089025" y="139700"/>
                  </a:lnTo>
                  <a:lnTo>
                    <a:pt x="1082675" y="149225"/>
                  </a:lnTo>
                  <a:lnTo>
                    <a:pt x="1073150" y="158750"/>
                  </a:lnTo>
                  <a:lnTo>
                    <a:pt x="1050925" y="161925"/>
                  </a:lnTo>
                  <a:lnTo>
                    <a:pt x="1047750" y="174625"/>
                  </a:lnTo>
                  <a:lnTo>
                    <a:pt x="1054100" y="180975"/>
                  </a:lnTo>
                  <a:lnTo>
                    <a:pt x="1066800" y="193675"/>
                  </a:lnTo>
                  <a:lnTo>
                    <a:pt x="1085850" y="203200"/>
                  </a:lnTo>
                  <a:lnTo>
                    <a:pt x="1095375" y="215900"/>
                  </a:lnTo>
                  <a:lnTo>
                    <a:pt x="1111250" y="228600"/>
                  </a:lnTo>
                  <a:lnTo>
                    <a:pt x="1143000" y="228600"/>
                  </a:lnTo>
                  <a:lnTo>
                    <a:pt x="1152525" y="228600"/>
                  </a:lnTo>
                  <a:lnTo>
                    <a:pt x="1165225" y="215900"/>
                  </a:lnTo>
                  <a:lnTo>
                    <a:pt x="1190625" y="206375"/>
                  </a:lnTo>
                  <a:lnTo>
                    <a:pt x="1203325" y="209550"/>
                  </a:lnTo>
                  <a:lnTo>
                    <a:pt x="1200150" y="225425"/>
                  </a:lnTo>
                  <a:lnTo>
                    <a:pt x="1200150" y="231775"/>
                  </a:lnTo>
                  <a:lnTo>
                    <a:pt x="1187450" y="241300"/>
                  </a:lnTo>
                  <a:lnTo>
                    <a:pt x="1184275" y="250825"/>
                  </a:lnTo>
                  <a:lnTo>
                    <a:pt x="1174750" y="260350"/>
                  </a:lnTo>
                  <a:lnTo>
                    <a:pt x="1168400" y="266700"/>
                  </a:lnTo>
                  <a:lnTo>
                    <a:pt x="1155700" y="269875"/>
                  </a:lnTo>
                  <a:lnTo>
                    <a:pt x="1155700" y="276225"/>
                  </a:lnTo>
                  <a:lnTo>
                    <a:pt x="1149350" y="282575"/>
                  </a:lnTo>
                  <a:lnTo>
                    <a:pt x="1149350" y="292100"/>
                  </a:lnTo>
                  <a:lnTo>
                    <a:pt x="1149350" y="298450"/>
                  </a:lnTo>
                  <a:lnTo>
                    <a:pt x="1162050" y="301625"/>
                  </a:lnTo>
                  <a:lnTo>
                    <a:pt x="1165225" y="307975"/>
                  </a:lnTo>
                  <a:lnTo>
                    <a:pt x="1171575" y="317500"/>
                  </a:lnTo>
                  <a:lnTo>
                    <a:pt x="1177925" y="320675"/>
                  </a:lnTo>
                  <a:lnTo>
                    <a:pt x="1187450" y="314325"/>
                  </a:lnTo>
                  <a:lnTo>
                    <a:pt x="1184275" y="304800"/>
                  </a:lnTo>
                  <a:lnTo>
                    <a:pt x="1177925" y="288925"/>
                  </a:lnTo>
                  <a:lnTo>
                    <a:pt x="1181100" y="279400"/>
                  </a:lnTo>
                  <a:lnTo>
                    <a:pt x="1190625" y="276225"/>
                  </a:lnTo>
                  <a:lnTo>
                    <a:pt x="1225550" y="257175"/>
                  </a:lnTo>
                  <a:lnTo>
                    <a:pt x="1231900" y="263525"/>
                  </a:lnTo>
                  <a:lnTo>
                    <a:pt x="1222375" y="279400"/>
                  </a:lnTo>
                  <a:lnTo>
                    <a:pt x="1222375" y="292100"/>
                  </a:lnTo>
                  <a:lnTo>
                    <a:pt x="1228725" y="304800"/>
                  </a:lnTo>
                  <a:lnTo>
                    <a:pt x="1238250" y="314325"/>
                  </a:lnTo>
                  <a:lnTo>
                    <a:pt x="1244600" y="314325"/>
                  </a:lnTo>
                  <a:lnTo>
                    <a:pt x="1254125" y="307975"/>
                  </a:lnTo>
                  <a:lnTo>
                    <a:pt x="1260475" y="320675"/>
                  </a:lnTo>
                  <a:lnTo>
                    <a:pt x="1257300" y="330200"/>
                  </a:lnTo>
                  <a:lnTo>
                    <a:pt x="1266825" y="327025"/>
                  </a:lnTo>
                  <a:lnTo>
                    <a:pt x="1276350" y="333375"/>
                  </a:lnTo>
                  <a:lnTo>
                    <a:pt x="1254125" y="508000"/>
                  </a:lnTo>
                  <a:lnTo>
                    <a:pt x="765175" y="739775"/>
                  </a:lnTo>
                  <a:lnTo>
                    <a:pt x="755650" y="742950"/>
                  </a:lnTo>
                  <a:lnTo>
                    <a:pt x="301625" y="955675"/>
                  </a:lnTo>
                  <a:lnTo>
                    <a:pt x="263525" y="955675"/>
                  </a:lnTo>
                  <a:lnTo>
                    <a:pt x="266700" y="866775"/>
                  </a:lnTo>
                  <a:lnTo>
                    <a:pt x="9525" y="873125"/>
                  </a:lnTo>
                  <a:lnTo>
                    <a:pt x="9525" y="669925"/>
                  </a:lnTo>
                  <a:lnTo>
                    <a:pt x="15875" y="654050"/>
                  </a:lnTo>
                  <a:lnTo>
                    <a:pt x="9525" y="647700"/>
                  </a:lnTo>
                  <a:lnTo>
                    <a:pt x="0" y="625475"/>
                  </a:lnTo>
                  <a:lnTo>
                    <a:pt x="6350" y="619125"/>
                  </a:lnTo>
                  <a:lnTo>
                    <a:pt x="3175" y="609600"/>
                  </a:lnTo>
                  <a:lnTo>
                    <a:pt x="53975" y="574675"/>
                  </a:lnTo>
                  <a:lnTo>
                    <a:pt x="53975" y="508000"/>
                  </a:lnTo>
                  <a:lnTo>
                    <a:pt x="63500" y="511175"/>
                  </a:lnTo>
                  <a:lnTo>
                    <a:pt x="82550" y="504825"/>
                  </a:lnTo>
                  <a:lnTo>
                    <a:pt x="123825" y="463550"/>
                  </a:lnTo>
                  <a:lnTo>
                    <a:pt x="158750" y="450850"/>
                  </a:lnTo>
                  <a:lnTo>
                    <a:pt x="171450" y="450850"/>
                  </a:lnTo>
                  <a:lnTo>
                    <a:pt x="174625" y="454025"/>
                  </a:lnTo>
                  <a:lnTo>
                    <a:pt x="219075" y="450850"/>
                  </a:lnTo>
                  <a:lnTo>
                    <a:pt x="212725" y="425450"/>
                  </a:lnTo>
                  <a:lnTo>
                    <a:pt x="301625" y="409575"/>
                  </a:lnTo>
                  <a:lnTo>
                    <a:pt x="342900" y="393700"/>
                  </a:lnTo>
                  <a:lnTo>
                    <a:pt x="339725" y="390525"/>
                  </a:lnTo>
                  <a:lnTo>
                    <a:pt x="339725" y="384175"/>
                  </a:lnTo>
                  <a:lnTo>
                    <a:pt x="327025" y="381000"/>
                  </a:lnTo>
                  <a:lnTo>
                    <a:pt x="327025" y="368300"/>
                  </a:lnTo>
                  <a:lnTo>
                    <a:pt x="339725" y="355600"/>
                  </a:lnTo>
                  <a:lnTo>
                    <a:pt x="352425" y="361950"/>
                  </a:lnTo>
                  <a:lnTo>
                    <a:pt x="358775" y="352425"/>
                  </a:lnTo>
                  <a:lnTo>
                    <a:pt x="346075" y="346075"/>
                  </a:lnTo>
                  <a:lnTo>
                    <a:pt x="346075" y="339725"/>
                  </a:lnTo>
                  <a:lnTo>
                    <a:pt x="374650" y="311150"/>
                  </a:lnTo>
                  <a:lnTo>
                    <a:pt x="371475" y="292100"/>
                  </a:lnTo>
                  <a:lnTo>
                    <a:pt x="377825" y="279400"/>
                  </a:lnTo>
                  <a:lnTo>
                    <a:pt x="371475" y="269875"/>
                  </a:lnTo>
                  <a:lnTo>
                    <a:pt x="434975" y="269875"/>
                  </a:lnTo>
                  <a:lnTo>
                    <a:pt x="422275" y="212725"/>
                  </a:lnTo>
                  <a:lnTo>
                    <a:pt x="374650" y="107950"/>
                  </a:lnTo>
                  <a:lnTo>
                    <a:pt x="377825" y="101600"/>
                  </a:lnTo>
                  <a:close/>
                  <a:moveTo>
                    <a:pt x="825500" y="0"/>
                  </a:moveTo>
                  <a:lnTo>
                    <a:pt x="860425" y="6350"/>
                  </a:lnTo>
                  <a:lnTo>
                    <a:pt x="860425" y="22225"/>
                  </a:lnTo>
                  <a:lnTo>
                    <a:pt x="850900" y="31750"/>
                  </a:lnTo>
                  <a:lnTo>
                    <a:pt x="847725" y="38100"/>
                  </a:lnTo>
                  <a:lnTo>
                    <a:pt x="850900" y="44450"/>
                  </a:lnTo>
                  <a:lnTo>
                    <a:pt x="847725" y="53975"/>
                  </a:lnTo>
                  <a:lnTo>
                    <a:pt x="838200" y="73025"/>
                  </a:lnTo>
                  <a:lnTo>
                    <a:pt x="819150" y="79375"/>
                  </a:lnTo>
                  <a:lnTo>
                    <a:pt x="787400" y="130175"/>
                  </a:lnTo>
                  <a:lnTo>
                    <a:pt x="774700" y="142875"/>
                  </a:lnTo>
                  <a:lnTo>
                    <a:pt x="762000" y="149225"/>
                  </a:lnTo>
                  <a:lnTo>
                    <a:pt x="733425" y="127000"/>
                  </a:lnTo>
                  <a:lnTo>
                    <a:pt x="701675" y="98425"/>
                  </a:lnTo>
                  <a:lnTo>
                    <a:pt x="793750" y="19050"/>
                  </a:lnTo>
                  <a:close/>
                </a:path>
              </a:pathLst>
            </a:custGeom>
            <a:grpFill/>
            <a:ln w="6350" cmpd="sng">
              <a:solidFill>
                <a:schemeClr val="accent2"/>
              </a:solidFill>
              <a:round/>
              <a:headEnd/>
              <a:tailEnd/>
            </a:ln>
          </p:spPr>
          <p:txBody>
            <a:bodyPr/>
            <a:lstStyle/>
            <a:p>
              <a:endParaRPr lang="en-GB"/>
            </a:p>
          </p:txBody>
        </p:sp>
        <p:sp>
          <p:nvSpPr>
            <p:cNvPr id="22" name="vMap : Massachusetts - Nantucket (25-019)"/>
            <p:cNvSpPr>
              <a:spLocks/>
            </p:cNvSpPr>
            <p:nvPr/>
          </p:nvSpPr>
          <p:spPr bwMode="gray">
            <a:xfrm>
              <a:off x="7608888" y="5162550"/>
              <a:ext cx="777875" cy="412750"/>
            </a:xfrm>
            <a:custGeom>
              <a:avLst/>
              <a:gdLst/>
              <a:ahLst/>
              <a:cxnLst/>
              <a:rect l="l" t="t" r="r" b="b"/>
              <a:pathLst>
                <a:path w="777875" h="412750">
                  <a:moveTo>
                    <a:pt x="92075" y="219075"/>
                  </a:moveTo>
                  <a:lnTo>
                    <a:pt x="111125" y="222250"/>
                  </a:lnTo>
                  <a:lnTo>
                    <a:pt x="123825" y="219075"/>
                  </a:lnTo>
                  <a:lnTo>
                    <a:pt x="155575" y="228600"/>
                  </a:lnTo>
                  <a:lnTo>
                    <a:pt x="171450" y="238125"/>
                  </a:lnTo>
                  <a:lnTo>
                    <a:pt x="174625" y="263525"/>
                  </a:lnTo>
                  <a:lnTo>
                    <a:pt x="168275" y="276225"/>
                  </a:lnTo>
                  <a:lnTo>
                    <a:pt x="120650" y="266700"/>
                  </a:lnTo>
                  <a:lnTo>
                    <a:pt x="104775" y="254000"/>
                  </a:lnTo>
                  <a:lnTo>
                    <a:pt x="104775" y="244475"/>
                  </a:lnTo>
                  <a:lnTo>
                    <a:pt x="92075" y="238125"/>
                  </a:lnTo>
                  <a:lnTo>
                    <a:pt x="79375" y="225425"/>
                  </a:lnTo>
                  <a:close/>
                  <a:moveTo>
                    <a:pt x="34925" y="149225"/>
                  </a:moveTo>
                  <a:lnTo>
                    <a:pt x="41275" y="149225"/>
                  </a:lnTo>
                  <a:lnTo>
                    <a:pt x="69850" y="155575"/>
                  </a:lnTo>
                  <a:lnTo>
                    <a:pt x="63500" y="165100"/>
                  </a:lnTo>
                  <a:lnTo>
                    <a:pt x="53975" y="168275"/>
                  </a:lnTo>
                  <a:lnTo>
                    <a:pt x="47625" y="174625"/>
                  </a:lnTo>
                  <a:lnTo>
                    <a:pt x="41275" y="171450"/>
                  </a:lnTo>
                  <a:lnTo>
                    <a:pt x="34925" y="177800"/>
                  </a:lnTo>
                  <a:lnTo>
                    <a:pt x="38100" y="187325"/>
                  </a:lnTo>
                  <a:lnTo>
                    <a:pt x="28575" y="187325"/>
                  </a:lnTo>
                  <a:lnTo>
                    <a:pt x="3175" y="174625"/>
                  </a:lnTo>
                  <a:lnTo>
                    <a:pt x="0" y="165100"/>
                  </a:lnTo>
                  <a:lnTo>
                    <a:pt x="0" y="158750"/>
                  </a:lnTo>
                  <a:lnTo>
                    <a:pt x="3175" y="152400"/>
                  </a:lnTo>
                  <a:lnTo>
                    <a:pt x="9525" y="152400"/>
                  </a:lnTo>
                  <a:close/>
                  <a:moveTo>
                    <a:pt x="577850" y="0"/>
                  </a:moveTo>
                  <a:lnTo>
                    <a:pt x="590550" y="0"/>
                  </a:lnTo>
                  <a:lnTo>
                    <a:pt x="647700" y="57150"/>
                  </a:lnTo>
                  <a:lnTo>
                    <a:pt x="723900" y="215900"/>
                  </a:lnTo>
                  <a:lnTo>
                    <a:pt x="739775" y="238125"/>
                  </a:lnTo>
                  <a:lnTo>
                    <a:pt x="762000" y="279400"/>
                  </a:lnTo>
                  <a:lnTo>
                    <a:pt x="777875" y="320675"/>
                  </a:lnTo>
                  <a:lnTo>
                    <a:pt x="774700" y="339725"/>
                  </a:lnTo>
                  <a:lnTo>
                    <a:pt x="768350" y="361950"/>
                  </a:lnTo>
                  <a:lnTo>
                    <a:pt x="758825" y="374650"/>
                  </a:lnTo>
                  <a:lnTo>
                    <a:pt x="742950" y="384175"/>
                  </a:lnTo>
                  <a:lnTo>
                    <a:pt x="704850" y="396875"/>
                  </a:lnTo>
                  <a:lnTo>
                    <a:pt x="688975" y="406400"/>
                  </a:lnTo>
                  <a:lnTo>
                    <a:pt x="660400" y="412750"/>
                  </a:lnTo>
                  <a:lnTo>
                    <a:pt x="638175" y="409575"/>
                  </a:lnTo>
                  <a:lnTo>
                    <a:pt x="587375" y="400050"/>
                  </a:lnTo>
                  <a:lnTo>
                    <a:pt x="539750" y="396875"/>
                  </a:lnTo>
                  <a:lnTo>
                    <a:pt x="488950" y="396875"/>
                  </a:lnTo>
                  <a:lnTo>
                    <a:pt x="457200" y="406400"/>
                  </a:lnTo>
                  <a:lnTo>
                    <a:pt x="438150" y="403225"/>
                  </a:lnTo>
                  <a:lnTo>
                    <a:pt x="387350" y="387350"/>
                  </a:lnTo>
                  <a:lnTo>
                    <a:pt x="349250" y="377825"/>
                  </a:lnTo>
                  <a:lnTo>
                    <a:pt x="222250" y="323850"/>
                  </a:lnTo>
                  <a:lnTo>
                    <a:pt x="219075" y="317500"/>
                  </a:lnTo>
                  <a:lnTo>
                    <a:pt x="225425" y="314325"/>
                  </a:lnTo>
                  <a:lnTo>
                    <a:pt x="234950" y="314325"/>
                  </a:lnTo>
                  <a:lnTo>
                    <a:pt x="247650" y="307975"/>
                  </a:lnTo>
                  <a:lnTo>
                    <a:pt x="257175" y="307975"/>
                  </a:lnTo>
                  <a:lnTo>
                    <a:pt x="260350" y="304800"/>
                  </a:lnTo>
                  <a:lnTo>
                    <a:pt x="260350" y="301625"/>
                  </a:lnTo>
                  <a:lnTo>
                    <a:pt x="263525" y="298450"/>
                  </a:lnTo>
                  <a:lnTo>
                    <a:pt x="257175" y="288925"/>
                  </a:lnTo>
                  <a:lnTo>
                    <a:pt x="241300" y="282575"/>
                  </a:lnTo>
                  <a:lnTo>
                    <a:pt x="231775" y="273050"/>
                  </a:lnTo>
                  <a:lnTo>
                    <a:pt x="234950" y="266700"/>
                  </a:lnTo>
                  <a:lnTo>
                    <a:pt x="238125" y="263525"/>
                  </a:lnTo>
                  <a:lnTo>
                    <a:pt x="250825" y="260350"/>
                  </a:lnTo>
                  <a:lnTo>
                    <a:pt x="368300" y="266700"/>
                  </a:lnTo>
                  <a:lnTo>
                    <a:pt x="384175" y="260350"/>
                  </a:lnTo>
                  <a:lnTo>
                    <a:pt x="406400" y="263525"/>
                  </a:lnTo>
                  <a:lnTo>
                    <a:pt x="441325" y="260350"/>
                  </a:lnTo>
                  <a:lnTo>
                    <a:pt x="454025" y="257175"/>
                  </a:lnTo>
                  <a:lnTo>
                    <a:pt x="460375" y="263525"/>
                  </a:lnTo>
                  <a:lnTo>
                    <a:pt x="473075" y="282575"/>
                  </a:lnTo>
                  <a:lnTo>
                    <a:pt x="476250" y="288925"/>
                  </a:lnTo>
                  <a:lnTo>
                    <a:pt x="476250" y="295275"/>
                  </a:lnTo>
                  <a:lnTo>
                    <a:pt x="479425" y="298450"/>
                  </a:lnTo>
                  <a:lnTo>
                    <a:pt x="485775" y="301625"/>
                  </a:lnTo>
                  <a:lnTo>
                    <a:pt x="492125" y="304800"/>
                  </a:lnTo>
                  <a:lnTo>
                    <a:pt x="498475" y="304800"/>
                  </a:lnTo>
                  <a:lnTo>
                    <a:pt x="517525" y="295275"/>
                  </a:lnTo>
                  <a:lnTo>
                    <a:pt x="527050" y="279400"/>
                  </a:lnTo>
                  <a:lnTo>
                    <a:pt x="536575" y="273050"/>
                  </a:lnTo>
                  <a:lnTo>
                    <a:pt x="561975" y="266700"/>
                  </a:lnTo>
                  <a:lnTo>
                    <a:pt x="574675" y="260350"/>
                  </a:lnTo>
                  <a:lnTo>
                    <a:pt x="584200" y="250825"/>
                  </a:lnTo>
                  <a:lnTo>
                    <a:pt x="596900" y="238125"/>
                  </a:lnTo>
                  <a:lnTo>
                    <a:pt x="619125" y="247650"/>
                  </a:lnTo>
                  <a:lnTo>
                    <a:pt x="628650" y="247650"/>
                  </a:lnTo>
                  <a:lnTo>
                    <a:pt x="628650" y="244475"/>
                  </a:lnTo>
                  <a:lnTo>
                    <a:pt x="628650" y="238125"/>
                  </a:lnTo>
                  <a:lnTo>
                    <a:pt x="619125" y="225425"/>
                  </a:lnTo>
                  <a:lnTo>
                    <a:pt x="619125" y="215900"/>
                  </a:lnTo>
                  <a:lnTo>
                    <a:pt x="628650" y="215900"/>
                  </a:lnTo>
                  <a:lnTo>
                    <a:pt x="635000" y="212725"/>
                  </a:lnTo>
                  <a:lnTo>
                    <a:pt x="654050" y="206375"/>
                  </a:lnTo>
                  <a:lnTo>
                    <a:pt x="673100" y="196850"/>
                  </a:lnTo>
                  <a:lnTo>
                    <a:pt x="673100" y="184150"/>
                  </a:lnTo>
                  <a:lnTo>
                    <a:pt x="657225" y="155575"/>
                  </a:lnTo>
                  <a:lnTo>
                    <a:pt x="644525" y="149225"/>
                  </a:lnTo>
                  <a:lnTo>
                    <a:pt x="631825" y="152400"/>
                  </a:lnTo>
                  <a:lnTo>
                    <a:pt x="619125" y="158750"/>
                  </a:lnTo>
                  <a:lnTo>
                    <a:pt x="615950" y="165100"/>
                  </a:lnTo>
                  <a:lnTo>
                    <a:pt x="615950" y="180975"/>
                  </a:lnTo>
                  <a:lnTo>
                    <a:pt x="609600" y="187325"/>
                  </a:lnTo>
                  <a:lnTo>
                    <a:pt x="593725" y="203200"/>
                  </a:lnTo>
                  <a:lnTo>
                    <a:pt x="587375" y="209550"/>
                  </a:lnTo>
                  <a:lnTo>
                    <a:pt x="552450" y="234950"/>
                  </a:lnTo>
                  <a:lnTo>
                    <a:pt x="523875" y="263525"/>
                  </a:lnTo>
                  <a:lnTo>
                    <a:pt x="511175" y="269875"/>
                  </a:lnTo>
                  <a:lnTo>
                    <a:pt x="501650" y="263525"/>
                  </a:lnTo>
                  <a:lnTo>
                    <a:pt x="492125" y="254000"/>
                  </a:lnTo>
                  <a:lnTo>
                    <a:pt x="514350" y="244475"/>
                  </a:lnTo>
                  <a:lnTo>
                    <a:pt x="527050" y="231775"/>
                  </a:lnTo>
                  <a:lnTo>
                    <a:pt x="577850" y="177800"/>
                  </a:lnTo>
                  <a:lnTo>
                    <a:pt x="587375" y="165100"/>
                  </a:lnTo>
                  <a:lnTo>
                    <a:pt x="603250" y="146050"/>
                  </a:lnTo>
                  <a:lnTo>
                    <a:pt x="612775" y="117475"/>
                  </a:lnTo>
                  <a:lnTo>
                    <a:pt x="619125" y="98425"/>
                  </a:lnTo>
                  <a:lnTo>
                    <a:pt x="619125" y="73025"/>
                  </a:lnTo>
                  <a:lnTo>
                    <a:pt x="612775" y="53975"/>
                  </a:lnTo>
                  <a:lnTo>
                    <a:pt x="584200" y="31750"/>
                  </a:lnTo>
                  <a:lnTo>
                    <a:pt x="571500" y="15875"/>
                  </a:lnTo>
                  <a:lnTo>
                    <a:pt x="574675" y="12700"/>
                  </a:lnTo>
                  <a:lnTo>
                    <a:pt x="574675" y="9525"/>
                  </a:lnTo>
                  <a:close/>
                </a:path>
              </a:pathLst>
            </a:custGeom>
            <a:grpFill/>
            <a:ln w="6350" cmpd="sng">
              <a:solidFill>
                <a:schemeClr val="accent2"/>
              </a:solidFill>
              <a:round/>
              <a:headEnd/>
              <a:tailEnd/>
            </a:ln>
          </p:spPr>
          <p:txBody>
            <a:bodyPr/>
            <a:lstStyle/>
            <a:p>
              <a:endParaRPr lang="en-GB"/>
            </a:p>
          </p:txBody>
        </p:sp>
        <p:sp>
          <p:nvSpPr>
            <p:cNvPr id="23" name="vMap : Massachusetts - Middlesex (25-017)"/>
            <p:cNvSpPr>
              <a:spLocks/>
            </p:cNvSpPr>
            <p:nvPr/>
          </p:nvSpPr>
          <p:spPr bwMode="gray">
            <a:xfrm>
              <a:off x="4175125" y="1666875"/>
              <a:ext cx="1906588" cy="1516063"/>
            </a:xfrm>
            <a:custGeom>
              <a:avLst/>
              <a:gdLst>
                <a:gd name="T0" fmla="*/ 863 w 1201"/>
                <a:gd name="T1" fmla="*/ 18 h 955"/>
                <a:gd name="T2" fmla="*/ 897 w 1201"/>
                <a:gd name="T3" fmla="*/ 124 h 955"/>
                <a:gd name="T4" fmla="*/ 985 w 1201"/>
                <a:gd name="T5" fmla="*/ 208 h 955"/>
                <a:gd name="T6" fmla="*/ 999 w 1201"/>
                <a:gd name="T7" fmla="*/ 228 h 955"/>
                <a:gd name="T8" fmla="*/ 1017 w 1201"/>
                <a:gd name="T9" fmla="*/ 202 h 955"/>
                <a:gd name="T10" fmla="*/ 1125 w 1201"/>
                <a:gd name="T11" fmla="*/ 220 h 955"/>
                <a:gd name="T12" fmla="*/ 1191 w 1201"/>
                <a:gd name="T13" fmla="*/ 270 h 955"/>
                <a:gd name="T14" fmla="*/ 1173 w 1201"/>
                <a:gd name="T15" fmla="*/ 272 h 955"/>
                <a:gd name="T16" fmla="*/ 1151 w 1201"/>
                <a:gd name="T17" fmla="*/ 268 h 955"/>
                <a:gd name="T18" fmla="*/ 1133 w 1201"/>
                <a:gd name="T19" fmla="*/ 348 h 955"/>
                <a:gd name="T20" fmla="*/ 1175 w 1201"/>
                <a:gd name="T21" fmla="*/ 352 h 955"/>
                <a:gd name="T22" fmla="*/ 1179 w 1201"/>
                <a:gd name="T23" fmla="*/ 372 h 955"/>
                <a:gd name="T24" fmla="*/ 1175 w 1201"/>
                <a:gd name="T25" fmla="*/ 398 h 955"/>
                <a:gd name="T26" fmla="*/ 1201 w 1201"/>
                <a:gd name="T27" fmla="*/ 491 h 955"/>
                <a:gd name="T28" fmla="*/ 1157 w 1201"/>
                <a:gd name="T29" fmla="*/ 561 h 955"/>
                <a:gd name="T30" fmla="*/ 1131 w 1201"/>
                <a:gd name="T31" fmla="*/ 573 h 955"/>
                <a:gd name="T32" fmla="*/ 1117 w 1201"/>
                <a:gd name="T33" fmla="*/ 585 h 955"/>
                <a:gd name="T34" fmla="*/ 1141 w 1201"/>
                <a:gd name="T35" fmla="*/ 605 h 955"/>
                <a:gd name="T36" fmla="*/ 1081 w 1201"/>
                <a:gd name="T37" fmla="*/ 633 h 955"/>
                <a:gd name="T38" fmla="*/ 1049 w 1201"/>
                <a:gd name="T39" fmla="*/ 597 h 955"/>
                <a:gd name="T40" fmla="*/ 1031 w 1201"/>
                <a:gd name="T41" fmla="*/ 611 h 955"/>
                <a:gd name="T42" fmla="*/ 989 w 1201"/>
                <a:gd name="T43" fmla="*/ 635 h 955"/>
                <a:gd name="T44" fmla="*/ 1011 w 1201"/>
                <a:gd name="T45" fmla="*/ 665 h 955"/>
                <a:gd name="T46" fmla="*/ 983 w 1201"/>
                <a:gd name="T47" fmla="*/ 727 h 955"/>
                <a:gd name="T48" fmla="*/ 961 w 1201"/>
                <a:gd name="T49" fmla="*/ 741 h 955"/>
                <a:gd name="T50" fmla="*/ 939 w 1201"/>
                <a:gd name="T51" fmla="*/ 713 h 955"/>
                <a:gd name="T52" fmla="*/ 919 w 1201"/>
                <a:gd name="T53" fmla="*/ 695 h 955"/>
                <a:gd name="T54" fmla="*/ 893 w 1201"/>
                <a:gd name="T55" fmla="*/ 685 h 955"/>
                <a:gd name="T56" fmla="*/ 867 w 1201"/>
                <a:gd name="T57" fmla="*/ 675 h 955"/>
                <a:gd name="T58" fmla="*/ 807 w 1201"/>
                <a:gd name="T59" fmla="*/ 767 h 955"/>
                <a:gd name="T60" fmla="*/ 775 w 1201"/>
                <a:gd name="T61" fmla="*/ 817 h 955"/>
                <a:gd name="T62" fmla="*/ 767 w 1201"/>
                <a:gd name="T63" fmla="*/ 855 h 955"/>
                <a:gd name="T64" fmla="*/ 747 w 1201"/>
                <a:gd name="T65" fmla="*/ 873 h 955"/>
                <a:gd name="T66" fmla="*/ 731 w 1201"/>
                <a:gd name="T67" fmla="*/ 891 h 955"/>
                <a:gd name="T68" fmla="*/ 649 w 1201"/>
                <a:gd name="T69" fmla="*/ 917 h 955"/>
                <a:gd name="T70" fmla="*/ 581 w 1201"/>
                <a:gd name="T71" fmla="*/ 955 h 955"/>
                <a:gd name="T72" fmla="*/ 541 w 1201"/>
                <a:gd name="T73" fmla="*/ 897 h 955"/>
                <a:gd name="T74" fmla="*/ 467 w 1201"/>
                <a:gd name="T75" fmla="*/ 897 h 955"/>
                <a:gd name="T76" fmla="*/ 403 w 1201"/>
                <a:gd name="T77" fmla="*/ 855 h 955"/>
                <a:gd name="T78" fmla="*/ 489 w 1201"/>
                <a:gd name="T79" fmla="*/ 779 h 955"/>
                <a:gd name="T80" fmla="*/ 535 w 1201"/>
                <a:gd name="T81" fmla="*/ 779 h 955"/>
                <a:gd name="T82" fmla="*/ 563 w 1201"/>
                <a:gd name="T83" fmla="*/ 701 h 955"/>
                <a:gd name="T84" fmla="*/ 523 w 1201"/>
                <a:gd name="T85" fmla="*/ 669 h 955"/>
                <a:gd name="T86" fmla="*/ 411 w 1201"/>
                <a:gd name="T87" fmla="*/ 683 h 955"/>
                <a:gd name="T88" fmla="*/ 373 w 1201"/>
                <a:gd name="T89" fmla="*/ 637 h 955"/>
                <a:gd name="T90" fmla="*/ 397 w 1201"/>
                <a:gd name="T91" fmla="*/ 603 h 955"/>
                <a:gd name="T92" fmla="*/ 463 w 1201"/>
                <a:gd name="T93" fmla="*/ 535 h 955"/>
                <a:gd name="T94" fmla="*/ 501 w 1201"/>
                <a:gd name="T95" fmla="*/ 358 h 955"/>
                <a:gd name="T96" fmla="*/ 397 w 1201"/>
                <a:gd name="T97" fmla="*/ 316 h 955"/>
                <a:gd name="T98" fmla="*/ 375 w 1201"/>
                <a:gd name="T99" fmla="*/ 306 h 955"/>
                <a:gd name="T100" fmla="*/ 359 w 1201"/>
                <a:gd name="T101" fmla="*/ 352 h 955"/>
                <a:gd name="T102" fmla="*/ 170 w 1201"/>
                <a:gd name="T103" fmla="*/ 168 h 955"/>
                <a:gd name="T104" fmla="*/ 56 w 1201"/>
                <a:gd name="T105" fmla="*/ 104 h 955"/>
                <a:gd name="T106" fmla="*/ 2 w 1201"/>
                <a:gd name="T107" fmla="*/ 56 h 9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01" h="955">
                  <a:moveTo>
                    <a:pt x="0" y="42"/>
                  </a:moveTo>
                  <a:lnTo>
                    <a:pt x="823" y="66"/>
                  </a:lnTo>
                  <a:lnTo>
                    <a:pt x="843" y="46"/>
                  </a:lnTo>
                  <a:lnTo>
                    <a:pt x="863" y="18"/>
                  </a:lnTo>
                  <a:lnTo>
                    <a:pt x="873" y="6"/>
                  </a:lnTo>
                  <a:lnTo>
                    <a:pt x="879" y="0"/>
                  </a:lnTo>
                  <a:lnTo>
                    <a:pt x="903" y="112"/>
                  </a:lnTo>
                  <a:lnTo>
                    <a:pt x="897" y="124"/>
                  </a:lnTo>
                  <a:lnTo>
                    <a:pt x="887" y="126"/>
                  </a:lnTo>
                  <a:lnTo>
                    <a:pt x="877" y="134"/>
                  </a:lnTo>
                  <a:lnTo>
                    <a:pt x="993" y="200"/>
                  </a:lnTo>
                  <a:lnTo>
                    <a:pt x="985" y="208"/>
                  </a:lnTo>
                  <a:lnTo>
                    <a:pt x="985" y="212"/>
                  </a:lnTo>
                  <a:lnTo>
                    <a:pt x="983" y="212"/>
                  </a:lnTo>
                  <a:lnTo>
                    <a:pt x="981" y="214"/>
                  </a:lnTo>
                  <a:lnTo>
                    <a:pt x="999" y="228"/>
                  </a:lnTo>
                  <a:lnTo>
                    <a:pt x="1003" y="230"/>
                  </a:lnTo>
                  <a:lnTo>
                    <a:pt x="1009" y="216"/>
                  </a:lnTo>
                  <a:lnTo>
                    <a:pt x="1011" y="206"/>
                  </a:lnTo>
                  <a:lnTo>
                    <a:pt x="1017" y="202"/>
                  </a:lnTo>
                  <a:lnTo>
                    <a:pt x="1025" y="206"/>
                  </a:lnTo>
                  <a:lnTo>
                    <a:pt x="1033" y="220"/>
                  </a:lnTo>
                  <a:lnTo>
                    <a:pt x="1043" y="228"/>
                  </a:lnTo>
                  <a:lnTo>
                    <a:pt x="1125" y="220"/>
                  </a:lnTo>
                  <a:lnTo>
                    <a:pt x="1147" y="212"/>
                  </a:lnTo>
                  <a:lnTo>
                    <a:pt x="1151" y="222"/>
                  </a:lnTo>
                  <a:lnTo>
                    <a:pt x="1183" y="252"/>
                  </a:lnTo>
                  <a:lnTo>
                    <a:pt x="1191" y="270"/>
                  </a:lnTo>
                  <a:lnTo>
                    <a:pt x="1181" y="276"/>
                  </a:lnTo>
                  <a:lnTo>
                    <a:pt x="1177" y="272"/>
                  </a:lnTo>
                  <a:lnTo>
                    <a:pt x="1173" y="274"/>
                  </a:lnTo>
                  <a:lnTo>
                    <a:pt x="1173" y="272"/>
                  </a:lnTo>
                  <a:lnTo>
                    <a:pt x="1161" y="274"/>
                  </a:lnTo>
                  <a:lnTo>
                    <a:pt x="1155" y="274"/>
                  </a:lnTo>
                  <a:lnTo>
                    <a:pt x="1157" y="272"/>
                  </a:lnTo>
                  <a:lnTo>
                    <a:pt x="1151" y="268"/>
                  </a:lnTo>
                  <a:lnTo>
                    <a:pt x="1133" y="300"/>
                  </a:lnTo>
                  <a:lnTo>
                    <a:pt x="1125" y="340"/>
                  </a:lnTo>
                  <a:lnTo>
                    <a:pt x="1129" y="344"/>
                  </a:lnTo>
                  <a:lnTo>
                    <a:pt x="1133" y="348"/>
                  </a:lnTo>
                  <a:lnTo>
                    <a:pt x="1139" y="352"/>
                  </a:lnTo>
                  <a:lnTo>
                    <a:pt x="1149" y="352"/>
                  </a:lnTo>
                  <a:lnTo>
                    <a:pt x="1173" y="348"/>
                  </a:lnTo>
                  <a:lnTo>
                    <a:pt x="1175" y="352"/>
                  </a:lnTo>
                  <a:lnTo>
                    <a:pt x="1171" y="360"/>
                  </a:lnTo>
                  <a:lnTo>
                    <a:pt x="1175" y="364"/>
                  </a:lnTo>
                  <a:lnTo>
                    <a:pt x="1175" y="368"/>
                  </a:lnTo>
                  <a:lnTo>
                    <a:pt x="1179" y="372"/>
                  </a:lnTo>
                  <a:lnTo>
                    <a:pt x="1181" y="380"/>
                  </a:lnTo>
                  <a:lnTo>
                    <a:pt x="1177" y="386"/>
                  </a:lnTo>
                  <a:lnTo>
                    <a:pt x="1169" y="390"/>
                  </a:lnTo>
                  <a:lnTo>
                    <a:pt x="1175" y="398"/>
                  </a:lnTo>
                  <a:lnTo>
                    <a:pt x="1167" y="410"/>
                  </a:lnTo>
                  <a:lnTo>
                    <a:pt x="1157" y="416"/>
                  </a:lnTo>
                  <a:lnTo>
                    <a:pt x="1155" y="430"/>
                  </a:lnTo>
                  <a:lnTo>
                    <a:pt x="1201" y="491"/>
                  </a:lnTo>
                  <a:lnTo>
                    <a:pt x="1173" y="553"/>
                  </a:lnTo>
                  <a:lnTo>
                    <a:pt x="1163" y="559"/>
                  </a:lnTo>
                  <a:lnTo>
                    <a:pt x="1159" y="557"/>
                  </a:lnTo>
                  <a:lnTo>
                    <a:pt x="1157" y="561"/>
                  </a:lnTo>
                  <a:lnTo>
                    <a:pt x="1161" y="565"/>
                  </a:lnTo>
                  <a:lnTo>
                    <a:pt x="1153" y="575"/>
                  </a:lnTo>
                  <a:lnTo>
                    <a:pt x="1139" y="577"/>
                  </a:lnTo>
                  <a:lnTo>
                    <a:pt x="1131" y="573"/>
                  </a:lnTo>
                  <a:lnTo>
                    <a:pt x="1137" y="563"/>
                  </a:lnTo>
                  <a:lnTo>
                    <a:pt x="1135" y="563"/>
                  </a:lnTo>
                  <a:lnTo>
                    <a:pt x="1123" y="573"/>
                  </a:lnTo>
                  <a:lnTo>
                    <a:pt x="1117" y="585"/>
                  </a:lnTo>
                  <a:lnTo>
                    <a:pt x="1125" y="587"/>
                  </a:lnTo>
                  <a:lnTo>
                    <a:pt x="1129" y="599"/>
                  </a:lnTo>
                  <a:lnTo>
                    <a:pt x="1137" y="601"/>
                  </a:lnTo>
                  <a:lnTo>
                    <a:pt x="1141" y="605"/>
                  </a:lnTo>
                  <a:lnTo>
                    <a:pt x="1133" y="605"/>
                  </a:lnTo>
                  <a:lnTo>
                    <a:pt x="1123" y="621"/>
                  </a:lnTo>
                  <a:lnTo>
                    <a:pt x="1093" y="633"/>
                  </a:lnTo>
                  <a:lnTo>
                    <a:pt x="1081" y="633"/>
                  </a:lnTo>
                  <a:lnTo>
                    <a:pt x="1069" y="627"/>
                  </a:lnTo>
                  <a:lnTo>
                    <a:pt x="1067" y="607"/>
                  </a:lnTo>
                  <a:lnTo>
                    <a:pt x="1059" y="605"/>
                  </a:lnTo>
                  <a:lnTo>
                    <a:pt x="1049" y="597"/>
                  </a:lnTo>
                  <a:lnTo>
                    <a:pt x="1047" y="599"/>
                  </a:lnTo>
                  <a:lnTo>
                    <a:pt x="1049" y="603"/>
                  </a:lnTo>
                  <a:lnTo>
                    <a:pt x="1037" y="613"/>
                  </a:lnTo>
                  <a:lnTo>
                    <a:pt x="1031" y="611"/>
                  </a:lnTo>
                  <a:lnTo>
                    <a:pt x="1025" y="617"/>
                  </a:lnTo>
                  <a:lnTo>
                    <a:pt x="1005" y="623"/>
                  </a:lnTo>
                  <a:lnTo>
                    <a:pt x="999" y="621"/>
                  </a:lnTo>
                  <a:lnTo>
                    <a:pt x="989" y="635"/>
                  </a:lnTo>
                  <a:lnTo>
                    <a:pt x="1001" y="653"/>
                  </a:lnTo>
                  <a:lnTo>
                    <a:pt x="997" y="655"/>
                  </a:lnTo>
                  <a:lnTo>
                    <a:pt x="999" y="665"/>
                  </a:lnTo>
                  <a:lnTo>
                    <a:pt x="1011" y="665"/>
                  </a:lnTo>
                  <a:lnTo>
                    <a:pt x="1013" y="669"/>
                  </a:lnTo>
                  <a:lnTo>
                    <a:pt x="983" y="695"/>
                  </a:lnTo>
                  <a:lnTo>
                    <a:pt x="1003" y="713"/>
                  </a:lnTo>
                  <a:lnTo>
                    <a:pt x="983" y="727"/>
                  </a:lnTo>
                  <a:lnTo>
                    <a:pt x="967" y="747"/>
                  </a:lnTo>
                  <a:lnTo>
                    <a:pt x="967" y="741"/>
                  </a:lnTo>
                  <a:lnTo>
                    <a:pt x="963" y="739"/>
                  </a:lnTo>
                  <a:lnTo>
                    <a:pt x="961" y="741"/>
                  </a:lnTo>
                  <a:lnTo>
                    <a:pt x="949" y="735"/>
                  </a:lnTo>
                  <a:lnTo>
                    <a:pt x="945" y="723"/>
                  </a:lnTo>
                  <a:lnTo>
                    <a:pt x="939" y="717"/>
                  </a:lnTo>
                  <a:lnTo>
                    <a:pt x="939" y="713"/>
                  </a:lnTo>
                  <a:lnTo>
                    <a:pt x="937" y="709"/>
                  </a:lnTo>
                  <a:lnTo>
                    <a:pt x="923" y="707"/>
                  </a:lnTo>
                  <a:lnTo>
                    <a:pt x="919" y="705"/>
                  </a:lnTo>
                  <a:lnTo>
                    <a:pt x="919" y="695"/>
                  </a:lnTo>
                  <a:lnTo>
                    <a:pt x="913" y="685"/>
                  </a:lnTo>
                  <a:lnTo>
                    <a:pt x="901" y="683"/>
                  </a:lnTo>
                  <a:lnTo>
                    <a:pt x="895" y="685"/>
                  </a:lnTo>
                  <a:lnTo>
                    <a:pt x="893" y="685"/>
                  </a:lnTo>
                  <a:lnTo>
                    <a:pt x="883" y="675"/>
                  </a:lnTo>
                  <a:lnTo>
                    <a:pt x="879" y="679"/>
                  </a:lnTo>
                  <a:lnTo>
                    <a:pt x="873" y="675"/>
                  </a:lnTo>
                  <a:lnTo>
                    <a:pt x="867" y="675"/>
                  </a:lnTo>
                  <a:lnTo>
                    <a:pt x="859" y="671"/>
                  </a:lnTo>
                  <a:lnTo>
                    <a:pt x="779" y="697"/>
                  </a:lnTo>
                  <a:lnTo>
                    <a:pt x="777" y="701"/>
                  </a:lnTo>
                  <a:lnTo>
                    <a:pt x="807" y="767"/>
                  </a:lnTo>
                  <a:lnTo>
                    <a:pt x="815" y="803"/>
                  </a:lnTo>
                  <a:lnTo>
                    <a:pt x="775" y="803"/>
                  </a:lnTo>
                  <a:lnTo>
                    <a:pt x="779" y="809"/>
                  </a:lnTo>
                  <a:lnTo>
                    <a:pt x="775" y="817"/>
                  </a:lnTo>
                  <a:lnTo>
                    <a:pt x="777" y="829"/>
                  </a:lnTo>
                  <a:lnTo>
                    <a:pt x="759" y="847"/>
                  </a:lnTo>
                  <a:lnTo>
                    <a:pt x="759" y="851"/>
                  </a:lnTo>
                  <a:lnTo>
                    <a:pt x="767" y="855"/>
                  </a:lnTo>
                  <a:lnTo>
                    <a:pt x="763" y="861"/>
                  </a:lnTo>
                  <a:lnTo>
                    <a:pt x="755" y="857"/>
                  </a:lnTo>
                  <a:lnTo>
                    <a:pt x="747" y="865"/>
                  </a:lnTo>
                  <a:lnTo>
                    <a:pt x="747" y="873"/>
                  </a:lnTo>
                  <a:lnTo>
                    <a:pt x="755" y="875"/>
                  </a:lnTo>
                  <a:lnTo>
                    <a:pt x="755" y="879"/>
                  </a:lnTo>
                  <a:lnTo>
                    <a:pt x="757" y="881"/>
                  </a:lnTo>
                  <a:lnTo>
                    <a:pt x="731" y="891"/>
                  </a:lnTo>
                  <a:lnTo>
                    <a:pt x="675" y="901"/>
                  </a:lnTo>
                  <a:lnTo>
                    <a:pt x="679" y="917"/>
                  </a:lnTo>
                  <a:lnTo>
                    <a:pt x="651" y="919"/>
                  </a:lnTo>
                  <a:lnTo>
                    <a:pt x="649" y="917"/>
                  </a:lnTo>
                  <a:lnTo>
                    <a:pt x="641" y="917"/>
                  </a:lnTo>
                  <a:lnTo>
                    <a:pt x="619" y="925"/>
                  </a:lnTo>
                  <a:lnTo>
                    <a:pt x="593" y="951"/>
                  </a:lnTo>
                  <a:lnTo>
                    <a:pt x="581" y="955"/>
                  </a:lnTo>
                  <a:lnTo>
                    <a:pt x="575" y="953"/>
                  </a:lnTo>
                  <a:lnTo>
                    <a:pt x="575" y="939"/>
                  </a:lnTo>
                  <a:lnTo>
                    <a:pt x="549" y="937"/>
                  </a:lnTo>
                  <a:lnTo>
                    <a:pt x="541" y="897"/>
                  </a:lnTo>
                  <a:lnTo>
                    <a:pt x="535" y="901"/>
                  </a:lnTo>
                  <a:lnTo>
                    <a:pt x="491" y="899"/>
                  </a:lnTo>
                  <a:lnTo>
                    <a:pt x="469" y="911"/>
                  </a:lnTo>
                  <a:lnTo>
                    <a:pt x="467" y="897"/>
                  </a:lnTo>
                  <a:lnTo>
                    <a:pt x="445" y="895"/>
                  </a:lnTo>
                  <a:lnTo>
                    <a:pt x="447" y="893"/>
                  </a:lnTo>
                  <a:lnTo>
                    <a:pt x="431" y="891"/>
                  </a:lnTo>
                  <a:lnTo>
                    <a:pt x="403" y="855"/>
                  </a:lnTo>
                  <a:lnTo>
                    <a:pt x="425" y="785"/>
                  </a:lnTo>
                  <a:lnTo>
                    <a:pt x="461" y="771"/>
                  </a:lnTo>
                  <a:lnTo>
                    <a:pt x="471" y="771"/>
                  </a:lnTo>
                  <a:lnTo>
                    <a:pt x="489" y="779"/>
                  </a:lnTo>
                  <a:lnTo>
                    <a:pt x="501" y="773"/>
                  </a:lnTo>
                  <a:lnTo>
                    <a:pt x="513" y="773"/>
                  </a:lnTo>
                  <a:lnTo>
                    <a:pt x="525" y="771"/>
                  </a:lnTo>
                  <a:lnTo>
                    <a:pt x="535" y="779"/>
                  </a:lnTo>
                  <a:lnTo>
                    <a:pt x="537" y="777"/>
                  </a:lnTo>
                  <a:lnTo>
                    <a:pt x="537" y="771"/>
                  </a:lnTo>
                  <a:lnTo>
                    <a:pt x="537" y="763"/>
                  </a:lnTo>
                  <a:lnTo>
                    <a:pt x="563" y="701"/>
                  </a:lnTo>
                  <a:lnTo>
                    <a:pt x="565" y="685"/>
                  </a:lnTo>
                  <a:lnTo>
                    <a:pt x="563" y="669"/>
                  </a:lnTo>
                  <a:lnTo>
                    <a:pt x="533" y="673"/>
                  </a:lnTo>
                  <a:lnTo>
                    <a:pt x="523" y="669"/>
                  </a:lnTo>
                  <a:lnTo>
                    <a:pt x="477" y="673"/>
                  </a:lnTo>
                  <a:lnTo>
                    <a:pt x="447" y="685"/>
                  </a:lnTo>
                  <a:lnTo>
                    <a:pt x="429" y="699"/>
                  </a:lnTo>
                  <a:lnTo>
                    <a:pt x="411" y="683"/>
                  </a:lnTo>
                  <a:lnTo>
                    <a:pt x="401" y="667"/>
                  </a:lnTo>
                  <a:lnTo>
                    <a:pt x="401" y="657"/>
                  </a:lnTo>
                  <a:lnTo>
                    <a:pt x="383" y="649"/>
                  </a:lnTo>
                  <a:lnTo>
                    <a:pt x="373" y="637"/>
                  </a:lnTo>
                  <a:lnTo>
                    <a:pt x="395" y="623"/>
                  </a:lnTo>
                  <a:lnTo>
                    <a:pt x="399" y="617"/>
                  </a:lnTo>
                  <a:lnTo>
                    <a:pt x="403" y="607"/>
                  </a:lnTo>
                  <a:lnTo>
                    <a:pt x="397" y="603"/>
                  </a:lnTo>
                  <a:lnTo>
                    <a:pt x="435" y="575"/>
                  </a:lnTo>
                  <a:lnTo>
                    <a:pt x="401" y="559"/>
                  </a:lnTo>
                  <a:lnTo>
                    <a:pt x="427" y="543"/>
                  </a:lnTo>
                  <a:lnTo>
                    <a:pt x="463" y="535"/>
                  </a:lnTo>
                  <a:lnTo>
                    <a:pt x="485" y="445"/>
                  </a:lnTo>
                  <a:lnTo>
                    <a:pt x="461" y="431"/>
                  </a:lnTo>
                  <a:lnTo>
                    <a:pt x="505" y="360"/>
                  </a:lnTo>
                  <a:lnTo>
                    <a:pt x="501" y="358"/>
                  </a:lnTo>
                  <a:lnTo>
                    <a:pt x="491" y="320"/>
                  </a:lnTo>
                  <a:lnTo>
                    <a:pt x="435" y="308"/>
                  </a:lnTo>
                  <a:lnTo>
                    <a:pt x="415" y="320"/>
                  </a:lnTo>
                  <a:lnTo>
                    <a:pt x="397" y="316"/>
                  </a:lnTo>
                  <a:lnTo>
                    <a:pt x="381" y="304"/>
                  </a:lnTo>
                  <a:lnTo>
                    <a:pt x="379" y="304"/>
                  </a:lnTo>
                  <a:lnTo>
                    <a:pt x="377" y="306"/>
                  </a:lnTo>
                  <a:lnTo>
                    <a:pt x="375" y="306"/>
                  </a:lnTo>
                  <a:lnTo>
                    <a:pt x="359" y="326"/>
                  </a:lnTo>
                  <a:lnTo>
                    <a:pt x="357" y="334"/>
                  </a:lnTo>
                  <a:lnTo>
                    <a:pt x="355" y="340"/>
                  </a:lnTo>
                  <a:lnTo>
                    <a:pt x="359" y="352"/>
                  </a:lnTo>
                  <a:lnTo>
                    <a:pt x="301" y="342"/>
                  </a:lnTo>
                  <a:lnTo>
                    <a:pt x="319" y="208"/>
                  </a:lnTo>
                  <a:lnTo>
                    <a:pt x="170" y="154"/>
                  </a:lnTo>
                  <a:lnTo>
                    <a:pt x="170" y="168"/>
                  </a:lnTo>
                  <a:lnTo>
                    <a:pt x="74" y="164"/>
                  </a:lnTo>
                  <a:lnTo>
                    <a:pt x="56" y="172"/>
                  </a:lnTo>
                  <a:lnTo>
                    <a:pt x="58" y="116"/>
                  </a:lnTo>
                  <a:lnTo>
                    <a:pt x="56" y="104"/>
                  </a:lnTo>
                  <a:lnTo>
                    <a:pt x="48" y="96"/>
                  </a:lnTo>
                  <a:lnTo>
                    <a:pt x="46" y="88"/>
                  </a:lnTo>
                  <a:lnTo>
                    <a:pt x="40" y="90"/>
                  </a:lnTo>
                  <a:lnTo>
                    <a:pt x="2" y="56"/>
                  </a:lnTo>
                  <a:lnTo>
                    <a:pt x="0" y="42"/>
                  </a:lnTo>
                  <a:lnTo>
                    <a:pt x="0" y="42"/>
                  </a:lnTo>
                  <a:lnTo>
                    <a:pt x="0" y="42"/>
                  </a:lnTo>
                  <a:close/>
                </a:path>
              </a:pathLst>
            </a:custGeom>
            <a:grpFill/>
            <a:ln w="6350" cmpd="sng">
              <a:solidFill>
                <a:schemeClr val="accent2"/>
              </a:solidFill>
              <a:round/>
              <a:headEnd/>
              <a:tailEnd/>
            </a:ln>
          </p:spPr>
          <p:txBody>
            <a:bodyPr/>
            <a:lstStyle/>
            <a:p>
              <a:endParaRPr lang="en-GB"/>
            </a:p>
          </p:txBody>
        </p:sp>
        <p:sp>
          <p:nvSpPr>
            <p:cNvPr id="24" name="vMap : Massachusetts - Hampshire (25-015)"/>
            <p:cNvSpPr>
              <a:spLocks/>
            </p:cNvSpPr>
            <p:nvPr/>
          </p:nvSpPr>
          <p:spPr bwMode="gray">
            <a:xfrm>
              <a:off x="1635125" y="2143125"/>
              <a:ext cx="1879600" cy="969963"/>
            </a:xfrm>
            <a:custGeom>
              <a:avLst/>
              <a:gdLst>
                <a:gd name="T0" fmla="*/ 84 w 1184"/>
                <a:gd name="T1" fmla="*/ 411 h 611"/>
                <a:gd name="T2" fmla="*/ 66 w 1184"/>
                <a:gd name="T3" fmla="*/ 405 h 611"/>
                <a:gd name="T4" fmla="*/ 40 w 1184"/>
                <a:gd name="T5" fmla="*/ 395 h 611"/>
                <a:gd name="T6" fmla="*/ 30 w 1184"/>
                <a:gd name="T7" fmla="*/ 383 h 611"/>
                <a:gd name="T8" fmla="*/ 6 w 1184"/>
                <a:gd name="T9" fmla="*/ 371 h 611"/>
                <a:gd name="T10" fmla="*/ 78 w 1184"/>
                <a:gd name="T11" fmla="*/ 287 h 611"/>
                <a:gd name="T12" fmla="*/ 136 w 1184"/>
                <a:gd name="T13" fmla="*/ 26 h 611"/>
                <a:gd name="T14" fmla="*/ 262 w 1184"/>
                <a:gd name="T15" fmla="*/ 24 h 611"/>
                <a:gd name="T16" fmla="*/ 270 w 1184"/>
                <a:gd name="T17" fmla="*/ 52 h 611"/>
                <a:gd name="T18" fmla="*/ 404 w 1184"/>
                <a:gd name="T19" fmla="*/ 145 h 611"/>
                <a:gd name="T20" fmla="*/ 416 w 1184"/>
                <a:gd name="T21" fmla="*/ 155 h 611"/>
                <a:gd name="T22" fmla="*/ 414 w 1184"/>
                <a:gd name="T23" fmla="*/ 163 h 611"/>
                <a:gd name="T24" fmla="*/ 426 w 1184"/>
                <a:gd name="T25" fmla="*/ 179 h 611"/>
                <a:gd name="T26" fmla="*/ 610 w 1184"/>
                <a:gd name="T27" fmla="*/ 229 h 611"/>
                <a:gd name="T28" fmla="*/ 800 w 1184"/>
                <a:gd name="T29" fmla="*/ 241 h 611"/>
                <a:gd name="T30" fmla="*/ 950 w 1184"/>
                <a:gd name="T31" fmla="*/ 233 h 611"/>
                <a:gd name="T32" fmla="*/ 958 w 1184"/>
                <a:gd name="T33" fmla="*/ 279 h 611"/>
                <a:gd name="T34" fmla="*/ 968 w 1184"/>
                <a:gd name="T35" fmla="*/ 303 h 611"/>
                <a:gd name="T36" fmla="*/ 970 w 1184"/>
                <a:gd name="T37" fmla="*/ 337 h 611"/>
                <a:gd name="T38" fmla="*/ 978 w 1184"/>
                <a:gd name="T39" fmla="*/ 359 h 611"/>
                <a:gd name="T40" fmla="*/ 974 w 1184"/>
                <a:gd name="T41" fmla="*/ 401 h 611"/>
                <a:gd name="T42" fmla="*/ 980 w 1184"/>
                <a:gd name="T43" fmla="*/ 409 h 611"/>
                <a:gd name="T44" fmla="*/ 1012 w 1184"/>
                <a:gd name="T45" fmla="*/ 385 h 611"/>
                <a:gd name="T46" fmla="*/ 1032 w 1184"/>
                <a:gd name="T47" fmla="*/ 347 h 611"/>
                <a:gd name="T48" fmla="*/ 1050 w 1184"/>
                <a:gd name="T49" fmla="*/ 339 h 611"/>
                <a:gd name="T50" fmla="*/ 1076 w 1184"/>
                <a:gd name="T51" fmla="*/ 359 h 611"/>
                <a:gd name="T52" fmla="*/ 1078 w 1184"/>
                <a:gd name="T53" fmla="*/ 371 h 611"/>
                <a:gd name="T54" fmla="*/ 1104 w 1184"/>
                <a:gd name="T55" fmla="*/ 413 h 611"/>
                <a:gd name="T56" fmla="*/ 1170 w 1184"/>
                <a:gd name="T57" fmla="*/ 409 h 611"/>
                <a:gd name="T58" fmla="*/ 1166 w 1184"/>
                <a:gd name="T59" fmla="*/ 427 h 611"/>
                <a:gd name="T60" fmla="*/ 1182 w 1184"/>
                <a:gd name="T61" fmla="*/ 437 h 611"/>
                <a:gd name="T62" fmla="*/ 1164 w 1184"/>
                <a:gd name="T63" fmla="*/ 467 h 611"/>
                <a:gd name="T64" fmla="*/ 1174 w 1184"/>
                <a:gd name="T65" fmla="*/ 505 h 611"/>
                <a:gd name="T66" fmla="*/ 1124 w 1184"/>
                <a:gd name="T67" fmla="*/ 513 h 611"/>
                <a:gd name="T68" fmla="*/ 1092 w 1184"/>
                <a:gd name="T69" fmla="*/ 523 h 611"/>
                <a:gd name="T70" fmla="*/ 1076 w 1184"/>
                <a:gd name="T71" fmla="*/ 525 h 611"/>
                <a:gd name="T72" fmla="*/ 988 w 1184"/>
                <a:gd name="T73" fmla="*/ 557 h 611"/>
                <a:gd name="T74" fmla="*/ 962 w 1184"/>
                <a:gd name="T75" fmla="*/ 577 h 611"/>
                <a:gd name="T76" fmla="*/ 968 w 1184"/>
                <a:gd name="T77" fmla="*/ 599 h 611"/>
                <a:gd name="T78" fmla="*/ 646 w 1184"/>
                <a:gd name="T79" fmla="*/ 563 h 611"/>
                <a:gd name="T80" fmla="*/ 612 w 1184"/>
                <a:gd name="T81" fmla="*/ 533 h 611"/>
                <a:gd name="T82" fmla="*/ 630 w 1184"/>
                <a:gd name="T83" fmla="*/ 483 h 611"/>
                <a:gd name="T84" fmla="*/ 638 w 1184"/>
                <a:gd name="T85" fmla="*/ 449 h 611"/>
                <a:gd name="T86" fmla="*/ 594 w 1184"/>
                <a:gd name="T87" fmla="*/ 461 h 611"/>
                <a:gd name="T88" fmla="*/ 546 w 1184"/>
                <a:gd name="T89" fmla="*/ 555 h 611"/>
                <a:gd name="T90" fmla="*/ 522 w 1184"/>
                <a:gd name="T91" fmla="*/ 611 h 611"/>
                <a:gd name="T92" fmla="*/ 378 w 1184"/>
                <a:gd name="T93" fmla="*/ 555 h 611"/>
                <a:gd name="T94" fmla="*/ 348 w 1184"/>
                <a:gd name="T95" fmla="*/ 509 h 611"/>
                <a:gd name="T96" fmla="*/ 268 w 1184"/>
                <a:gd name="T97" fmla="*/ 555 h 611"/>
                <a:gd name="T98" fmla="*/ 250 w 1184"/>
                <a:gd name="T99" fmla="*/ 365 h 611"/>
                <a:gd name="T100" fmla="*/ 156 w 1184"/>
                <a:gd name="T101" fmla="*/ 347 h 611"/>
                <a:gd name="T102" fmla="*/ 92 w 1184"/>
                <a:gd name="T103" fmla="*/ 399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84" h="611">
                  <a:moveTo>
                    <a:pt x="92" y="399"/>
                  </a:moveTo>
                  <a:lnTo>
                    <a:pt x="90" y="403"/>
                  </a:lnTo>
                  <a:lnTo>
                    <a:pt x="84" y="411"/>
                  </a:lnTo>
                  <a:lnTo>
                    <a:pt x="80" y="411"/>
                  </a:lnTo>
                  <a:lnTo>
                    <a:pt x="72" y="401"/>
                  </a:lnTo>
                  <a:lnTo>
                    <a:pt x="66" y="405"/>
                  </a:lnTo>
                  <a:lnTo>
                    <a:pt x="62" y="403"/>
                  </a:lnTo>
                  <a:lnTo>
                    <a:pt x="56" y="405"/>
                  </a:lnTo>
                  <a:lnTo>
                    <a:pt x="40" y="395"/>
                  </a:lnTo>
                  <a:lnTo>
                    <a:pt x="38" y="385"/>
                  </a:lnTo>
                  <a:lnTo>
                    <a:pt x="32" y="387"/>
                  </a:lnTo>
                  <a:lnTo>
                    <a:pt x="30" y="383"/>
                  </a:lnTo>
                  <a:lnTo>
                    <a:pt x="28" y="383"/>
                  </a:lnTo>
                  <a:lnTo>
                    <a:pt x="26" y="383"/>
                  </a:lnTo>
                  <a:lnTo>
                    <a:pt x="6" y="371"/>
                  </a:lnTo>
                  <a:lnTo>
                    <a:pt x="0" y="285"/>
                  </a:lnTo>
                  <a:lnTo>
                    <a:pt x="4" y="273"/>
                  </a:lnTo>
                  <a:lnTo>
                    <a:pt x="78" y="287"/>
                  </a:lnTo>
                  <a:lnTo>
                    <a:pt x="108" y="149"/>
                  </a:lnTo>
                  <a:lnTo>
                    <a:pt x="116" y="130"/>
                  </a:lnTo>
                  <a:lnTo>
                    <a:pt x="136" y="26"/>
                  </a:lnTo>
                  <a:lnTo>
                    <a:pt x="122" y="24"/>
                  </a:lnTo>
                  <a:lnTo>
                    <a:pt x="126" y="0"/>
                  </a:lnTo>
                  <a:lnTo>
                    <a:pt x="262" y="24"/>
                  </a:lnTo>
                  <a:lnTo>
                    <a:pt x="264" y="46"/>
                  </a:lnTo>
                  <a:lnTo>
                    <a:pt x="264" y="50"/>
                  </a:lnTo>
                  <a:lnTo>
                    <a:pt x="270" y="52"/>
                  </a:lnTo>
                  <a:lnTo>
                    <a:pt x="264" y="78"/>
                  </a:lnTo>
                  <a:lnTo>
                    <a:pt x="270" y="118"/>
                  </a:lnTo>
                  <a:lnTo>
                    <a:pt x="404" y="145"/>
                  </a:lnTo>
                  <a:lnTo>
                    <a:pt x="404" y="147"/>
                  </a:lnTo>
                  <a:lnTo>
                    <a:pt x="416" y="149"/>
                  </a:lnTo>
                  <a:lnTo>
                    <a:pt x="416" y="155"/>
                  </a:lnTo>
                  <a:lnTo>
                    <a:pt x="424" y="155"/>
                  </a:lnTo>
                  <a:lnTo>
                    <a:pt x="424" y="161"/>
                  </a:lnTo>
                  <a:lnTo>
                    <a:pt x="414" y="163"/>
                  </a:lnTo>
                  <a:lnTo>
                    <a:pt x="414" y="169"/>
                  </a:lnTo>
                  <a:lnTo>
                    <a:pt x="426" y="169"/>
                  </a:lnTo>
                  <a:lnTo>
                    <a:pt x="426" y="179"/>
                  </a:lnTo>
                  <a:lnTo>
                    <a:pt x="504" y="167"/>
                  </a:lnTo>
                  <a:lnTo>
                    <a:pt x="498" y="245"/>
                  </a:lnTo>
                  <a:lnTo>
                    <a:pt x="610" y="229"/>
                  </a:lnTo>
                  <a:lnTo>
                    <a:pt x="644" y="219"/>
                  </a:lnTo>
                  <a:lnTo>
                    <a:pt x="792" y="199"/>
                  </a:lnTo>
                  <a:lnTo>
                    <a:pt x="800" y="241"/>
                  </a:lnTo>
                  <a:lnTo>
                    <a:pt x="948" y="221"/>
                  </a:lnTo>
                  <a:lnTo>
                    <a:pt x="950" y="225"/>
                  </a:lnTo>
                  <a:lnTo>
                    <a:pt x="950" y="233"/>
                  </a:lnTo>
                  <a:lnTo>
                    <a:pt x="956" y="253"/>
                  </a:lnTo>
                  <a:lnTo>
                    <a:pt x="958" y="267"/>
                  </a:lnTo>
                  <a:lnTo>
                    <a:pt x="958" y="279"/>
                  </a:lnTo>
                  <a:lnTo>
                    <a:pt x="960" y="287"/>
                  </a:lnTo>
                  <a:lnTo>
                    <a:pt x="964" y="301"/>
                  </a:lnTo>
                  <a:lnTo>
                    <a:pt x="968" y="303"/>
                  </a:lnTo>
                  <a:lnTo>
                    <a:pt x="970" y="307"/>
                  </a:lnTo>
                  <a:lnTo>
                    <a:pt x="970" y="313"/>
                  </a:lnTo>
                  <a:lnTo>
                    <a:pt x="970" y="337"/>
                  </a:lnTo>
                  <a:lnTo>
                    <a:pt x="972" y="339"/>
                  </a:lnTo>
                  <a:lnTo>
                    <a:pt x="978" y="357"/>
                  </a:lnTo>
                  <a:lnTo>
                    <a:pt x="978" y="359"/>
                  </a:lnTo>
                  <a:lnTo>
                    <a:pt x="980" y="369"/>
                  </a:lnTo>
                  <a:lnTo>
                    <a:pt x="978" y="373"/>
                  </a:lnTo>
                  <a:lnTo>
                    <a:pt x="974" y="401"/>
                  </a:lnTo>
                  <a:lnTo>
                    <a:pt x="968" y="403"/>
                  </a:lnTo>
                  <a:lnTo>
                    <a:pt x="974" y="413"/>
                  </a:lnTo>
                  <a:lnTo>
                    <a:pt x="980" y="409"/>
                  </a:lnTo>
                  <a:lnTo>
                    <a:pt x="1002" y="393"/>
                  </a:lnTo>
                  <a:lnTo>
                    <a:pt x="1006" y="387"/>
                  </a:lnTo>
                  <a:lnTo>
                    <a:pt x="1012" y="385"/>
                  </a:lnTo>
                  <a:lnTo>
                    <a:pt x="1016" y="371"/>
                  </a:lnTo>
                  <a:lnTo>
                    <a:pt x="1020" y="361"/>
                  </a:lnTo>
                  <a:lnTo>
                    <a:pt x="1032" y="347"/>
                  </a:lnTo>
                  <a:lnTo>
                    <a:pt x="1038" y="345"/>
                  </a:lnTo>
                  <a:lnTo>
                    <a:pt x="1042" y="345"/>
                  </a:lnTo>
                  <a:lnTo>
                    <a:pt x="1050" y="339"/>
                  </a:lnTo>
                  <a:lnTo>
                    <a:pt x="1064" y="333"/>
                  </a:lnTo>
                  <a:lnTo>
                    <a:pt x="1072" y="333"/>
                  </a:lnTo>
                  <a:lnTo>
                    <a:pt x="1076" y="359"/>
                  </a:lnTo>
                  <a:lnTo>
                    <a:pt x="1080" y="359"/>
                  </a:lnTo>
                  <a:lnTo>
                    <a:pt x="1082" y="371"/>
                  </a:lnTo>
                  <a:lnTo>
                    <a:pt x="1078" y="371"/>
                  </a:lnTo>
                  <a:lnTo>
                    <a:pt x="1086" y="415"/>
                  </a:lnTo>
                  <a:lnTo>
                    <a:pt x="1104" y="409"/>
                  </a:lnTo>
                  <a:lnTo>
                    <a:pt x="1104" y="413"/>
                  </a:lnTo>
                  <a:lnTo>
                    <a:pt x="1172" y="401"/>
                  </a:lnTo>
                  <a:lnTo>
                    <a:pt x="1172" y="401"/>
                  </a:lnTo>
                  <a:lnTo>
                    <a:pt x="1170" y="409"/>
                  </a:lnTo>
                  <a:lnTo>
                    <a:pt x="1172" y="415"/>
                  </a:lnTo>
                  <a:lnTo>
                    <a:pt x="1166" y="421"/>
                  </a:lnTo>
                  <a:lnTo>
                    <a:pt x="1166" y="427"/>
                  </a:lnTo>
                  <a:lnTo>
                    <a:pt x="1174" y="427"/>
                  </a:lnTo>
                  <a:lnTo>
                    <a:pt x="1184" y="433"/>
                  </a:lnTo>
                  <a:lnTo>
                    <a:pt x="1182" y="437"/>
                  </a:lnTo>
                  <a:lnTo>
                    <a:pt x="1172" y="447"/>
                  </a:lnTo>
                  <a:lnTo>
                    <a:pt x="1170" y="467"/>
                  </a:lnTo>
                  <a:lnTo>
                    <a:pt x="1164" y="467"/>
                  </a:lnTo>
                  <a:lnTo>
                    <a:pt x="1166" y="491"/>
                  </a:lnTo>
                  <a:lnTo>
                    <a:pt x="1172" y="491"/>
                  </a:lnTo>
                  <a:lnTo>
                    <a:pt x="1174" y="505"/>
                  </a:lnTo>
                  <a:lnTo>
                    <a:pt x="1164" y="503"/>
                  </a:lnTo>
                  <a:lnTo>
                    <a:pt x="1160" y="509"/>
                  </a:lnTo>
                  <a:lnTo>
                    <a:pt x="1124" y="513"/>
                  </a:lnTo>
                  <a:lnTo>
                    <a:pt x="1110" y="533"/>
                  </a:lnTo>
                  <a:lnTo>
                    <a:pt x="1096" y="535"/>
                  </a:lnTo>
                  <a:lnTo>
                    <a:pt x="1092" y="523"/>
                  </a:lnTo>
                  <a:lnTo>
                    <a:pt x="1088" y="523"/>
                  </a:lnTo>
                  <a:lnTo>
                    <a:pt x="1082" y="529"/>
                  </a:lnTo>
                  <a:lnTo>
                    <a:pt x="1076" y="525"/>
                  </a:lnTo>
                  <a:lnTo>
                    <a:pt x="1002" y="551"/>
                  </a:lnTo>
                  <a:lnTo>
                    <a:pt x="994" y="551"/>
                  </a:lnTo>
                  <a:lnTo>
                    <a:pt x="988" y="557"/>
                  </a:lnTo>
                  <a:lnTo>
                    <a:pt x="988" y="565"/>
                  </a:lnTo>
                  <a:lnTo>
                    <a:pt x="964" y="573"/>
                  </a:lnTo>
                  <a:lnTo>
                    <a:pt x="962" y="577"/>
                  </a:lnTo>
                  <a:lnTo>
                    <a:pt x="964" y="587"/>
                  </a:lnTo>
                  <a:lnTo>
                    <a:pt x="966" y="593"/>
                  </a:lnTo>
                  <a:lnTo>
                    <a:pt x="968" y="599"/>
                  </a:lnTo>
                  <a:lnTo>
                    <a:pt x="920" y="605"/>
                  </a:lnTo>
                  <a:lnTo>
                    <a:pt x="910" y="531"/>
                  </a:lnTo>
                  <a:lnTo>
                    <a:pt x="646" y="563"/>
                  </a:lnTo>
                  <a:lnTo>
                    <a:pt x="630" y="557"/>
                  </a:lnTo>
                  <a:lnTo>
                    <a:pt x="624" y="541"/>
                  </a:lnTo>
                  <a:lnTo>
                    <a:pt x="612" y="533"/>
                  </a:lnTo>
                  <a:lnTo>
                    <a:pt x="608" y="527"/>
                  </a:lnTo>
                  <a:lnTo>
                    <a:pt x="616" y="503"/>
                  </a:lnTo>
                  <a:lnTo>
                    <a:pt x="630" y="483"/>
                  </a:lnTo>
                  <a:lnTo>
                    <a:pt x="640" y="475"/>
                  </a:lnTo>
                  <a:lnTo>
                    <a:pt x="642" y="471"/>
                  </a:lnTo>
                  <a:lnTo>
                    <a:pt x="638" y="449"/>
                  </a:lnTo>
                  <a:lnTo>
                    <a:pt x="632" y="443"/>
                  </a:lnTo>
                  <a:lnTo>
                    <a:pt x="622" y="441"/>
                  </a:lnTo>
                  <a:lnTo>
                    <a:pt x="594" y="461"/>
                  </a:lnTo>
                  <a:lnTo>
                    <a:pt x="564" y="537"/>
                  </a:lnTo>
                  <a:lnTo>
                    <a:pt x="548" y="541"/>
                  </a:lnTo>
                  <a:lnTo>
                    <a:pt x="546" y="555"/>
                  </a:lnTo>
                  <a:lnTo>
                    <a:pt x="516" y="561"/>
                  </a:lnTo>
                  <a:lnTo>
                    <a:pt x="522" y="597"/>
                  </a:lnTo>
                  <a:lnTo>
                    <a:pt x="522" y="611"/>
                  </a:lnTo>
                  <a:lnTo>
                    <a:pt x="392" y="583"/>
                  </a:lnTo>
                  <a:lnTo>
                    <a:pt x="392" y="555"/>
                  </a:lnTo>
                  <a:lnTo>
                    <a:pt x="378" y="555"/>
                  </a:lnTo>
                  <a:lnTo>
                    <a:pt x="376" y="523"/>
                  </a:lnTo>
                  <a:lnTo>
                    <a:pt x="350" y="525"/>
                  </a:lnTo>
                  <a:lnTo>
                    <a:pt x="348" y="509"/>
                  </a:lnTo>
                  <a:lnTo>
                    <a:pt x="288" y="515"/>
                  </a:lnTo>
                  <a:lnTo>
                    <a:pt x="278" y="531"/>
                  </a:lnTo>
                  <a:lnTo>
                    <a:pt x="268" y="555"/>
                  </a:lnTo>
                  <a:lnTo>
                    <a:pt x="214" y="519"/>
                  </a:lnTo>
                  <a:lnTo>
                    <a:pt x="256" y="475"/>
                  </a:lnTo>
                  <a:lnTo>
                    <a:pt x="250" y="365"/>
                  </a:lnTo>
                  <a:lnTo>
                    <a:pt x="238" y="367"/>
                  </a:lnTo>
                  <a:lnTo>
                    <a:pt x="236" y="351"/>
                  </a:lnTo>
                  <a:lnTo>
                    <a:pt x="156" y="347"/>
                  </a:lnTo>
                  <a:lnTo>
                    <a:pt x="92" y="399"/>
                  </a:lnTo>
                  <a:lnTo>
                    <a:pt x="92" y="399"/>
                  </a:lnTo>
                  <a:lnTo>
                    <a:pt x="92" y="399"/>
                  </a:lnTo>
                  <a:close/>
                </a:path>
              </a:pathLst>
            </a:custGeom>
            <a:grpFill/>
            <a:ln w="6350" cmpd="sng">
              <a:solidFill>
                <a:schemeClr val="accent2"/>
              </a:solidFill>
              <a:round/>
              <a:headEnd/>
              <a:tailEnd/>
            </a:ln>
          </p:spPr>
          <p:txBody>
            <a:bodyPr/>
            <a:lstStyle/>
            <a:p>
              <a:endParaRPr lang="en-GB"/>
            </a:p>
          </p:txBody>
        </p:sp>
        <p:sp>
          <p:nvSpPr>
            <p:cNvPr id="25" name="vMap : Massachusetts - Hampden (25-013)"/>
            <p:cNvSpPr>
              <a:spLocks/>
            </p:cNvSpPr>
            <p:nvPr/>
          </p:nvSpPr>
          <p:spPr bwMode="gray">
            <a:xfrm>
              <a:off x="1619250" y="2693988"/>
              <a:ext cx="2044700" cy="901700"/>
            </a:xfrm>
            <a:custGeom>
              <a:avLst/>
              <a:gdLst>
                <a:gd name="T0" fmla="*/ 166 w 1288"/>
                <a:gd name="T1" fmla="*/ 0 h 568"/>
                <a:gd name="T2" fmla="*/ 248 w 1288"/>
                <a:gd name="T3" fmla="*/ 20 h 568"/>
                <a:gd name="T4" fmla="*/ 266 w 1288"/>
                <a:gd name="T5" fmla="*/ 128 h 568"/>
                <a:gd name="T6" fmla="*/ 278 w 1288"/>
                <a:gd name="T7" fmla="*/ 208 h 568"/>
                <a:gd name="T8" fmla="*/ 298 w 1288"/>
                <a:gd name="T9" fmla="*/ 168 h 568"/>
                <a:gd name="T10" fmla="*/ 360 w 1288"/>
                <a:gd name="T11" fmla="*/ 178 h 568"/>
                <a:gd name="T12" fmla="*/ 388 w 1288"/>
                <a:gd name="T13" fmla="*/ 208 h 568"/>
                <a:gd name="T14" fmla="*/ 402 w 1288"/>
                <a:gd name="T15" fmla="*/ 236 h 568"/>
                <a:gd name="T16" fmla="*/ 532 w 1288"/>
                <a:gd name="T17" fmla="*/ 250 h 568"/>
                <a:gd name="T18" fmla="*/ 556 w 1288"/>
                <a:gd name="T19" fmla="*/ 208 h 568"/>
                <a:gd name="T20" fmla="*/ 574 w 1288"/>
                <a:gd name="T21" fmla="*/ 190 h 568"/>
                <a:gd name="T22" fmla="*/ 632 w 1288"/>
                <a:gd name="T23" fmla="*/ 94 h 568"/>
                <a:gd name="T24" fmla="*/ 648 w 1288"/>
                <a:gd name="T25" fmla="*/ 102 h 568"/>
                <a:gd name="T26" fmla="*/ 650 w 1288"/>
                <a:gd name="T27" fmla="*/ 128 h 568"/>
                <a:gd name="T28" fmla="*/ 626 w 1288"/>
                <a:gd name="T29" fmla="*/ 156 h 568"/>
                <a:gd name="T30" fmla="*/ 622 w 1288"/>
                <a:gd name="T31" fmla="*/ 186 h 568"/>
                <a:gd name="T32" fmla="*/ 640 w 1288"/>
                <a:gd name="T33" fmla="*/ 210 h 568"/>
                <a:gd name="T34" fmla="*/ 920 w 1288"/>
                <a:gd name="T35" fmla="*/ 184 h 568"/>
                <a:gd name="T36" fmla="*/ 978 w 1288"/>
                <a:gd name="T37" fmla="*/ 252 h 568"/>
                <a:gd name="T38" fmla="*/ 974 w 1288"/>
                <a:gd name="T39" fmla="*/ 240 h 568"/>
                <a:gd name="T40" fmla="*/ 974 w 1288"/>
                <a:gd name="T41" fmla="*/ 226 h 568"/>
                <a:gd name="T42" fmla="*/ 998 w 1288"/>
                <a:gd name="T43" fmla="*/ 210 h 568"/>
                <a:gd name="T44" fmla="*/ 1012 w 1288"/>
                <a:gd name="T45" fmla="*/ 204 h 568"/>
                <a:gd name="T46" fmla="*/ 1092 w 1288"/>
                <a:gd name="T47" fmla="*/ 182 h 568"/>
                <a:gd name="T48" fmla="*/ 1102 w 1288"/>
                <a:gd name="T49" fmla="*/ 176 h 568"/>
                <a:gd name="T50" fmla="*/ 1120 w 1288"/>
                <a:gd name="T51" fmla="*/ 186 h 568"/>
                <a:gd name="T52" fmla="*/ 1170 w 1288"/>
                <a:gd name="T53" fmla="*/ 162 h 568"/>
                <a:gd name="T54" fmla="*/ 1110 w 1288"/>
                <a:gd name="T55" fmla="*/ 242 h 568"/>
                <a:gd name="T56" fmla="*/ 1110 w 1288"/>
                <a:gd name="T57" fmla="*/ 262 h 568"/>
                <a:gd name="T58" fmla="*/ 1200 w 1288"/>
                <a:gd name="T59" fmla="*/ 312 h 568"/>
                <a:gd name="T60" fmla="*/ 1286 w 1288"/>
                <a:gd name="T61" fmla="*/ 514 h 568"/>
                <a:gd name="T62" fmla="*/ 688 w 1288"/>
                <a:gd name="T63" fmla="*/ 514 h 568"/>
                <a:gd name="T64" fmla="*/ 640 w 1288"/>
                <a:gd name="T65" fmla="*/ 522 h 568"/>
                <a:gd name="T66" fmla="*/ 504 w 1288"/>
                <a:gd name="T67" fmla="*/ 502 h 568"/>
                <a:gd name="T68" fmla="*/ 436 w 1288"/>
                <a:gd name="T69" fmla="*/ 512 h 568"/>
                <a:gd name="T70" fmla="*/ 432 w 1288"/>
                <a:gd name="T71" fmla="*/ 522 h 568"/>
                <a:gd name="T72" fmla="*/ 420 w 1288"/>
                <a:gd name="T73" fmla="*/ 556 h 568"/>
                <a:gd name="T74" fmla="*/ 356 w 1288"/>
                <a:gd name="T75" fmla="*/ 502 h 568"/>
                <a:gd name="T76" fmla="*/ 26 w 1288"/>
                <a:gd name="T77" fmla="*/ 484 h 568"/>
                <a:gd name="T78" fmla="*/ 22 w 1288"/>
                <a:gd name="T79" fmla="*/ 464 h 568"/>
                <a:gd name="T80" fmla="*/ 22 w 1288"/>
                <a:gd name="T81" fmla="*/ 452 h 568"/>
                <a:gd name="T82" fmla="*/ 4 w 1288"/>
                <a:gd name="T83" fmla="*/ 408 h 568"/>
                <a:gd name="T84" fmla="*/ 0 w 1288"/>
                <a:gd name="T85" fmla="*/ 390 h 568"/>
                <a:gd name="T86" fmla="*/ 4 w 1288"/>
                <a:gd name="T87" fmla="*/ 380 h 568"/>
                <a:gd name="T88" fmla="*/ 16 w 1288"/>
                <a:gd name="T89" fmla="*/ 364 h 568"/>
                <a:gd name="T90" fmla="*/ 6 w 1288"/>
                <a:gd name="T91" fmla="*/ 320 h 568"/>
                <a:gd name="T92" fmla="*/ 96 w 1288"/>
                <a:gd name="T93" fmla="*/ 154 h 568"/>
                <a:gd name="T94" fmla="*/ 102 w 1288"/>
                <a:gd name="T95" fmla="*/ 52 h 568"/>
                <a:gd name="T96" fmla="*/ 102 w 1288"/>
                <a:gd name="T97" fmla="*/ 52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8" h="568">
                  <a:moveTo>
                    <a:pt x="102" y="52"/>
                  </a:moveTo>
                  <a:lnTo>
                    <a:pt x="166" y="0"/>
                  </a:lnTo>
                  <a:lnTo>
                    <a:pt x="246" y="4"/>
                  </a:lnTo>
                  <a:lnTo>
                    <a:pt x="248" y="20"/>
                  </a:lnTo>
                  <a:lnTo>
                    <a:pt x="260" y="18"/>
                  </a:lnTo>
                  <a:lnTo>
                    <a:pt x="266" y="128"/>
                  </a:lnTo>
                  <a:lnTo>
                    <a:pt x="224" y="172"/>
                  </a:lnTo>
                  <a:lnTo>
                    <a:pt x="278" y="208"/>
                  </a:lnTo>
                  <a:lnTo>
                    <a:pt x="288" y="184"/>
                  </a:lnTo>
                  <a:lnTo>
                    <a:pt x="298" y="168"/>
                  </a:lnTo>
                  <a:lnTo>
                    <a:pt x="358" y="162"/>
                  </a:lnTo>
                  <a:lnTo>
                    <a:pt x="360" y="178"/>
                  </a:lnTo>
                  <a:lnTo>
                    <a:pt x="386" y="176"/>
                  </a:lnTo>
                  <a:lnTo>
                    <a:pt x="388" y="208"/>
                  </a:lnTo>
                  <a:lnTo>
                    <a:pt x="402" y="208"/>
                  </a:lnTo>
                  <a:lnTo>
                    <a:pt x="402" y="236"/>
                  </a:lnTo>
                  <a:lnTo>
                    <a:pt x="532" y="264"/>
                  </a:lnTo>
                  <a:lnTo>
                    <a:pt x="532" y="250"/>
                  </a:lnTo>
                  <a:lnTo>
                    <a:pt x="526" y="214"/>
                  </a:lnTo>
                  <a:lnTo>
                    <a:pt x="556" y="208"/>
                  </a:lnTo>
                  <a:lnTo>
                    <a:pt x="558" y="194"/>
                  </a:lnTo>
                  <a:lnTo>
                    <a:pt x="574" y="190"/>
                  </a:lnTo>
                  <a:lnTo>
                    <a:pt x="604" y="114"/>
                  </a:lnTo>
                  <a:lnTo>
                    <a:pt x="632" y="94"/>
                  </a:lnTo>
                  <a:lnTo>
                    <a:pt x="642" y="96"/>
                  </a:lnTo>
                  <a:lnTo>
                    <a:pt x="648" y="102"/>
                  </a:lnTo>
                  <a:lnTo>
                    <a:pt x="652" y="124"/>
                  </a:lnTo>
                  <a:lnTo>
                    <a:pt x="650" y="128"/>
                  </a:lnTo>
                  <a:lnTo>
                    <a:pt x="640" y="136"/>
                  </a:lnTo>
                  <a:lnTo>
                    <a:pt x="626" y="156"/>
                  </a:lnTo>
                  <a:lnTo>
                    <a:pt x="618" y="180"/>
                  </a:lnTo>
                  <a:lnTo>
                    <a:pt x="622" y="186"/>
                  </a:lnTo>
                  <a:lnTo>
                    <a:pt x="634" y="194"/>
                  </a:lnTo>
                  <a:lnTo>
                    <a:pt x="640" y="210"/>
                  </a:lnTo>
                  <a:lnTo>
                    <a:pt x="656" y="216"/>
                  </a:lnTo>
                  <a:lnTo>
                    <a:pt x="920" y="184"/>
                  </a:lnTo>
                  <a:lnTo>
                    <a:pt x="930" y="258"/>
                  </a:lnTo>
                  <a:lnTo>
                    <a:pt x="978" y="252"/>
                  </a:lnTo>
                  <a:lnTo>
                    <a:pt x="976" y="246"/>
                  </a:lnTo>
                  <a:lnTo>
                    <a:pt x="974" y="240"/>
                  </a:lnTo>
                  <a:lnTo>
                    <a:pt x="972" y="230"/>
                  </a:lnTo>
                  <a:lnTo>
                    <a:pt x="974" y="226"/>
                  </a:lnTo>
                  <a:lnTo>
                    <a:pt x="998" y="218"/>
                  </a:lnTo>
                  <a:lnTo>
                    <a:pt x="998" y="210"/>
                  </a:lnTo>
                  <a:lnTo>
                    <a:pt x="1004" y="204"/>
                  </a:lnTo>
                  <a:lnTo>
                    <a:pt x="1012" y="204"/>
                  </a:lnTo>
                  <a:lnTo>
                    <a:pt x="1086" y="178"/>
                  </a:lnTo>
                  <a:lnTo>
                    <a:pt x="1092" y="182"/>
                  </a:lnTo>
                  <a:lnTo>
                    <a:pt x="1098" y="176"/>
                  </a:lnTo>
                  <a:lnTo>
                    <a:pt x="1102" y="176"/>
                  </a:lnTo>
                  <a:lnTo>
                    <a:pt x="1106" y="188"/>
                  </a:lnTo>
                  <a:lnTo>
                    <a:pt x="1120" y="186"/>
                  </a:lnTo>
                  <a:lnTo>
                    <a:pt x="1134" y="166"/>
                  </a:lnTo>
                  <a:lnTo>
                    <a:pt x="1170" y="162"/>
                  </a:lnTo>
                  <a:lnTo>
                    <a:pt x="1114" y="226"/>
                  </a:lnTo>
                  <a:lnTo>
                    <a:pt x="1110" y="242"/>
                  </a:lnTo>
                  <a:lnTo>
                    <a:pt x="1112" y="246"/>
                  </a:lnTo>
                  <a:lnTo>
                    <a:pt x="1110" y="262"/>
                  </a:lnTo>
                  <a:lnTo>
                    <a:pt x="1196" y="300"/>
                  </a:lnTo>
                  <a:lnTo>
                    <a:pt x="1200" y="312"/>
                  </a:lnTo>
                  <a:lnTo>
                    <a:pt x="1288" y="298"/>
                  </a:lnTo>
                  <a:lnTo>
                    <a:pt x="1286" y="514"/>
                  </a:lnTo>
                  <a:lnTo>
                    <a:pt x="752" y="506"/>
                  </a:lnTo>
                  <a:lnTo>
                    <a:pt x="688" y="514"/>
                  </a:lnTo>
                  <a:lnTo>
                    <a:pt x="672" y="522"/>
                  </a:lnTo>
                  <a:lnTo>
                    <a:pt x="640" y="522"/>
                  </a:lnTo>
                  <a:lnTo>
                    <a:pt x="638" y="514"/>
                  </a:lnTo>
                  <a:lnTo>
                    <a:pt x="504" y="502"/>
                  </a:lnTo>
                  <a:lnTo>
                    <a:pt x="436" y="504"/>
                  </a:lnTo>
                  <a:lnTo>
                    <a:pt x="436" y="512"/>
                  </a:lnTo>
                  <a:lnTo>
                    <a:pt x="436" y="516"/>
                  </a:lnTo>
                  <a:lnTo>
                    <a:pt x="432" y="522"/>
                  </a:lnTo>
                  <a:lnTo>
                    <a:pt x="426" y="526"/>
                  </a:lnTo>
                  <a:lnTo>
                    <a:pt x="420" y="556"/>
                  </a:lnTo>
                  <a:lnTo>
                    <a:pt x="352" y="568"/>
                  </a:lnTo>
                  <a:lnTo>
                    <a:pt x="356" y="502"/>
                  </a:lnTo>
                  <a:lnTo>
                    <a:pt x="32" y="498"/>
                  </a:lnTo>
                  <a:lnTo>
                    <a:pt x="26" y="484"/>
                  </a:lnTo>
                  <a:lnTo>
                    <a:pt x="28" y="468"/>
                  </a:lnTo>
                  <a:lnTo>
                    <a:pt x="22" y="464"/>
                  </a:lnTo>
                  <a:lnTo>
                    <a:pt x="20" y="460"/>
                  </a:lnTo>
                  <a:lnTo>
                    <a:pt x="22" y="452"/>
                  </a:lnTo>
                  <a:lnTo>
                    <a:pt x="18" y="448"/>
                  </a:lnTo>
                  <a:lnTo>
                    <a:pt x="4" y="408"/>
                  </a:lnTo>
                  <a:lnTo>
                    <a:pt x="2" y="396"/>
                  </a:lnTo>
                  <a:lnTo>
                    <a:pt x="0" y="390"/>
                  </a:lnTo>
                  <a:lnTo>
                    <a:pt x="0" y="384"/>
                  </a:lnTo>
                  <a:lnTo>
                    <a:pt x="4" y="380"/>
                  </a:lnTo>
                  <a:lnTo>
                    <a:pt x="18" y="370"/>
                  </a:lnTo>
                  <a:lnTo>
                    <a:pt x="16" y="364"/>
                  </a:lnTo>
                  <a:lnTo>
                    <a:pt x="12" y="350"/>
                  </a:lnTo>
                  <a:lnTo>
                    <a:pt x="6" y="320"/>
                  </a:lnTo>
                  <a:lnTo>
                    <a:pt x="56" y="328"/>
                  </a:lnTo>
                  <a:lnTo>
                    <a:pt x="96" y="154"/>
                  </a:lnTo>
                  <a:lnTo>
                    <a:pt x="100" y="152"/>
                  </a:lnTo>
                  <a:lnTo>
                    <a:pt x="102" y="52"/>
                  </a:lnTo>
                  <a:lnTo>
                    <a:pt x="102" y="52"/>
                  </a:lnTo>
                  <a:lnTo>
                    <a:pt x="102" y="52"/>
                  </a:lnTo>
                  <a:close/>
                </a:path>
              </a:pathLst>
            </a:custGeom>
            <a:grpFill/>
            <a:ln w="6350" cmpd="sng">
              <a:solidFill>
                <a:schemeClr val="accent2"/>
              </a:solidFill>
              <a:round/>
              <a:headEnd/>
              <a:tailEnd/>
            </a:ln>
          </p:spPr>
          <p:txBody>
            <a:bodyPr/>
            <a:lstStyle/>
            <a:p>
              <a:endParaRPr lang="en-GB"/>
            </a:p>
          </p:txBody>
        </p:sp>
        <p:sp>
          <p:nvSpPr>
            <p:cNvPr id="26" name="vMap : Massachusetts - Franklin (25-011)"/>
            <p:cNvSpPr>
              <a:spLocks/>
            </p:cNvSpPr>
            <p:nvPr/>
          </p:nvSpPr>
          <p:spPr bwMode="gray">
            <a:xfrm>
              <a:off x="1733550" y="1663700"/>
              <a:ext cx="1733550" cy="1135063"/>
            </a:xfrm>
            <a:custGeom>
              <a:avLst/>
              <a:gdLst>
                <a:gd name="T0" fmla="*/ 1028 w 1092"/>
                <a:gd name="T1" fmla="*/ 106 h 715"/>
                <a:gd name="T2" fmla="*/ 1068 w 1092"/>
                <a:gd name="T3" fmla="*/ 114 h 715"/>
                <a:gd name="T4" fmla="*/ 1092 w 1092"/>
                <a:gd name="T5" fmla="*/ 166 h 715"/>
                <a:gd name="T6" fmla="*/ 1090 w 1092"/>
                <a:gd name="T7" fmla="*/ 182 h 715"/>
                <a:gd name="T8" fmla="*/ 1082 w 1092"/>
                <a:gd name="T9" fmla="*/ 188 h 715"/>
                <a:gd name="T10" fmla="*/ 1088 w 1092"/>
                <a:gd name="T11" fmla="*/ 194 h 715"/>
                <a:gd name="T12" fmla="*/ 1054 w 1092"/>
                <a:gd name="T13" fmla="*/ 220 h 715"/>
                <a:gd name="T14" fmla="*/ 1040 w 1092"/>
                <a:gd name="T15" fmla="*/ 230 h 715"/>
                <a:gd name="T16" fmla="*/ 1034 w 1092"/>
                <a:gd name="T17" fmla="*/ 266 h 715"/>
                <a:gd name="T18" fmla="*/ 1022 w 1092"/>
                <a:gd name="T19" fmla="*/ 278 h 715"/>
                <a:gd name="T20" fmla="*/ 1000 w 1092"/>
                <a:gd name="T21" fmla="*/ 426 h 715"/>
                <a:gd name="T22" fmla="*/ 986 w 1092"/>
                <a:gd name="T23" fmla="*/ 519 h 715"/>
                <a:gd name="T24" fmla="*/ 976 w 1092"/>
                <a:gd name="T25" fmla="*/ 541 h 715"/>
                <a:gd name="T26" fmla="*/ 972 w 1092"/>
                <a:gd name="T27" fmla="*/ 575 h 715"/>
                <a:gd name="T28" fmla="*/ 972 w 1092"/>
                <a:gd name="T29" fmla="*/ 599 h 715"/>
                <a:gd name="T30" fmla="*/ 970 w 1092"/>
                <a:gd name="T31" fmla="*/ 649 h 715"/>
                <a:gd name="T32" fmla="*/ 950 w 1092"/>
                <a:gd name="T33" fmla="*/ 687 h 715"/>
                <a:gd name="T34" fmla="*/ 918 w 1092"/>
                <a:gd name="T35" fmla="*/ 711 h 715"/>
                <a:gd name="T36" fmla="*/ 912 w 1092"/>
                <a:gd name="T37" fmla="*/ 703 h 715"/>
                <a:gd name="T38" fmla="*/ 916 w 1092"/>
                <a:gd name="T39" fmla="*/ 661 h 715"/>
                <a:gd name="T40" fmla="*/ 908 w 1092"/>
                <a:gd name="T41" fmla="*/ 639 h 715"/>
                <a:gd name="T42" fmla="*/ 906 w 1092"/>
                <a:gd name="T43" fmla="*/ 605 h 715"/>
                <a:gd name="T44" fmla="*/ 896 w 1092"/>
                <a:gd name="T45" fmla="*/ 581 h 715"/>
                <a:gd name="T46" fmla="*/ 888 w 1092"/>
                <a:gd name="T47" fmla="*/ 535 h 715"/>
                <a:gd name="T48" fmla="*/ 738 w 1092"/>
                <a:gd name="T49" fmla="*/ 543 h 715"/>
                <a:gd name="T50" fmla="*/ 548 w 1092"/>
                <a:gd name="T51" fmla="*/ 531 h 715"/>
                <a:gd name="T52" fmla="*/ 364 w 1092"/>
                <a:gd name="T53" fmla="*/ 481 h 715"/>
                <a:gd name="T54" fmla="*/ 352 w 1092"/>
                <a:gd name="T55" fmla="*/ 465 h 715"/>
                <a:gd name="T56" fmla="*/ 354 w 1092"/>
                <a:gd name="T57" fmla="*/ 457 h 715"/>
                <a:gd name="T58" fmla="*/ 342 w 1092"/>
                <a:gd name="T59" fmla="*/ 447 h 715"/>
                <a:gd name="T60" fmla="*/ 208 w 1092"/>
                <a:gd name="T61" fmla="*/ 354 h 715"/>
                <a:gd name="T62" fmla="*/ 200 w 1092"/>
                <a:gd name="T63" fmla="*/ 326 h 715"/>
                <a:gd name="T64" fmla="*/ 96 w 1092"/>
                <a:gd name="T65" fmla="*/ 146 h 715"/>
                <a:gd name="T66" fmla="*/ 94 w 1092"/>
                <a:gd name="T67" fmla="*/ 122 h 715"/>
                <a:gd name="T68" fmla="*/ 82 w 1092"/>
                <a:gd name="T69" fmla="*/ 120 h 715"/>
                <a:gd name="T70" fmla="*/ 66 w 1092"/>
                <a:gd name="T71" fmla="*/ 128 h 715"/>
                <a:gd name="T72" fmla="*/ 48 w 1092"/>
                <a:gd name="T73" fmla="*/ 120 h 715"/>
                <a:gd name="T74" fmla="*/ 44 w 1092"/>
                <a:gd name="T75" fmla="*/ 106 h 715"/>
                <a:gd name="T76" fmla="*/ 64 w 1092"/>
                <a:gd name="T77" fmla="*/ 100 h 715"/>
                <a:gd name="T78" fmla="*/ 82 w 1092"/>
                <a:gd name="T79" fmla="*/ 86 h 715"/>
                <a:gd name="T80" fmla="*/ 98 w 1092"/>
                <a:gd name="T81" fmla="*/ 72 h 715"/>
                <a:gd name="T82" fmla="*/ 94 w 1092"/>
                <a:gd name="T83" fmla="*/ 56 h 715"/>
                <a:gd name="T84" fmla="*/ 0 w 1092"/>
                <a:gd name="T85" fmla="*/ 0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92" h="715">
                  <a:moveTo>
                    <a:pt x="0" y="0"/>
                  </a:moveTo>
                  <a:lnTo>
                    <a:pt x="1012" y="28"/>
                  </a:lnTo>
                  <a:lnTo>
                    <a:pt x="1028" y="106"/>
                  </a:lnTo>
                  <a:lnTo>
                    <a:pt x="1046" y="106"/>
                  </a:lnTo>
                  <a:lnTo>
                    <a:pt x="1048" y="118"/>
                  </a:lnTo>
                  <a:lnTo>
                    <a:pt x="1068" y="114"/>
                  </a:lnTo>
                  <a:lnTo>
                    <a:pt x="1068" y="128"/>
                  </a:lnTo>
                  <a:lnTo>
                    <a:pt x="1086" y="126"/>
                  </a:lnTo>
                  <a:lnTo>
                    <a:pt x="1092" y="166"/>
                  </a:lnTo>
                  <a:lnTo>
                    <a:pt x="1086" y="166"/>
                  </a:lnTo>
                  <a:lnTo>
                    <a:pt x="1090" y="174"/>
                  </a:lnTo>
                  <a:lnTo>
                    <a:pt x="1090" y="182"/>
                  </a:lnTo>
                  <a:lnTo>
                    <a:pt x="1088" y="186"/>
                  </a:lnTo>
                  <a:lnTo>
                    <a:pt x="1084" y="184"/>
                  </a:lnTo>
                  <a:lnTo>
                    <a:pt x="1082" y="188"/>
                  </a:lnTo>
                  <a:lnTo>
                    <a:pt x="1086" y="190"/>
                  </a:lnTo>
                  <a:lnTo>
                    <a:pt x="1086" y="194"/>
                  </a:lnTo>
                  <a:lnTo>
                    <a:pt x="1088" y="194"/>
                  </a:lnTo>
                  <a:lnTo>
                    <a:pt x="1088" y="204"/>
                  </a:lnTo>
                  <a:lnTo>
                    <a:pt x="1052" y="210"/>
                  </a:lnTo>
                  <a:lnTo>
                    <a:pt x="1054" y="220"/>
                  </a:lnTo>
                  <a:lnTo>
                    <a:pt x="1046" y="222"/>
                  </a:lnTo>
                  <a:lnTo>
                    <a:pt x="1044" y="228"/>
                  </a:lnTo>
                  <a:lnTo>
                    <a:pt x="1040" y="230"/>
                  </a:lnTo>
                  <a:lnTo>
                    <a:pt x="1034" y="228"/>
                  </a:lnTo>
                  <a:lnTo>
                    <a:pt x="1042" y="268"/>
                  </a:lnTo>
                  <a:lnTo>
                    <a:pt x="1034" y="266"/>
                  </a:lnTo>
                  <a:lnTo>
                    <a:pt x="1024" y="266"/>
                  </a:lnTo>
                  <a:lnTo>
                    <a:pt x="1020" y="266"/>
                  </a:lnTo>
                  <a:lnTo>
                    <a:pt x="1022" y="278"/>
                  </a:lnTo>
                  <a:lnTo>
                    <a:pt x="1032" y="338"/>
                  </a:lnTo>
                  <a:lnTo>
                    <a:pt x="1064" y="370"/>
                  </a:lnTo>
                  <a:lnTo>
                    <a:pt x="1000" y="426"/>
                  </a:lnTo>
                  <a:lnTo>
                    <a:pt x="1012" y="489"/>
                  </a:lnTo>
                  <a:lnTo>
                    <a:pt x="992" y="513"/>
                  </a:lnTo>
                  <a:lnTo>
                    <a:pt x="986" y="519"/>
                  </a:lnTo>
                  <a:lnTo>
                    <a:pt x="980" y="527"/>
                  </a:lnTo>
                  <a:lnTo>
                    <a:pt x="978" y="533"/>
                  </a:lnTo>
                  <a:lnTo>
                    <a:pt x="976" y="541"/>
                  </a:lnTo>
                  <a:lnTo>
                    <a:pt x="972" y="553"/>
                  </a:lnTo>
                  <a:lnTo>
                    <a:pt x="968" y="563"/>
                  </a:lnTo>
                  <a:lnTo>
                    <a:pt x="972" y="575"/>
                  </a:lnTo>
                  <a:lnTo>
                    <a:pt x="972" y="583"/>
                  </a:lnTo>
                  <a:lnTo>
                    <a:pt x="972" y="591"/>
                  </a:lnTo>
                  <a:lnTo>
                    <a:pt x="972" y="599"/>
                  </a:lnTo>
                  <a:lnTo>
                    <a:pt x="974" y="625"/>
                  </a:lnTo>
                  <a:lnTo>
                    <a:pt x="972" y="635"/>
                  </a:lnTo>
                  <a:lnTo>
                    <a:pt x="970" y="649"/>
                  </a:lnTo>
                  <a:lnTo>
                    <a:pt x="958" y="663"/>
                  </a:lnTo>
                  <a:lnTo>
                    <a:pt x="954" y="673"/>
                  </a:lnTo>
                  <a:lnTo>
                    <a:pt x="950" y="687"/>
                  </a:lnTo>
                  <a:lnTo>
                    <a:pt x="944" y="689"/>
                  </a:lnTo>
                  <a:lnTo>
                    <a:pt x="940" y="695"/>
                  </a:lnTo>
                  <a:lnTo>
                    <a:pt x="918" y="711"/>
                  </a:lnTo>
                  <a:lnTo>
                    <a:pt x="912" y="715"/>
                  </a:lnTo>
                  <a:lnTo>
                    <a:pt x="906" y="705"/>
                  </a:lnTo>
                  <a:lnTo>
                    <a:pt x="912" y="703"/>
                  </a:lnTo>
                  <a:lnTo>
                    <a:pt x="916" y="675"/>
                  </a:lnTo>
                  <a:lnTo>
                    <a:pt x="918" y="671"/>
                  </a:lnTo>
                  <a:lnTo>
                    <a:pt x="916" y="661"/>
                  </a:lnTo>
                  <a:lnTo>
                    <a:pt x="916" y="659"/>
                  </a:lnTo>
                  <a:lnTo>
                    <a:pt x="910" y="641"/>
                  </a:lnTo>
                  <a:lnTo>
                    <a:pt x="908" y="639"/>
                  </a:lnTo>
                  <a:lnTo>
                    <a:pt x="908" y="615"/>
                  </a:lnTo>
                  <a:lnTo>
                    <a:pt x="908" y="609"/>
                  </a:lnTo>
                  <a:lnTo>
                    <a:pt x="906" y="605"/>
                  </a:lnTo>
                  <a:lnTo>
                    <a:pt x="902" y="603"/>
                  </a:lnTo>
                  <a:lnTo>
                    <a:pt x="898" y="589"/>
                  </a:lnTo>
                  <a:lnTo>
                    <a:pt x="896" y="581"/>
                  </a:lnTo>
                  <a:lnTo>
                    <a:pt x="896" y="569"/>
                  </a:lnTo>
                  <a:lnTo>
                    <a:pt x="894" y="555"/>
                  </a:lnTo>
                  <a:lnTo>
                    <a:pt x="888" y="535"/>
                  </a:lnTo>
                  <a:lnTo>
                    <a:pt x="888" y="527"/>
                  </a:lnTo>
                  <a:lnTo>
                    <a:pt x="886" y="523"/>
                  </a:lnTo>
                  <a:lnTo>
                    <a:pt x="738" y="543"/>
                  </a:lnTo>
                  <a:lnTo>
                    <a:pt x="730" y="501"/>
                  </a:lnTo>
                  <a:lnTo>
                    <a:pt x="582" y="521"/>
                  </a:lnTo>
                  <a:lnTo>
                    <a:pt x="548" y="531"/>
                  </a:lnTo>
                  <a:lnTo>
                    <a:pt x="436" y="547"/>
                  </a:lnTo>
                  <a:lnTo>
                    <a:pt x="442" y="469"/>
                  </a:lnTo>
                  <a:lnTo>
                    <a:pt x="364" y="481"/>
                  </a:lnTo>
                  <a:lnTo>
                    <a:pt x="364" y="471"/>
                  </a:lnTo>
                  <a:lnTo>
                    <a:pt x="352" y="471"/>
                  </a:lnTo>
                  <a:lnTo>
                    <a:pt x="352" y="465"/>
                  </a:lnTo>
                  <a:lnTo>
                    <a:pt x="362" y="463"/>
                  </a:lnTo>
                  <a:lnTo>
                    <a:pt x="362" y="457"/>
                  </a:lnTo>
                  <a:lnTo>
                    <a:pt x="354" y="457"/>
                  </a:lnTo>
                  <a:lnTo>
                    <a:pt x="354" y="451"/>
                  </a:lnTo>
                  <a:lnTo>
                    <a:pt x="342" y="449"/>
                  </a:lnTo>
                  <a:lnTo>
                    <a:pt x="342" y="447"/>
                  </a:lnTo>
                  <a:lnTo>
                    <a:pt x="208" y="420"/>
                  </a:lnTo>
                  <a:lnTo>
                    <a:pt x="202" y="380"/>
                  </a:lnTo>
                  <a:lnTo>
                    <a:pt x="208" y="354"/>
                  </a:lnTo>
                  <a:lnTo>
                    <a:pt x="202" y="352"/>
                  </a:lnTo>
                  <a:lnTo>
                    <a:pt x="202" y="348"/>
                  </a:lnTo>
                  <a:lnTo>
                    <a:pt x="200" y="326"/>
                  </a:lnTo>
                  <a:lnTo>
                    <a:pt x="64" y="302"/>
                  </a:lnTo>
                  <a:lnTo>
                    <a:pt x="100" y="160"/>
                  </a:lnTo>
                  <a:lnTo>
                    <a:pt x="96" y="146"/>
                  </a:lnTo>
                  <a:lnTo>
                    <a:pt x="94" y="144"/>
                  </a:lnTo>
                  <a:lnTo>
                    <a:pt x="92" y="138"/>
                  </a:lnTo>
                  <a:lnTo>
                    <a:pt x="94" y="122"/>
                  </a:lnTo>
                  <a:lnTo>
                    <a:pt x="90" y="120"/>
                  </a:lnTo>
                  <a:lnTo>
                    <a:pt x="86" y="118"/>
                  </a:lnTo>
                  <a:lnTo>
                    <a:pt x="82" y="120"/>
                  </a:lnTo>
                  <a:lnTo>
                    <a:pt x="80" y="124"/>
                  </a:lnTo>
                  <a:lnTo>
                    <a:pt x="72" y="124"/>
                  </a:lnTo>
                  <a:lnTo>
                    <a:pt x="66" y="128"/>
                  </a:lnTo>
                  <a:lnTo>
                    <a:pt x="62" y="128"/>
                  </a:lnTo>
                  <a:lnTo>
                    <a:pt x="56" y="122"/>
                  </a:lnTo>
                  <a:lnTo>
                    <a:pt x="48" y="120"/>
                  </a:lnTo>
                  <a:lnTo>
                    <a:pt x="40" y="110"/>
                  </a:lnTo>
                  <a:lnTo>
                    <a:pt x="38" y="108"/>
                  </a:lnTo>
                  <a:lnTo>
                    <a:pt x="44" y="106"/>
                  </a:lnTo>
                  <a:lnTo>
                    <a:pt x="46" y="106"/>
                  </a:lnTo>
                  <a:lnTo>
                    <a:pt x="46" y="100"/>
                  </a:lnTo>
                  <a:lnTo>
                    <a:pt x="64" y="100"/>
                  </a:lnTo>
                  <a:lnTo>
                    <a:pt x="62" y="90"/>
                  </a:lnTo>
                  <a:lnTo>
                    <a:pt x="66" y="84"/>
                  </a:lnTo>
                  <a:lnTo>
                    <a:pt x="82" y="86"/>
                  </a:lnTo>
                  <a:lnTo>
                    <a:pt x="90" y="80"/>
                  </a:lnTo>
                  <a:lnTo>
                    <a:pt x="96" y="80"/>
                  </a:lnTo>
                  <a:lnTo>
                    <a:pt x="98" y="72"/>
                  </a:lnTo>
                  <a:lnTo>
                    <a:pt x="94" y="68"/>
                  </a:lnTo>
                  <a:lnTo>
                    <a:pt x="102" y="58"/>
                  </a:lnTo>
                  <a:lnTo>
                    <a:pt x="94" y="56"/>
                  </a:lnTo>
                  <a:lnTo>
                    <a:pt x="34" y="62"/>
                  </a:lnTo>
                  <a:lnTo>
                    <a:pt x="0" y="60"/>
                  </a:lnTo>
                  <a:lnTo>
                    <a:pt x="0" y="0"/>
                  </a:lnTo>
                  <a:lnTo>
                    <a:pt x="0" y="0"/>
                  </a:lnTo>
                  <a:lnTo>
                    <a:pt x="0" y="0"/>
                  </a:lnTo>
                  <a:close/>
                </a:path>
              </a:pathLst>
            </a:custGeom>
            <a:grpFill/>
            <a:ln w="6350" cmpd="sng">
              <a:solidFill>
                <a:schemeClr val="accent2"/>
              </a:solidFill>
              <a:round/>
              <a:headEnd/>
              <a:tailEnd/>
            </a:ln>
          </p:spPr>
          <p:txBody>
            <a:bodyPr/>
            <a:lstStyle/>
            <a:p>
              <a:endParaRPr lang="en-GB"/>
            </a:p>
          </p:txBody>
        </p:sp>
        <p:sp>
          <p:nvSpPr>
            <p:cNvPr id="27" name="vMap : Massachusetts - Essex (25-009)"/>
            <p:cNvSpPr>
              <a:spLocks/>
            </p:cNvSpPr>
            <p:nvPr/>
          </p:nvSpPr>
          <p:spPr bwMode="gray">
            <a:xfrm>
              <a:off x="5567362" y="1279524"/>
              <a:ext cx="1447800" cy="1227138"/>
            </a:xfrm>
            <a:custGeom>
              <a:avLst/>
              <a:gdLst/>
              <a:ahLst/>
              <a:cxnLst/>
              <a:rect l="l" t="t" r="r" b="b"/>
              <a:pathLst>
                <a:path w="1447800" h="1227138">
                  <a:moveTo>
                    <a:pt x="1079500" y="571500"/>
                  </a:moveTo>
                  <a:lnTo>
                    <a:pt x="1085850" y="574675"/>
                  </a:lnTo>
                  <a:lnTo>
                    <a:pt x="1104900" y="584200"/>
                  </a:lnTo>
                  <a:lnTo>
                    <a:pt x="1108075" y="590550"/>
                  </a:lnTo>
                  <a:lnTo>
                    <a:pt x="1108075" y="596900"/>
                  </a:lnTo>
                  <a:lnTo>
                    <a:pt x="1095375" y="600075"/>
                  </a:lnTo>
                  <a:lnTo>
                    <a:pt x="1085850" y="600075"/>
                  </a:lnTo>
                  <a:lnTo>
                    <a:pt x="1079500" y="593725"/>
                  </a:lnTo>
                  <a:lnTo>
                    <a:pt x="1076325" y="590550"/>
                  </a:lnTo>
                  <a:lnTo>
                    <a:pt x="1073150" y="584200"/>
                  </a:lnTo>
                  <a:lnTo>
                    <a:pt x="1073150" y="574675"/>
                  </a:lnTo>
                  <a:close/>
                  <a:moveTo>
                    <a:pt x="739775" y="0"/>
                  </a:moveTo>
                  <a:lnTo>
                    <a:pt x="755650" y="0"/>
                  </a:lnTo>
                  <a:lnTo>
                    <a:pt x="774700" y="3175"/>
                  </a:lnTo>
                  <a:lnTo>
                    <a:pt x="806450" y="15875"/>
                  </a:lnTo>
                  <a:lnTo>
                    <a:pt x="819150" y="22225"/>
                  </a:lnTo>
                  <a:lnTo>
                    <a:pt x="838200" y="41275"/>
                  </a:lnTo>
                  <a:lnTo>
                    <a:pt x="860425" y="57150"/>
                  </a:lnTo>
                  <a:lnTo>
                    <a:pt x="882650" y="66675"/>
                  </a:lnTo>
                  <a:lnTo>
                    <a:pt x="889000" y="66675"/>
                  </a:lnTo>
                  <a:lnTo>
                    <a:pt x="933450" y="47625"/>
                  </a:lnTo>
                  <a:lnTo>
                    <a:pt x="952500" y="41275"/>
                  </a:lnTo>
                  <a:lnTo>
                    <a:pt x="955675" y="41275"/>
                  </a:lnTo>
                  <a:lnTo>
                    <a:pt x="965200" y="168275"/>
                  </a:lnTo>
                  <a:lnTo>
                    <a:pt x="955675" y="168275"/>
                  </a:lnTo>
                  <a:lnTo>
                    <a:pt x="946150" y="171450"/>
                  </a:lnTo>
                  <a:lnTo>
                    <a:pt x="936625" y="168275"/>
                  </a:lnTo>
                  <a:lnTo>
                    <a:pt x="908050" y="168275"/>
                  </a:lnTo>
                  <a:lnTo>
                    <a:pt x="892175" y="174625"/>
                  </a:lnTo>
                  <a:lnTo>
                    <a:pt x="869950" y="184150"/>
                  </a:lnTo>
                  <a:lnTo>
                    <a:pt x="850900" y="180975"/>
                  </a:lnTo>
                  <a:lnTo>
                    <a:pt x="825500" y="161925"/>
                  </a:lnTo>
                  <a:lnTo>
                    <a:pt x="809625" y="158750"/>
                  </a:lnTo>
                  <a:lnTo>
                    <a:pt x="796925" y="158750"/>
                  </a:lnTo>
                  <a:lnTo>
                    <a:pt x="793750" y="165100"/>
                  </a:lnTo>
                  <a:lnTo>
                    <a:pt x="796925" y="177800"/>
                  </a:lnTo>
                  <a:lnTo>
                    <a:pt x="803275" y="184150"/>
                  </a:lnTo>
                  <a:lnTo>
                    <a:pt x="854075" y="203200"/>
                  </a:lnTo>
                  <a:lnTo>
                    <a:pt x="866775" y="209550"/>
                  </a:lnTo>
                  <a:lnTo>
                    <a:pt x="876300" y="222250"/>
                  </a:lnTo>
                  <a:lnTo>
                    <a:pt x="895350" y="228600"/>
                  </a:lnTo>
                  <a:lnTo>
                    <a:pt x="911225" y="234950"/>
                  </a:lnTo>
                  <a:lnTo>
                    <a:pt x="930275" y="231775"/>
                  </a:lnTo>
                  <a:lnTo>
                    <a:pt x="949325" y="234950"/>
                  </a:lnTo>
                  <a:lnTo>
                    <a:pt x="949325" y="228600"/>
                  </a:lnTo>
                  <a:lnTo>
                    <a:pt x="952500" y="190500"/>
                  </a:lnTo>
                  <a:lnTo>
                    <a:pt x="971550" y="187325"/>
                  </a:lnTo>
                  <a:lnTo>
                    <a:pt x="971550" y="203200"/>
                  </a:lnTo>
                  <a:lnTo>
                    <a:pt x="974725" y="238125"/>
                  </a:lnTo>
                  <a:lnTo>
                    <a:pt x="981075" y="276225"/>
                  </a:lnTo>
                  <a:lnTo>
                    <a:pt x="1025525" y="406400"/>
                  </a:lnTo>
                  <a:lnTo>
                    <a:pt x="1054100" y="457200"/>
                  </a:lnTo>
                  <a:lnTo>
                    <a:pt x="1057275" y="469900"/>
                  </a:lnTo>
                  <a:lnTo>
                    <a:pt x="1057275" y="476250"/>
                  </a:lnTo>
                  <a:lnTo>
                    <a:pt x="1057275" y="479425"/>
                  </a:lnTo>
                  <a:lnTo>
                    <a:pt x="1054100" y="485775"/>
                  </a:lnTo>
                  <a:lnTo>
                    <a:pt x="1047750" y="488950"/>
                  </a:lnTo>
                  <a:lnTo>
                    <a:pt x="1038225" y="488950"/>
                  </a:lnTo>
                  <a:lnTo>
                    <a:pt x="1028700" y="482600"/>
                  </a:lnTo>
                  <a:lnTo>
                    <a:pt x="1025525" y="473075"/>
                  </a:lnTo>
                  <a:lnTo>
                    <a:pt x="1012825" y="460375"/>
                  </a:lnTo>
                  <a:lnTo>
                    <a:pt x="1000125" y="438150"/>
                  </a:lnTo>
                  <a:lnTo>
                    <a:pt x="990600" y="400050"/>
                  </a:lnTo>
                  <a:lnTo>
                    <a:pt x="977900" y="377825"/>
                  </a:lnTo>
                  <a:lnTo>
                    <a:pt x="965200" y="368300"/>
                  </a:lnTo>
                  <a:lnTo>
                    <a:pt x="958850" y="371475"/>
                  </a:lnTo>
                  <a:lnTo>
                    <a:pt x="955675" y="371475"/>
                  </a:lnTo>
                  <a:lnTo>
                    <a:pt x="955675" y="374650"/>
                  </a:lnTo>
                  <a:lnTo>
                    <a:pt x="962025" y="403225"/>
                  </a:lnTo>
                  <a:lnTo>
                    <a:pt x="958850" y="412750"/>
                  </a:lnTo>
                  <a:lnTo>
                    <a:pt x="949325" y="422275"/>
                  </a:lnTo>
                  <a:lnTo>
                    <a:pt x="952500" y="434975"/>
                  </a:lnTo>
                  <a:lnTo>
                    <a:pt x="952500" y="441325"/>
                  </a:lnTo>
                  <a:lnTo>
                    <a:pt x="955675" y="450850"/>
                  </a:lnTo>
                  <a:lnTo>
                    <a:pt x="955675" y="460375"/>
                  </a:lnTo>
                  <a:lnTo>
                    <a:pt x="955675" y="469900"/>
                  </a:lnTo>
                  <a:lnTo>
                    <a:pt x="946150" y="473075"/>
                  </a:lnTo>
                  <a:lnTo>
                    <a:pt x="939800" y="479425"/>
                  </a:lnTo>
                  <a:lnTo>
                    <a:pt x="939800" y="488950"/>
                  </a:lnTo>
                  <a:lnTo>
                    <a:pt x="946150" y="492125"/>
                  </a:lnTo>
                  <a:lnTo>
                    <a:pt x="952500" y="492125"/>
                  </a:lnTo>
                  <a:lnTo>
                    <a:pt x="962025" y="488950"/>
                  </a:lnTo>
                  <a:lnTo>
                    <a:pt x="974725" y="482600"/>
                  </a:lnTo>
                  <a:lnTo>
                    <a:pt x="987425" y="482600"/>
                  </a:lnTo>
                  <a:lnTo>
                    <a:pt x="1000125" y="485775"/>
                  </a:lnTo>
                  <a:lnTo>
                    <a:pt x="1012825" y="495300"/>
                  </a:lnTo>
                  <a:lnTo>
                    <a:pt x="1009650" y="498475"/>
                  </a:lnTo>
                  <a:lnTo>
                    <a:pt x="1006475" y="501650"/>
                  </a:lnTo>
                  <a:lnTo>
                    <a:pt x="1000125" y="508000"/>
                  </a:lnTo>
                  <a:lnTo>
                    <a:pt x="1000125" y="514350"/>
                  </a:lnTo>
                  <a:lnTo>
                    <a:pt x="1000125" y="517525"/>
                  </a:lnTo>
                  <a:lnTo>
                    <a:pt x="1006475" y="517525"/>
                  </a:lnTo>
                  <a:lnTo>
                    <a:pt x="1016000" y="517525"/>
                  </a:lnTo>
                  <a:lnTo>
                    <a:pt x="1028700" y="511175"/>
                  </a:lnTo>
                  <a:lnTo>
                    <a:pt x="1044575" y="514350"/>
                  </a:lnTo>
                  <a:lnTo>
                    <a:pt x="1054100" y="517525"/>
                  </a:lnTo>
                  <a:lnTo>
                    <a:pt x="1104900" y="530225"/>
                  </a:lnTo>
                  <a:lnTo>
                    <a:pt x="1120775" y="539750"/>
                  </a:lnTo>
                  <a:lnTo>
                    <a:pt x="1152525" y="577850"/>
                  </a:lnTo>
                  <a:lnTo>
                    <a:pt x="1146175" y="584200"/>
                  </a:lnTo>
                  <a:lnTo>
                    <a:pt x="1133475" y="577850"/>
                  </a:lnTo>
                  <a:lnTo>
                    <a:pt x="1123950" y="571500"/>
                  </a:lnTo>
                  <a:lnTo>
                    <a:pt x="1108075" y="565150"/>
                  </a:lnTo>
                  <a:lnTo>
                    <a:pt x="1098550" y="561975"/>
                  </a:lnTo>
                  <a:lnTo>
                    <a:pt x="1085850" y="552450"/>
                  </a:lnTo>
                  <a:lnTo>
                    <a:pt x="1069975" y="546100"/>
                  </a:lnTo>
                  <a:lnTo>
                    <a:pt x="1054100" y="555625"/>
                  </a:lnTo>
                  <a:lnTo>
                    <a:pt x="1047750" y="574675"/>
                  </a:lnTo>
                  <a:lnTo>
                    <a:pt x="1047750" y="577850"/>
                  </a:lnTo>
                  <a:lnTo>
                    <a:pt x="1054100" y="587375"/>
                  </a:lnTo>
                  <a:lnTo>
                    <a:pt x="1057275" y="596900"/>
                  </a:lnTo>
                  <a:lnTo>
                    <a:pt x="1060450" y="606425"/>
                  </a:lnTo>
                  <a:lnTo>
                    <a:pt x="1057275" y="612775"/>
                  </a:lnTo>
                  <a:lnTo>
                    <a:pt x="1057275" y="615950"/>
                  </a:lnTo>
                  <a:lnTo>
                    <a:pt x="1066800" y="622300"/>
                  </a:lnTo>
                  <a:lnTo>
                    <a:pt x="1066800" y="628650"/>
                  </a:lnTo>
                  <a:lnTo>
                    <a:pt x="1069975" y="631825"/>
                  </a:lnTo>
                  <a:lnTo>
                    <a:pt x="1069975" y="641350"/>
                  </a:lnTo>
                  <a:lnTo>
                    <a:pt x="1073150" y="647700"/>
                  </a:lnTo>
                  <a:lnTo>
                    <a:pt x="1079500" y="647700"/>
                  </a:lnTo>
                  <a:lnTo>
                    <a:pt x="1095375" y="628650"/>
                  </a:lnTo>
                  <a:lnTo>
                    <a:pt x="1101725" y="628650"/>
                  </a:lnTo>
                  <a:lnTo>
                    <a:pt x="1108075" y="628650"/>
                  </a:lnTo>
                  <a:lnTo>
                    <a:pt x="1111250" y="628650"/>
                  </a:lnTo>
                  <a:lnTo>
                    <a:pt x="1111250" y="635000"/>
                  </a:lnTo>
                  <a:lnTo>
                    <a:pt x="1111250" y="641350"/>
                  </a:lnTo>
                  <a:lnTo>
                    <a:pt x="1111250" y="650875"/>
                  </a:lnTo>
                  <a:lnTo>
                    <a:pt x="1123950" y="657225"/>
                  </a:lnTo>
                  <a:lnTo>
                    <a:pt x="1130300" y="654050"/>
                  </a:lnTo>
                  <a:lnTo>
                    <a:pt x="1130300" y="647700"/>
                  </a:lnTo>
                  <a:lnTo>
                    <a:pt x="1130300" y="641350"/>
                  </a:lnTo>
                  <a:lnTo>
                    <a:pt x="1133475" y="631825"/>
                  </a:lnTo>
                  <a:lnTo>
                    <a:pt x="1139825" y="631825"/>
                  </a:lnTo>
                  <a:lnTo>
                    <a:pt x="1149350" y="628650"/>
                  </a:lnTo>
                  <a:lnTo>
                    <a:pt x="1158875" y="625475"/>
                  </a:lnTo>
                  <a:lnTo>
                    <a:pt x="1162050" y="622300"/>
                  </a:lnTo>
                  <a:lnTo>
                    <a:pt x="1165225" y="612775"/>
                  </a:lnTo>
                  <a:lnTo>
                    <a:pt x="1165225" y="600075"/>
                  </a:lnTo>
                  <a:lnTo>
                    <a:pt x="1168400" y="590550"/>
                  </a:lnTo>
                  <a:lnTo>
                    <a:pt x="1174750" y="590550"/>
                  </a:lnTo>
                  <a:lnTo>
                    <a:pt x="1181100" y="596900"/>
                  </a:lnTo>
                  <a:lnTo>
                    <a:pt x="1187450" y="596900"/>
                  </a:lnTo>
                  <a:lnTo>
                    <a:pt x="1196975" y="603250"/>
                  </a:lnTo>
                  <a:lnTo>
                    <a:pt x="1206500" y="606425"/>
                  </a:lnTo>
                  <a:lnTo>
                    <a:pt x="1222375" y="609600"/>
                  </a:lnTo>
                  <a:lnTo>
                    <a:pt x="1231900" y="612775"/>
                  </a:lnTo>
                  <a:lnTo>
                    <a:pt x="1244600" y="622300"/>
                  </a:lnTo>
                  <a:lnTo>
                    <a:pt x="1241425" y="635000"/>
                  </a:lnTo>
                  <a:lnTo>
                    <a:pt x="1238250" y="638175"/>
                  </a:lnTo>
                  <a:lnTo>
                    <a:pt x="1212850" y="647700"/>
                  </a:lnTo>
                  <a:lnTo>
                    <a:pt x="1209675" y="654050"/>
                  </a:lnTo>
                  <a:lnTo>
                    <a:pt x="1209675" y="663575"/>
                  </a:lnTo>
                  <a:lnTo>
                    <a:pt x="1212850" y="663575"/>
                  </a:lnTo>
                  <a:lnTo>
                    <a:pt x="1219200" y="663575"/>
                  </a:lnTo>
                  <a:lnTo>
                    <a:pt x="1228725" y="666750"/>
                  </a:lnTo>
                  <a:lnTo>
                    <a:pt x="1238250" y="669925"/>
                  </a:lnTo>
                  <a:lnTo>
                    <a:pt x="1241425" y="669925"/>
                  </a:lnTo>
                  <a:lnTo>
                    <a:pt x="1247775" y="666750"/>
                  </a:lnTo>
                  <a:lnTo>
                    <a:pt x="1250950" y="666750"/>
                  </a:lnTo>
                  <a:lnTo>
                    <a:pt x="1257300" y="673100"/>
                  </a:lnTo>
                  <a:lnTo>
                    <a:pt x="1263650" y="673100"/>
                  </a:lnTo>
                  <a:lnTo>
                    <a:pt x="1266825" y="669925"/>
                  </a:lnTo>
                  <a:lnTo>
                    <a:pt x="1276350" y="641350"/>
                  </a:lnTo>
                  <a:lnTo>
                    <a:pt x="1273175" y="631825"/>
                  </a:lnTo>
                  <a:lnTo>
                    <a:pt x="1266825" y="628650"/>
                  </a:lnTo>
                  <a:lnTo>
                    <a:pt x="1270000" y="619125"/>
                  </a:lnTo>
                  <a:lnTo>
                    <a:pt x="1263650" y="612775"/>
                  </a:lnTo>
                  <a:lnTo>
                    <a:pt x="1260475" y="612775"/>
                  </a:lnTo>
                  <a:lnTo>
                    <a:pt x="1254125" y="612775"/>
                  </a:lnTo>
                  <a:lnTo>
                    <a:pt x="1250950" y="609600"/>
                  </a:lnTo>
                  <a:lnTo>
                    <a:pt x="1250950" y="596900"/>
                  </a:lnTo>
                  <a:lnTo>
                    <a:pt x="1254125" y="584200"/>
                  </a:lnTo>
                  <a:lnTo>
                    <a:pt x="1263650" y="577850"/>
                  </a:lnTo>
                  <a:lnTo>
                    <a:pt x="1289050" y="558800"/>
                  </a:lnTo>
                  <a:lnTo>
                    <a:pt x="1295400" y="539750"/>
                  </a:lnTo>
                  <a:lnTo>
                    <a:pt x="1311275" y="530225"/>
                  </a:lnTo>
                  <a:lnTo>
                    <a:pt x="1327150" y="517525"/>
                  </a:lnTo>
                  <a:lnTo>
                    <a:pt x="1330325" y="523875"/>
                  </a:lnTo>
                  <a:lnTo>
                    <a:pt x="1339850" y="523875"/>
                  </a:lnTo>
                  <a:lnTo>
                    <a:pt x="1358900" y="511175"/>
                  </a:lnTo>
                  <a:lnTo>
                    <a:pt x="1365250" y="508000"/>
                  </a:lnTo>
                  <a:lnTo>
                    <a:pt x="1368425" y="514350"/>
                  </a:lnTo>
                  <a:lnTo>
                    <a:pt x="1374775" y="520700"/>
                  </a:lnTo>
                  <a:lnTo>
                    <a:pt x="1381125" y="523875"/>
                  </a:lnTo>
                  <a:lnTo>
                    <a:pt x="1384300" y="530225"/>
                  </a:lnTo>
                  <a:lnTo>
                    <a:pt x="1381125" y="558800"/>
                  </a:lnTo>
                  <a:lnTo>
                    <a:pt x="1381125" y="571500"/>
                  </a:lnTo>
                  <a:lnTo>
                    <a:pt x="1384300" y="577850"/>
                  </a:lnTo>
                  <a:lnTo>
                    <a:pt x="1390650" y="584200"/>
                  </a:lnTo>
                  <a:lnTo>
                    <a:pt x="1400175" y="590550"/>
                  </a:lnTo>
                  <a:lnTo>
                    <a:pt x="1431925" y="596900"/>
                  </a:lnTo>
                  <a:lnTo>
                    <a:pt x="1435100" y="606425"/>
                  </a:lnTo>
                  <a:lnTo>
                    <a:pt x="1435100" y="609600"/>
                  </a:lnTo>
                  <a:lnTo>
                    <a:pt x="1441450" y="619125"/>
                  </a:lnTo>
                  <a:lnTo>
                    <a:pt x="1444625" y="622300"/>
                  </a:lnTo>
                  <a:lnTo>
                    <a:pt x="1441450" y="631825"/>
                  </a:lnTo>
                  <a:lnTo>
                    <a:pt x="1441450" y="638175"/>
                  </a:lnTo>
                  <a:lnTo>
                    <a:pt x="1447800" y="644525"/>
                  </a:lnTo>
                  <a:lnTo>
                    <a:pt x="1447800" y="647700"/>
                  </a:lnTo>
                  <a:lnTo>
                    <a:pt x="1444625" y="660400"/>
                  </a:lnTo>
                  <a:lnTo>
                    <a:pt x="1438275" y="660400"/>
                  </a:lnTo>
                  <a:lnTo>
                    <a:pt x="1431925" y="663575"/>
                  </a:lnTo>
                  <a:lnTo>
                    <a:pt x="1425575" y="663575"/>
                  </a:lnTo>
                  <a:lnTo>
                    <a:pt x="1412875" y="663575"/>
                  </a:lnTo>
                  <a:lnTo>
                    <a:pt x="1403350" y="666750"/>
                  </a:lnTo>
                  <a:lnTo>
                    <a:pt x="1393825" y="673100"/>
                  </a:lnTo>
                  <a:lnTo>
                    <a:pt x="1390650" y="679450"/>
                  </a:lnTo>
                  <a:lnTo>
                    <a:pt x="1387475" y="688975"/>
                  </a:lnTo>
                  <a:lnTo>
                    <a:pt x="1377950" y="695325"/>
                  </a:lnTo>
                  <a:lnTo>
                    <a:pt x="1362075" y="704850"/>
                  </a:lnTo>
                  <a:lnTo>
                    <a:pt x="1365250" y="720725"/>
                  </a:lnTo>
                  <a:lnTo>
                    <a:pt x="1362075" y="730250"/>
                  </a:lnTo>
                  <a:lnTo>
                    <a:pt x="1355725" y="739775"/>
                  </a:lnTo>
                  <a:lnTo>
                    <a:pt x="1349375" y="749300"/>
                  </a:lnTo>
                  <a:lnTo>
                    <a:pt x="1343025" y="755650"/>
                  </a:lnTo>
                  <a:lnTo>
                    <a:pt x="1336675" y="765175"/>
                  </a:lnTo>
                  <a:lnTo>
                    <a:pt x="1333500" y="765175"/>
                  </a:lnTo>
                  <a:lnTo>
                    <a:pt x="1320800" y="771525"/>
                  </a:lnTo>
                  <a:lnTo>
                    <a:pt x="1317625" y="777875"/>
                  </a:lnTo>
                  <a:lnTo>
                    <a:pt x="1317625" y="787400"/>
                  </a:lnTo>
                  <a:lnTo>
                    <a:pt x="1308100" y="800100"/>
                  </a:lnTo>
                  <a:lnTo>
                    <a:pt x="1295400" y="803275"/>
                  </a:lnTo>
                  <a:lnTo>
                    <a:pt x="1289050" y="796925"/>
                  </a:lnTo>
                  <a:lnTo>
                    <a:pt x="1285875" y="790575"/>
                  </a:lnTo>
                  <a:lnTo>
                    <a:pt x="1289050" y="787400"/>
                  </a:lnTo>
                  <a:lnTo>
                    <a:pt x="1292225" y="777875"/>
                  </a:lnTo>
                  <a:lnTo>
                    <a:pt x="1298575" y="768350"/>
                  </a:lnTo>
                  <a:lnTo>
                    <a:pt x="1304925" y="768350"/>
                  </a:lnTo>
                  <a:lnTo>
                    <a:pt x="1308100" y="762000"/>
                  </a:lnTo>
                  <a:lnTo>
                    <a:pt x="1308100" y="758825"/>
                  </a:lnTo>
                  <a:lnTo>
                    <a:pt x="1304925" y="755650"/>
                  </a:lnTo>
                  <a:lnTo>
                    <a:pt x="1301750" y="752475"/>
                  </a:lnTo>
                  <a:lnTo>
                    <a:pt x="1304925" y="749300"/>
                  </a:lnTo>
                  <a:lnTo>
                    <a:pt x="1304925" y="746125"/>
                  </a:lnTo>
                  <a:lnTo>
                    <a:pt x="1304925" y="739775"/>
                  </a:lnTo>
                  <a:lnTo>
                    <a:pt x="1304925" y="733425"/>
                  </a:lnTo>
                  <a:lnTo>
                    <a:pt x="1289050" y="727075"/>
                  </a:lnTo>
                  <a:lnTo>
                    <a:pt x="1270000" y="727075"/>
                  </a:lnTo>
                  <a:lnTo>
                    <a:pt x="1263650" y="733425"/>
                  </a:lnTo>
                  <a:lnTo>
                    <a:pt x="1250950" y="742950"/>
                  </a:lnTo>
                  <a:lnTo>
                    <a:pt x="1241425" y="781050"/>
                  </a:lnTo>
                  <a:lnTo>
                    <a:pt x="1209675" y="809625"/>
                  </a:lnTo>
                  <a:lnTo>
                    <a:pt x="1200150" y="812800"/>
                  </a:lnTo>
                  <a:lnTo>
                    <a:pt x="1190625" y="819150"/>
                  </a:lnTo>
                  <a:lnTo>
                    <a:pt x="1177925" y="815975"/>
                  </a:lnTo>
                  <a:lnTo>
                    <a:pt x="1168400" y="825500"/>
                  </a:lnTo>
                  <a:lnTo>
                    <a:pt x="1155700" y="831850"/>
                  </a:lnTo>
                  <a:lnTo>
                    <a:pt x="1152525" y="828675"/>
                  </a:lnTo>
                  <a:lnTo>
                    <a:pt x="1143000" y="819150"/>
                  </a:lnTo>
                  <a:lnTo>
                    <a:pt x="1130300" y="812800"/>
                  </a:lnTo>
                  <a:lnTo>
                    <a:pt x="1108075" y="819150"/>
                  </a:lnTo>
                  <a:lnTo>
                    <a:pt x="1092200" y="825500"/>
                  </a:lnTo>
                  <a:lnTo>
                    <a:pt x="1063625" y="850900"/>
                  </a:lnTo>
                  <a:lnTo>
                    <a:pt x="1050925" y="857250"/>
                  </a:lnTo>
                  <a:lnTo>
                    <a:pt x="1044575" y="857250"/>
                  </a:lnTo>
                  <a:lnTo>
                    <a:pt x="1035050" y="844550"/>
                  </a:lnTo>
                  <a:lnTo>
                    <a:pt x="1019175" y="847725"/>
                  </a:lnTo>
                  <a:lnTo>
                    <a:pt x="987425" y="854075"/>
                  </a:lnTo>
                  <a:lnTo>
                    <a:pt x="949325" y="873125"/>
                  </a:lnTo>
                  <a:lnTo>
                    <a:pt x="923925" y="879475"/>
                  </a:lnTo>
                  <a:lnTo>
                    <a:pt x="885825" y="879475"/>
                  </a:lnTo>
                  <a:lnTo>
                    <a:pt x="869950" y="892175"/>
                  </a:lnTo>
                  <a:lnTo>
                    <a:pt x="841375" y="889000"/>
                  </a:lnTo>
                  <a:lnTo>
                    <a:pt x="822325" y="901701"/>
                  </a:lnTo>
                  <a:lnTo>
                    <a:pt x="803275" y="895351"/>
                  </a:lnTo>
                  <a:lnTo>
                    <a:pt x="796925" y="882650"/>
                  </a:lnTo>
                  <a:lnTo>
                    <a:pt x="777875" y="885825"/>
                  </a:lnTo>
                  <a:lnTo>
                    <a:pt x="739775" y="876300"/>
                  </a:lnTo>
                  <a:lnTo>
                    <a:pt x="733425" y="882650"/>
                  </a:lnTo>
                  <a:lnTo>
                    <a:pt x="730250" y="895351"/>
                  </a:lnTo>
                  <a:lnTo>
                    <a:pt x="749300" y="898526"/>
                  </a:lnTo>
                  <a:lnTo>
                    <a:pt x="771525" y="908051"/>
                  </a:lnTo>
                  <a:lnTo>
                    <a:pt x="787400" y="914401"/>
                  </a:lnTo>
                  <a:lnTo>
                    <a:pt x="806450" y="927101"/>
                  </a:lnTo>
                  <a:lnTo>
                    <a:pt x="812800" y="936626"/>
                  </a:lnTo>
                  <a:lnTo>
                    <a:pt x="835025" y="917576"/>
                  </a:lnTo>
                  <a:lnTo>
                    <a:pt x="844550" y="920751"/>
                  </a:lnTo>
                  <a:lnTo>
                    <a:pt x="844550" y="933451"/>
                  </a:lnTo>
                  <a:lnTo>
                    <a:pt x="812800" y="958851"/>
                  </a:lnTo>
                  <a:lnTo>
                    <a:pt x="803275" y="965201"/>
                  </a:lnTo>
                  <a:lnTo>
                    <a:pt x="809625" y="981076"/>
                  </a:lnTo>
                  <a:lnTo>
                    <a:pt x="809625" y="1012826"/>
                  </a:lnTo>
                  <a:lnTo>
                    <a:pt x="825500" y="1009651"/>
                  </a:lnTo>
                  <a:lnTo>
                    <a:pt x="831850" y="1003301"/>
                  </a:lnTo>
                  <a:lnTo>
                    <a:pt x="841375" y="987426"/>
                  </a:lnTo>
                  <a:lnTo>
                    <a:pt x="850900" y="974726"/>
                  </a:lnTo>
                  <a:lnTo>
                    <a:pt x="860425" y="962026"/>
                  </a:lnTo>
                  <a:lnTo>
                    <a:pt x="898525" y="968376"/>
                  </a:lnTo>
                  <a:lnTo>
                    <a:pt x="879475" y="1025526"/>
                  </a:lnTo>
                  <a:lnTo>
                    <a:pt x="885825" y="1025526"/>
                  </a:lnTo>
                  <a:lnTo>
                    <a:pt x="911225" y="996951"/>
                  </a:lnTo>
                  <a:lnTo>
                    <a:pt x="927100" y="996951"/>
                  </a:lnTo>
                  <a:lnTo>
                    <a:pt x="920750" y="1028701"/>
                  </a:lnTo>
                  <a:lnTo>
                    <a:pt x="908050" y="1041401"/>
                  </a:lnTo>
                  <a:lnTo>
                    <a:pt x="882650" y="1038226"/>
                  </a:lnTo>
                  <a:lnTo>
                    <a:pt x="869950" y="1041401"/>
                  </a:lnTo>
                  <a:lnTo>
                    <a:pt x="860425" y="1050926"/>
                  </a:lnTo>
                  <a:lnTo>
                    <a:pt x="835025" y="1066801"/>
                  </a:lnTo>
                  <a:lnTo>
                    <a:pt x="822325" y="1071563"/>
                  </a:lnTo>
                  <a:lnTo>
                    <a:pt x="806450" y="1096963"/>
                  </a:lnTo>
                  <a:lnTo>
                    <a:pt x="800100" y="1103313"/>
                  </a:lnTo>
                  <a:lnTo>
                    <a:pt x="793750" y="1109663"/>
                  </a:lnTo>
                  <a:lnTo>
                    <a:pt x="787400" y="1116013"/>
                  </a:lnTo>
                  <a:lnTo>
                    <a:pt x="746125" y="1100138"/>
                  </a:lnTo>
                  <a:lnTo>
                    <a:pt x="727075" y="1103313"/>
                  </a:lnTo>
                  <a:lnTo>
                    <a:pt x="711200" y="1119188"/>
                  </a:lnTo>
                  <a:lnTo>
                    <a:pt x="704850" y="1147763"/>
                  </a:lnTo>
                  <a:lnTo>
                    <a:pt x="704850" y="1169988"/>
                  </a:lnTo>
                  <a:lnTo>
                    <a:pt x="711200" y="1179513"/>
                  </a:lnTo>
                  <a:lnTo>
                    <a:pt x="717550" y="1189038"/>
                  </a:lnTo>
                  <a:lnTo>
                    <a:pt x="727075" y="1189038"/>
                  </a:lnTo>
                  <a:lnTo>
                    <a:pt x="736600" y="1195388"/>
                  </a:lnTo>
                  <a:lnTo>
                    <a:pt x="755650" y="1198563"/>
                  </a:lnTo>
                  <a:lnTo>
                    <a:pt x="762000" y="1204913"/>
                  </a:lnTo>
                  <a:lnTo>
                    <a:pt x="771525" y="1217613"/>
                  </a:lnTo>
                  <a:lnTo>
                    <a:pt x="765175" y="1227138"/>
                  </a:lnTo>
                  <a:lnTo>
                    <a:pt x="746125" y="1227138"/>
                  </a:lnTo>
                  <a:lnTo>
                    <a:pt x="720725" y="1217613"/>
                  </a:lnTo>
                  <a:lnTo>
                    <a:pt x="708025" y="1223963"/>
                  </a:lnTo>
                  <a:lnTo>
                    <a:pt x="695325" y="1223963"/>
                  </a:lnTo>
                  <a:lnTo>
                    <a:pt x="685800" y="1192213"/>
                  </a:lnTo>
                  <a:lnTo>
                    <a:pt x="682625" y="1169988"/>
                  </a:lnTo>
                  <a:lnTo>
                    <a:pt x="679450" y="1154113"/>
                  </a:lnTo>
                  <a:lnTo>
                    <a:pt x="666750" y="1147763"/>
                  </a:lnTo>
                  <a:lnTo>
                    <a:pt x="657225" y="1150938"/>
                  </a:lnTo>
                  <a:lnTo>
                    <a:pt x="625475" y="1150938"/>
                  </a:lnTo>
                  <a:lnTo>
                    <a:pt x="603250" y="1182688"/>
                  </a:lnTo>
                  <a:lnTo>
                    <a:pt x="593725" y="1185863"/>
                  </a:lnTo>
                  <a:lnTo>
                    <a:pt x="581025" y="1176338"/>
                  </a:lnTo>
                  <a:lnTo>
                    <a:pt x="568325" y="1185863"/>
                  </a:lnTo>
                  <a:lnTo>
                    <a:pt x="549275" y="1189038"/>
                  </a:lnTo>
                  <a:lnTo>
                    <a:pt x="552450" y="1185863"/>
                  </a:lnTo>
                  <a:lnTo>
                    <a:pt x="549275" y="1182688"/>
                  </a:lnTo>
                  <a:lnTo>
                    <a:pt x="539750" y="1176338"/>
                  </a:lnTo>
                  <a:lnTo>
                    <a:pt x="536575" y="1182688"/>
                  </a:lnTo>
                  <a:lnTo>
                    <a:pt x="533400" y="1163638"/>
                  </a:lnTo>
                  <a:lnTo>
                    <a:pt x="539750" y="1160463"/>
                  </a:lnTo>
                  <a:lnTo>
                    <a:pt x="517525" y="1138238"/>
                  </a:lnTo>
                  <a:lnTo>
                    <a:pt x="504825" y="1150938"/>
                  </a:lnTo>
                  <a:lnTo>
                    <a:pt x="441325" y="1069976"/>
                  </a:lnTo>
                  <a:lnTo>
                    <a:pt x="444500" y="1047751"/>
                  </a:lnTo>
                  <a:lnTo>
                    <a:pt x="460375" y="1038226"/>
                  </a:lnTo>
                  <a:lnTo>
                    <a:pt x="473075" y="1019176"/>
                  </a:lnTo>
                  <a:lnTo>
                    <a:pt x="463550" y="1006476"/>
                  </a:lnTo>
                  <a:lnTo>
                    <a:pt x="476250" y="1000126"/>
                  </a:lnTo>
                  <a:lnTo>
                    <a:pt x="482600" y="990601"/>
                  </a:lnTo>
                  <a:lnTo>
                    <a:pt x="479425" y="977901"/>
                  </a:lnTo>
                  <a:lnTo>
                    <a:pt x="473075" y="971551"/>
                  </a:lnTo>
                  <a:lnTo>
                    <a:pt x="473075" y="965201"/>
                  </a:lnTo>
                  <a:lnTo>
                    <a:pt x="466725" y="958851"/>
                  </a:lnTo>
                  <a:lnTo>
                    <a:pt x="473075" y="946151"/>
                  </a:lnTo>
                  <a:lnTo>
                    <a:pt x="469900" y="939801"/>
                  </a:lnTo>
                  <a:lnTo>
                    <a:pt x="431800" y="946151"/>
                  </a:lnTo>
                  <a:lnTo>
                    <a:pt x="415925" y="946151"/>
                  </a:lnTo>
                  <a:lnTo>
                    <a:pt x="406400" y="939801"/>
                  </a:lnTo>
                  <a:lnTo>
                    <a:pt x="400050" y="933451"/>
                  </a:lnTo>
                  <a:lnTo>
                    <a:pt x="393700" y="927101"/>
                  </a:lnTo>
                  <a:lnTo>
                    <a:pt x="406400" y="863600"/>
                  </a:lnTo>
                  <a:lnTo>
                    <a:pt x="434975" y="812800"/>
                  </a:lnTo>
                  <a:lnTo>
                    <a:pt x="444500" y="819150"/>
                  </a:lnTo>
                  <a:lnTo>
                    <a:pt x="441325" y="822325"/>
                  </a:lnTo>
                  <a:lnTo>
                    <a:pt x="450850" y="822325"/>
                  </a:lnTo>
                  <a:lnTo>
                    <a:pt x="469900" y="819150"/>
                  </a:lnTo>
                  <a:lnTo>
                    <a:pt x="469900" y="822325"/>
                  </a:lnTo>
                  <a:lnTo>
                    <a:pt x="476250" y="819150"/>
                  </a:lnTo>
                  <a:lnTo>
                    <a:pt x="482600" y="825500"/>
                  </a:lnTo>
                  <a:lnTo>
                    <a:pt x="498475" y="815975"/>
                  </a:lnTo>
                  <a:lnTo>
                    <a:pt x="485775" y="787400"/>
                  </a:lnTo>
                  <a:lnTo>
                    <a:pt x="434975" y="739775"/>
                  </a:lnTo>
                  <a:lnTo>
                    <a:pt x="428625" y="723900"/>
                  </a:lnTo>
                  <a:lnTo>
                    <a:pt x="393700" y="736600"/>
                  </a:lnTo>
                  <a:lnTo>
                    <a:pt x="263525" y="749300"/>
                  </a:lnTo>
                  <a:lnTo>
                    <a:pt x="247650" y="736600"/>
                  </a:lnTo>
                  <a:lnTo>
                    <a:pt x="234950" y="714375"/>
                  </a:lnTo>
                  <a:lnTo>
                    <a:pt x="222250" y="708025"/>
                  </a:lnTo>
                  <a:lnTo>
                    <a:pt x="212725" y="714375"/>
                  </a:lnTo>
                  <a:lnTo>
                    <a:pt x="209550" y="730250"/>
                  </a:lnTo>
                  <a:lnTo>
                    <a:pt x="200025" y="752475"/>
                  </a:lnTo>
                  <a:lnTo>
                    <a:pt x="193675" y="749300"/>
                  </a:lnTo>
                  <a:lnTo>
                    <a:pt x="165100" y="727075"/>
                  </a:lnTo>
                  <a:lnTo>
                    <a:pt x="168275" y="723900"/>
                  </a:lnTo>
                  <a:lnTo>
                    <a:pt x="171450" y="723900"/>
                  </a:lnTo>
                  <a:lnTo>
                    <a:pt x="171450" y="717550"/>
                  </a:lnTo>
                  <a:lnTo>
                    <a:pt x="184150" y="704850"/>
                  </a:lnTo>
                  <a:lnTo>
                    <a:pt x="0" y="600075"/>
                  </a:lnTo>
                  <a:lnTo>
                    <a:pt x="15875" y="587375"/>
                  </a:lnTo>
                  <a:lnTo>
                    <a:pt x="31750" y="584200"/>
                  </a:lnTo>
                  <a:lnTo>
                    <a:pt x="41275" y="565150"/>
                  </a:lnTo>
                  <a:lnTo>
                    <a:pt x="3175" y="387350"/>
                  </a:lnTo>
                  <a:lnTo>
                    <a:pt x="9525" y="381000"/>
                  </a:lnTo>
                  <a:lnTo>
                    <a:pt x="22225" y="374650"/>
                  </a:lnTo>
                  <a:lnTo>
                    <a:pt x="41275" y="368300"/>
                  </a:lnTo>
                  <a:lnTo>
                    <a:pt x="73025" y="365125"/>
                  </a:lnTo>
                  <a:lnTo>
                    <a:pt x="158750" y="390525"/>
                  </a:lnTo>
                  <a:lnTo>
                    <a:pt x="146050" y="250825"/>
                  </a:lnTo>
                  <a:lnTo>
                    <a:pt x="193675" y="203200"/>
                  </a:lnTo>
                  <a:lnTo>
                    <a:pt x="269875" y="171450"/>
                  </a:lnTo>
                  <a:lnTo>
                    <a:pt x="415925" y="209550"/>
                  </a:lnTo>
                  <a:lnTo>
                    <a:pt x="454025" y="104775"/>
                  </a:lnTo>
                  <a:lnTo>
                    <a:pt x="466725" y="92075"/>
                  </a:lnTo>
                  <a:lnTo>
                    <a:pt x="479425" y="82550"/>
                  </a:lnTo>
                  <a:lnTo>
                    <a:pt x="488950" y="76200"/>
                  </a:lnTo>
                  <a:lnTo>
                    <a:pt x="501650" y="69850"/>
                  </a:lnTo>
                  <a:lnTo>
                    <a:pt x="619125" y="50800"/>
                  </a:lnTo>
                  <a:lnTo>
                    <a:pt x="631825" y="44450"/>
                  </a:lnTo>
                  <a:lnTo>
                    <a:pt x="720725" y="3175"/>
                  </a:lnTo>
                  <a:close/>
                </a:path>
              </a:pathLst>
            </a:custGeom>
            <a:grpFill/>
            <a:ln w="6350" cmpd="sng">
              <a:solidFill>
                <a:schemeClr val="accent2"/>
              </a:solidFill>
              <a:round/>
              <a:headEnd/>
              <a:tailEnd/>
            </a:ln>
          </p:spPr>
          <p:txBody>
            <a:bodyPr/>
            <a:lstStyle/>
            <a:p>
              <a:endParaRPr lang="en-GB"/>
            </a:p>
          </p:txBody>
        </p:sp>
        <p:sp>
          <p:nvSpPr>
            <p:cNvPr id="28" name="vMap : Massachusetts - Dukes (25-007)"/>
            <p:cNvSpPr>
              <a:spLocks/>
            </p:cNvSpPr>
            <p:nvPr/>
          </p:nvSpPr>
          <p:spPr bwMode="gray">
            <a:xfrm>
              <a:off x="6224588" y="4845050"/>
              <a:ext cx="1104900" cy="701675"/>
            </a:xfrm>
            <a:custGeom>
              <a:avLst/>
              <a:gdLst/>
              <a:ahLst/>
              <a:cxnLst/>
              <a:rect l="l" t="t" r="r" b="b"/>
              <a:pathLst>
                <a:path w="1104900" h="701675">
                  <a:moveTo>
                    <a:pt x="311150" y="663575"/>
                  </a:moveTo>
                  <a:lnTo>
                    <a:pt x="314325" y="666750"/>
                  </a:lnTo>
                  <a:lnTo>
                    <a:pt x="314325" y="673100"/>
                  </a:lnTo>
                  <a:lnTo>
                    <a:pt x="320675" y="679450"/>
                  </a:lnTo>
                  <a:lnTo>
                    <a:pt x="323850" y="682625"/>
                  </a:lnTo>
                  <a:lnTo>
                    <a:pt x="333375" y="692150"/>
                  </a:lnTo>
                  <a:lnTo>
                    <a:pt x="336550" y="698500"/>
                  </a:lnTo>
                  <a:lnTo>
                    <a:pt x="333375" y="701675"/>
                  </a:lnTo>
                  <a:lnTo>
                    <a:pt x="323850" y="701675"/>
                  </a:lnTo>
                  <a:lnTo>
                    <a:pt x="320675" y="701675"/>
                  </a:lnTo>
                  <a:lnTo>
                    <a:pt x="314325" y="698500"/>
                  </a:lnTo>
                  <a:lnTo>
                    <a:pt x="298450" y="701675"/>
                  </a:lnTo>
                  <a:lnTo>
                    <a:pt x="285750" y="701675"/>
                  </a:lnTo>
                  <a:lnTo>
                    <a:pt x="276225" y="698500"/>
                  </a:lnTo>
                  <a:lnTo>
                    <a:pt x="266700" y="692150"/>
                  </a:lnTo>
                  <a:lnTo>
                    <a:pt x="263525" y="685800"/>
                  </a:lnTo>
                  <a:lnTo>
                    <a:pt x="266700" y="676275"/>
                  </a:lnTo>
                  <a:lnTo>
                    <a:pt x="269875" y="676275"/>
                  </a:lnTo>
                  <a:lnTo>
                    <a:pt x="292100" y="673100"/>
                  </a:lnTo>
                  <a:close/>
                  <a:moveTo>
                    <a:pt x="1082675" y="250825"/>
                  </a:moveTo>
                  <a:lnTo>
                    <a:pt x="1092200" y="254000"/>
                  </a:lnTo>
                  <a:lnTo>
                    <a:pt x="1098550" y="263525"/>
                  </a:lnTo>
                  <a:lnTo>
                    <a:pt x="1101725" y="292100"/>
                  </a:lnTo>
                  <a:lnTo>
                    <a:pt x="1104900" y="314325"/>
                  </a:lnTo>
                  <a:lnTo>
                    <a:pt x="1095375" y="393700"/>
                  </a:lnTo>
                  <a:lnTo>
                    <a:pt x="1098550" y="422275"/>
                  </a:lnTo>
                  <a:lnTo>
                    <a:pt x="1098550" y="431800"/>
                  </a:lnTo>
                  <a:lnTo>
                    <a:pt x="1095375" y="434975"/>
                  </a:lnTo>
                  <a:lnTo>
                    <a:pt x="1092200" y="441325"/>
                  </a:lnTo>
                  <a:lnTo>
                    <a:pt x="1069975" y="441325"/>
                  </a:lnTo>
                  <a:lnTo>
                    <a:pt x="1060450" y="444500"/>
                  </a:lnTo>
                  <a:lnTo>
                    <a:pt x="1047750" y="444500"/>
                  </a:lnTo>
                  <a:lnTo>
                    <a:pt x="1044575" y="434975"/>
                  </a:lnTo>
                  <a:lnTo>
                    <a:pt x="1057275" y="434975"/>
                  </a:lnTo>
                  <a:lnTo>
                    <a:pt x="1038225" y="409575"/>
                  </a:lnTo>
                  <a:lnTo>
                    <a:pt x="1000125" y="403225"/>
                  </a:lnTo>
                  <a:lnTo>
                    <a:pt x="987425" y="396875"/>
                  </a:lnTo>
                  <a:lnTo>
                    <a:pt x="981075" y="384175"/>
                  </a:lnTo>
                  <a:lnTo>
                    <a:pt x="977900" y="361950"/>
                  </a:lnTo>
                  <a:lnTo>
                    <a:pt x="968375" y="342900"/>
                  </a:lnTo>
                  <a:lnTo>
                    <a:pt x="968375" y="339725"/>
                  </a:lnTo>
                  <a:lnTo>
                    <a:pt x="971550" y="339725"/>
                  </a:lnTo>
                  <a:lnTo>
                    <a:pt x="993775" y="352425"/>
                  </a:lnTo>
                  <a:lnTo>
                    <a:pt x="1003300" y="349250"/>
                  </a:lnTo>
                  <a:lnTo>
                    <a:pt x="1012825" y="342900"/>
                  </a:lnTo>
                  <a:lnTo>
                    <a:pt x="1022350" y="333375"/>
                  </a:lnTo>
                  <a:lnTo>
                    <a:pt x="1038225" y="320675"/>
                  </a:lnTo>
                  <a:lnTo>
                    <a:pt x="1054100" y="314325"/>
                  </a:lnTo>
                  <a:lnTo>
                    <a:pt x="1060450" y="304800"/>
                  </a:lnTo>
                  <a:lnTo>
                    <a:pt x="1069975" y="301625"/>
                  </a:lnTo>
                  <a:lnTo>
                    <a:pt x="1076325" y="301625"/>
                  </a:lnTo>
                  <a:lnTo>
                    <a:pt x="1076325" y="304800"/>
                  </a:lnTo>
                  <a:lnTo>
                    <a:pt x="1066800" y="307975"/>
                  </a:lnTo>
                  <a:lnTo>
                    <a:pt x="1060450" y="320675"/>
                  </a:lnTo>
                  <a:lnTo>
                    <a:pt x="1050925" y="330200"/>
                  </a:lnTo>
                  <a:lnTo>
                    <a:pt x="1050925" y="339725"/>
                  </a:lnTo>
                  <a:lnTo>
                    <a:pt x="1060450" y="349250"/>
                  </a:lnTo>
                  <a:lnTo>
                    <a:pt x="1076325" y="355600"/>
                  </a:lnTo>
                  <a:lnTo>
                    <a:pt x="1082675" y="355600"/>
                  </a:lnTo>
                  <a:lnTo>
                    <a:pt x="1089025" y="352425"/>
                  </a:lnTo>
                  <a:lnTo>
                    <a:pt x="1092200" y="314325"/>
                  </a:lnTo>
                  <a:lnTo>
                    <a:pt x="1092200" y="295275"/>
                  </a:lnTo>
                  <a:lnTo>
                    <a:pt x="1082675" y="288925"/>
                  </a:lnTo>
                  <a:lnTo>
                    <a:pt x="1079500" y="285750"/>
                  </a:lnTo>
                  <a:lnTo>
                    <a:pt x="1082675" y="276225"/>
                  </a:lnTo>
                  <a:lnTo>
                    <a:pt x="1079500" y="273050"/>
                  </a:lnTo>
                  <a:lnTo>
                    <a:pt x="1076325" y="263525"/>
                  </a:lnTo>
                  <a:lnTo>
                    <a:pt x="1069975" y="260350"/>
                  </a:lnTo>
                  <a:lnTo>
                    <a:pt x="1057275" y="266700"/>
                  </a:lnTo>
                  <a:lnTo>
                    <a:pt x="1047750" y="282575"/>
                  </a:lnTo>
                  <a:lnTo>
                    <a:pt x="1047750" y="295275"/>
                  </a:lnTo>
                  <a:lnTo>
                    <a:pt x="1050925" y="304800"/>
                  </a:lnTo>
                  <a:lnTo>
                    <a:pt x="1047750" y="307975"/>
                  </a:lnTo>
                  <a:lnTo>
                    <a:pt x="1044575" y="311150"/>
                  </a:lnTo>
                  <a:lnTo>
                    <a:pt x="1041400" y="307975"/>
                  </a:lnTo>
                  <a:lnTo>
                    <a:pt x="1038225" y="295275"/>
                  </a:lnTo>
                  <a:lnTo>
                    <a:pt x="1038225" y="282575"/>
                  </a:lnTo>
                  <a:lnTo>
                    <a:pt x="1044575" y="269875"/>
                  </a:lnTo>
                  <a:lnTo>
                    <a:pt x="1050925" y="260350"/>
                  </a:lnTo>
                  <a:lnTo>
                    <a:pt x="1066800" y="254000"/>
                  </a:lnTo>
                  <a:close/>
                  <a:moveTo>
                    <a:pt x="53975" y="222250"/>
                  </a:moveTo>
                  <a:lnTo>
                    <a:pt x="60325" y="228600"/>
                  </a:lnTo>
                  <a:lnTo>
                    <a:pt x="53975" y="234950"/>
                  </a:lnTo>
                  <a:lnTo>
                    <a:pt x="50800" y="241300"/>
                  </a:lnTo>
                  <a:lnTo>
                    <a:pt x="66675" y="244475"/>
                  </a:lnTo>
                  <a:lnTo>
                    <a:pt x="76200" y="247650"/>
                  </a:lnTo>
                  <a:lnTo>
                    <a:pt x="69850" y="250825"/>
                  </a:lnTo>
                  <a:lnTo>
                    <a:pt x="63500" y="254000"/>
                  </a:lnTo>
                  <a:lnTo>
                    <a:pt x="53975" y="263525"/>
                  </a:lnTo>
                  <a:lnTo>
                    <a:pt x="41275" y="273050"/>
                  </a:lnTo>
                  <a:lnTo>
                    <a:pt x="9525" y="279400"/>
                  </a:lnTo>
                  <a:lnTo>
                    <a:pt x="0" y="269875"/>
                  </a:lnTo>
                  <a:lnTo>
                    <a:pt x="0" y="266700"/>
                  </a:lnTo>
                  <a:lnTo>
                    <a:pt x="0" y="257175"/>
                  </a:lnTo>
                  <a:lnTo>
                    <a:pt x="41275" y="238125"/>
                  </a:lnTo>
                  <a:close/>
                  <a:moveTo>
                    <a:pt x="206375" y="180975"/>
                  </a:moveTo>
                  <a:lnTo>
                    <a:pt x="209550" y="184150"/>
                  </a:lnTo>
                  <a:lnTo>
                    <a:pt x="209550" y="193675"/>
                  </a:lnTo>
                  <a:lnTo>
                    <a:pt x="209550" y="209550"/>
                  </a:lnTo>
                  <a:lnTo>
                    <a:pt x="215900" y="219075"/>
                  </a:lnTo>
                  <a:lnTo>
                    <a:pt x="209550" y="231775"/>
                  </a:lnTo>
                  <a:lnTo>
                    <a:pt x="200025" y="241300"/>
                  </a:lnTo>
                  <a:lnTo>
                    <a:pt x="180975" y="247650"/>
                  </a:lnTo>
                  <a:lnTo>
                    <a:pt x="155575" y="247650"/>
                  </a:lnTo>
                  <a:lnTo>
                    <a:pt x="120650" y="247650"/>
                  </a:lnTo>
                  <a:lnTo>
                    <a:pt x="104775" y="250825"/>
                  </a:lnTo>
                  <a:lnTo>
                    <a:pt x="98425" y="244475"/>
                  </a:lnTo>
                  <a:lnTo>
                    <a:pt x="95250" y="228600"/>
                  </a:lnTo>
                  <a:lnTo>
                    <a:pt x="101600" y="219075"/>
                  </a:lnTo>
                  <a:lnTo>
                    <a:pt x="111125" y="219075"/>
                  </a:lnTo>
                  <a:lnTo>
                    <a:pt x="139700" y="222250"/>
                  </a:lnTo>
                  <a:lnTo>
                    <a:pt x="158750" y="212725"/>
                  </a:lnTo>
                  <a:close/>
                  <a:moveTo>
                    <a:pt x="238125" y="161925"/>
                  </a:moveTo>
                  <a:lnTo>
                    <a:pt x="263525" y="161925"/>
                  </a:lnTo>
                  <a:lnTo>
                    <a:pt x="295275" y="168275"/>
                  </a:lnTo>
                  <a:lnTo>
                    <a:pt x="301625" y="177800"/>
                  </a:lnTo>
                  <a:lnTo>
                    <a:pt x="298450" y="187325"/>
                  </a:lnTo>
                  <a:lnTo>
                    <a:pt x="285750" y="196850"/>
                  </a:lnTo>
                  <a:lnTo>
                    <a:pt x="266700" y="200025"/>
                  </a:lnTo>
                  <a:lnTo>
                    <a:pt x="247650" y="196850"/>
                  </a:lnTo>
                  <a:lnTo>
                    <a:pt x="234950" y="184150"/>
                  </a:lnTo>
                  <a:lnTo>
                    <a:pt x="231775" y="165100"/>
                  </a:lnTo>
                  <a:close/>
                  <a:moveTo>
                    <a:pt x="765175" y="98425"/>
                  </a:moveTo>
                  <a:lnTo>
                    <a:pt x="774700" y="111125"/>
                  </a:lnTo>
                  <a:lnTo>
                    <a:pt x="765175" y="142875"/>
                  </a:lnTo>
                  <a:lnTo>
                    <a:pt x="765175" y="168275"/>
                  </a:lnTo>
                  <a:lnTo>
                    <a:pt x="765175" y="177800"/>
                  </a:lnTo>
                  <a:lnTo>
                    <a:pt x="758825" y="184150"/>
                  </a:lnTo>
                  <a:lnTo>
                    <a:pt x="755650" y="196850"/>
                  </a:lnTo>
                  <a:lnTo>
                    <a:pt x="749300" y="215900"/>
                  </a:lnTo>
                  <a:lnTo>
                    <a:pt x="749300" y="228600"/>
                  </a:lnTo>
                  <a:lnTo>
                    <a:pt x="758825" y="228600"/>
                  </a:lnTo>
                  <a:lnTo>
                    <a:pt x="771525" y="215900"/>
                  </a:lnTo>
                  <a:lnTo>
                    <a:pt x="781050" y="196850"/>
                  </a:lnTo>
                  <a:lnTo>
                    <a:pt x="793750" y="190500"/>
                  </a:lnTo>
                  <a:lnTo>
                    <a:pt x="800100" y="180975"/>
                  </a:lnTo>
                  <a:lnTo>
                    <a:pt x="790575" y="158750"/>
                  </a:lnTo>
                  <a:lnTo>
                    <a:pt x="800100" y="146050"/>
                  </a:lnTo>
                  <a:lnTo>
                    <a:pt x="831850" y="123825"/>
                  </a:lnTo>
                  <a:lnTo>
                    <a:pt x="844550" y="123825"/>
                  </a:lnTo>
                  <a:lnTo>
                    <a:pt x="854075" y="149225"/>
                  </a:lnTo>
                  <a:lnTo>
                    <a:pt x="860425" y="161925"/>
                  </a:lnTo>
                  <a:lnTo>
                    <a:pt x="863600" y="168275"/>
                  </a:lnTo>
                  <a:lnTo>
                    <a:pt x="866775" y="180975"/>
                  </a:lnTo>
                  <a:lnTo>
                    <a:pt x="869950" y="193675"/>
                  </a:lnTo>
                  <a:lnTo>
                    <a:pt x="866775" y="222250"/>
                  </a:lnTo>
                  <a:lnTo>
                    <a:pt x="873125" y="241300"/>
                  </a:lnTo>
                  <a:lnTo>
                    <a:pt x="879475" y="254000"/>
                  </a:lnTo>
                  <a:lnTo>
                    <a:pt x="869950" y="254000"/>
                  </a:lnTo>
                  <a:lnTo>
                    <a:pt x="857250" y="250825"/>
                  </a:lnTo>
                  <a:lnTo>
                    <a:pt x="847725" y="225425"/>
                  </a:lnTo>
                  <a:lnTo>
                    <a:pt x="835025" y="225425"/>
                  </a:lnTo>
                  <a:lnTo>
                    <a:pt x="831850" y="254000"/>
                  </a:lnTo>
                  <a:lnTo>
                    <a:pt x="844550" y="257175"/>
                  </a:lnTo>
                  <a:lnTo>
                    <a:pt x="847725" y="282575"/>
                  </a:lnTo>
                  <a:lnTo>
                    <a:pt x="866775" y="288925"/>
                  </a:lnTo>
                  <a:lnTo>
                    <a:pt x="885825" y="282575"/>
                  </a:lnTo>
                  <a:lnTo>
                    <a:pt x="879475" y="269875"/>
                  </a:lnTo>
                  <a:lnTo>
                    <a:pt x="885825" y="266700"/>
                  </a:lnTo>
                  <a:lnTo>
                    <a:pt x="927100" y="295275"/>
                  </a:lnTo>
                  <a:lnTo>
                    <a:pt x="955675" y="301625"/>
                  </a:lnTo>
                  <a:lnTo>
                    <a:pt x="955675" y="317500"/>
                  </a:lnTo>
                  <a:lnTo>
                    <a:pt x="949325" y="327025"/>
                  </a:lnTo>
                  <a:lnTo>
                    <a:pt x="946150" y="333375"/>
                  </a:lnTo>
                  <a:lnTo>
                    <a:pt x="942975" y="342900"/>
                  </a:lnTo>
                  <a:lnTo>
                    <a:pt x="952500" y="361950"/>
                  </a:lnTo>
                  <a:lnTo>
                    <a:pt x="958850" y="384175"/>
                  </a:lnTo>
                  <a:lnTo>
                    <a:pt x="955675" y="393700"/>
                  </a:lnTo>
                  <a:lnTo>
                    <a:pt x="958850" y="412750"/>
                  </a:lnTo>
                  <a:lnTo>
                    <a:pt x="971550" y="425450"/>
                  </a:lnTo>
                  <a:lnTo>
                    <a:pt x="977900" y="428625"/>
                  </a:lnTo>
                  <a:lnTo>
                    <a:pt x="1022350" y="434975"/>
                  </a:lnTo>
                  <a:lnTo>
                    <a:pt x="1022350" y="444500"/>
                  </a:lnTo>
                  <a:lnTo>
                    <a:pt x="1006475" y="450850"/>
                  </a:lnTo>
                  <a:lnTo>
                    <a:pt x="955675" y="450850"/>
                  </a:lnTo>
                  <a:lnTo>
                    <a:pt x="936625" y="444500"/>
                  </a:lnTo>
                  <a:lnTo>
                    <a:pt x="908050" y="447675"/>
                  </a:lnTo>
                  <a:lnTo>
                    <a:pt x="866775" y="441325"/>
                  </a:lnTo>
                  <a:lnTo>
                    <a:pt x="469900" y="476250"/>
                  </a:lnTo>
                  <a:lnTo>
                    <a:pt x="447675" y="488950"/>
                  </a:lnTo>
                  <a:lnTo>
                    <a:pt x="419100" y="514350"/>
                  </a:lnTo>
                  <a:lnTo>
                    <a:pt x="412750" y="533400"/>
                  </a:lnTo>
                  <a:lnTo>
                    <a:pt x="403225" y="561975"/>
                  </a:lnTo>
                  <a:lnTo>
                    <a:pt x="396875" y="568325"/>
                  </a:lnTo>
                  <a:lnTo>
                    <a:pt x="390525" y="568325"/>
                  </a:lnTo>
                  <a:lnTo>
                    <a:pt x="377825" y="565150"/>
                  </a:lnTo>
                  <a:lnTo>
                    <a:pt x="336550" y="539750"/>
                  </a:lnTo>
                  <a:lnTo>
                    <a:pt x="323850" y="530225"/>
                  </a:lnTo>
                  <a:lnTo>
                    <a:pt x="295275" y="504825"/>
                  </a:lnTo>
                  <a:lnTo>
                    <a:pt x="247650" y="441325"/>
                  </a:lnTo>
                  <a:lnTo>
                    <a:pt x="254000" y="431800"/>
                  </a:lnTo>
                  <a:lnTo>
                    <a:pt x="260350" y="428625"/>
                  </a:lnTo>
                  <a:lnTo>
                    <a:pt x="304800" y="422275"/>
                  </a:lnTo>
                  <a:lnTo>
                    <a:pt x="393700" y="434975"/>
                  </a:lnTo>
                  <a:lnTo>
                    <a:pt x="393700" y="450850"/>
                  </a:lnTo>
                  <a:lnTo>
                    <a:pt x="374650" y="454025"/>
                  </a:lnTo>
                  <a:lnTo>
                    <a:pt x="368300" y="460375"/>
                  </a:lnTo>
                  <a:lnTo>
                    <a:pt x="361950" y="473075"/>
                  </a:lnTo>
                  <a:lnTo>
                    <a:pt x="368300" y="485775"/>
                  </a:lnTo>
                  <a:lnTo>
                    <a:pt x="377825" y="488950"/>
                  </a:lnTo>
                  <a:lnTo>
                    <a:pt x="387350" y="485775"/>
                  </a:lnTo>
                  <a:lnTo>
                    <a:pt x="390525" y="492125"/>
                  </a:lnTo>
                  <a:lnTo>
                    <a:pt x="396875" y="495300"/>
                  </a:lnTo>
                  <a:lnTo>
                    <a:pt x="406400" y="492125"/>
                  </a:lnTo>
                  <a:lnTo>
                    <a:pt x="409575" y="482600"/>
                  </a:lnTo>
                  <a:lnTo>
                    <a:pt x="415925" y="469900"/>
                  </a:lnTo>
                  <a:lnTo>
                    <a:pt x="412750" y="419100"/>
                  </a:lnTo>
                  <a:lnTo>
                    <a:pt x="434975" y="387350"/>
                  </a:lnTo>
                  <a:lnTo>
                    <a:pt x="466725" y="346075"/>
                  </a:lnTo>
                  <a:lnTo>
                    <a:pt x="482600" y="314325"/>
                  </a:lnTo>
                  <a:lnTo>
                    <a:pt x="511175" y="301625"/>
                  </a:lnTo>
                  <a:lnTo>
                    <a:pt x="539750" y="234950"/>
                  </a:lnTo>
                  <a:lnTo>
                    <a:pt x="555625" y="215900"/>
                  </a:lnTo>
                  <a:lnTo>
                    <a:pt x="571500" y="203200"/>
                  </a:lnTo>
                  <a:lnTo>
                    <a:pt x="612775" y="184150"/>
                  </a:lnTo>
                  <a:lnTo>
                    <a:pt x="622300" y="161925"/>
                  </a:lnTo>
                  <a:lnTo>
                    <a:pt x="641350" y="149225"/>
                  </a:lnTo>
                  <a:lnTo>
                    <a:pt x="682625" y="139700"/>
                  </a:lnTo>
                  <a:lnTo>
                    <a:pt x="688975" y="146050"/>
                  </a:lnTo>
                  <a:lnTo>
                    <a:pt x="708025" y="165100"/>
                  </a:lnTo>
                  <a:lnTo>
                    <a:pt x="717550" y="158750"/>
                  </a:lnTo>
                  <a:lnTo>
                    <a:pt x="711200" y="139700"/>
                  </a:lnTo>
                  <a:lnTo>
                    <a:pt x="708025" y="123825"/>
                  </a:lnTo>
                  <a:lnTo>
                    <a:pt x="739775" y="101600"/>
                  </a:lnTo>
                  <a:close/>
                  <a:moveTo>
                    <a:pt x="530225" y="0"/>
                  </a:moveTo>
                  <a:lnTo>
                    <a:pt x="542925" y="3175"/>
                  </a:lnTo>
                  <a:lnTo>
                    <a:pt x="561975" y="12700"/>
                  </a:lnTo>
                  <a:lnTo>
                    <a:pt x="571500" y="31750"/>
                  </a:lnTo>
                  <a:lnTo>
                    <a:pt x="514350" y="73025"/>
                  </a:lnTo>
                  <a:lnTo>
                    <a:pt x="498475" y="73025"/>
                  </a:lnTo>
                  <a:lnTo>
                    <a:pt x="463550" y="85725"/>
                  </a:lnTo>
                  <a:lnTo>
                    <a:pt x="450850" y="101600"/>
                  </a:lnTo>
                  <a:lnTo>
                    <a:pt x="434975" y="104775"/>
                  </a:lnTo>
                  <a:lnTo>
                    <a:pt x="428625" y="104775"/>
                  </a:lnTo>
                  <a:lnTo>
                    <a:pt x="419100" y="107950"/>
                  </a:lnTo>
                  <a:lnTo>
                    <a:pt x="425450" y="120650"/>
                  </a:lnTo>
                  <a:lnTo>
                    <a:pt x="425450" y="136525"/>
                  </a:lnTo>
                  <a:lnTo>
                    <a:pt x="415925" y="149225"/>
                  </a:lnTo>
                  <a:lnTo>
                    <a:pt x="377825" y="161925"/>
                  </a:lnTo>
                  <a:lnTo>
                    <a:pt x="365125" y="171450"/>
                  </a:lnTo>
                  <a:lnTo>
                    <a:pt x="346075" y="184150"/>
                  </a:lnTo>
                  <a:lnTo>
                    <a:pt x="323850" y="180975"/>
                  </a:lnTo>
                  <a:lnTo>
                    <a:pt x="317500" y="165100"/>
                  </a:lnTo>
                  <a:lnTo>
                    <a:pt x="327025" y="133350"/>
                  </a:lnTo>
                  <a:lnTo>
                    <a:pt x="339725" y="123825"/>
                  </a:lnTo>
                  <a:lnTo>
                    <a:pt x="352425" y="120650"/>
                  </a:lnTo>
                  <a:lnTo>
                    <a:pt x="358775" y="104775"/>
                  </a:lnTo>
                  <a:lnTo>
                    <a:pt x="365125" y="101600"/>
                  </a:lnTo>
                  <a:lnTo>
                    <a:pt x="374650" y="101600"/>
                  </a:lnTo>
                  <a:lnTo>
                    <a:pt x="377825" y="101600"/>
                  </a:lnTo>
                  <a:lnTo>
                    <a:pt x="393700" y="85725"/>
                  </a:lnTo>
                  <a:lnTo>
                    <a:pt x="415925" y="73025"/>
                  </a:lnTo>
                  <a:lnTo>
                    <a:pt x="428625" y="66675"/>
                  </a:lnTo>
                  <a:lnTo>
                    <a:pt x="441325" y="50800"/>
                  </a:lnTo>
                  <a:lnTo>
                    <a:pt x="454025" y="44450"/>
                  </a:lnTo>
                  <a:lnTo>
                    <a:pt x="469900" y="34925"/>
                  </a:lnTo>
                  <a:lnTo>
                    <a:pt x="482600" y="38100"/>
                  </a:lnTo>
                  <a:lnTo>
                    <a:pt x="498475" y="31750"/>
                  </a:lnTo>
                  <a:close/>
                </a:path>
              </a:pathLst>
            </a:custGeom>
            <a:grpFill/>
            <a:ln w="6350" cmpd="sng">
              <a:solidFill>
                <a:schemeClr val="accent2"/>
              </a:solidFill>
              <a:round/>
              <a:headEnd/>
              <a:tailEnd/>
            </a:ln>
          </p:spPr>
          <p:txBody>
            <a:bodyPr/>
            <a:lstStyle/>
            <a:p>
              <a:endParaRPr lang="en-GB"/>
            </a:p>
          </p:txBody>
        </p:sp>
        <p:sp>
          <p:nvSpPr>
            <p:cNvPr id="29" name="vMap : Massachusetts - Bristol (25-005)"/>
            <p:cNvSpPr>
              <a:spLocks/>
            </p:cNvSpPr>
            <p:nvPr/>
          </p:nvSpPr>
          <p:spPr bwMode="gray">
            <a:xfrm>
              <a:off x="5294313" y="3338512"/>
              <a:ext cx="1235075" cy="1601788"/>
            </a:xfrm>
            <a:custGeom>
              <a:avLst/>
              <a:gdLst/>
              <a:ahLst/>
              <a:cxnLst/>
              <a:rect l="l" t="t" r="r" b="b"/>
              <a:pathLst>
                <a:path w="1235075" h="1601788">
                  <a:moveTo>
                    <a:pt x="1190625" y="1271587"/>
                  </a:moveTo>
                  <a:lnTo>
                    <a:pt x="1209675" y="1277937"/>
                  </a:lnTo>
                  <a:lnTo>
                    <a:pt x="1209675" y="1293812"/>
                  </a:lnTo>
                  <a:lnTo>
                    <a:pt x="1235075" y="1328737"/>
                  </a:lnTo>
                  <a:lnTo>
                    <a:pt x="1231900" y="1331912"/>
                  </a:lnTo>
                  <a:lnTo>
                    <a:pt x="1225550" y="1331912"/>
                  </a:lnTo>
                  <a:lnTo>
                    <a:pt x="1216025" y="1331912"/>
                  </a:lnTo>
                  <a:lnTo>
                    <a:pt x="1193800" y="1331912"/>
                  </a:lnTo>
                  <a:lnTo>
                    <a:pt x="1181100" y="1322387"/>
                  </a:lnTo>
                  <a:lnTo>
                    <a:pt x="1181100" y="1316037"/>
                  </a:lnTo>
                  <a:close/>
                  <a:moveTo>
                    <a:pt x="657225" y="0"/>
                  </a:moveTo>
                  <a:lnTo>
                    <a:pt x="714375" y="282575"/>
                  </a:lnTo>
                  <a:lnTo>
                    <a:pt x="711200" y="288925"/>
                  </a:lnTo>
                  <a:lnTo>
                    <a:pt x="720725" y="342900"/>
                  </a:lnTo>
                  <a:lnTo>
                    <a:pt x="730250" y="352425"/>
                  </a:lnTo>
                  <a:lnTo>
                    <a:pt x="739775" y="355600"/>
                  </a:lnTo>
                  <a:lnTo>
                    <a:pt x="806450" y="406400"/>
                  </a:lnTo>
                  <a:lnTo>
                    <a:pt x="831850" y="438150"/>
                  </a:lnTo>
                  <a:lnTo>
                    <a:pt x="838200" y="441325"/>
                  </a:lnTo>
                  <a:lnTo>
                    <a:pt x="838200" y="469900"/>
                  </a:lnTo>
                  <a:lnTo>
                    <a:pt x="841375" y="466725"/>
                  </a:lnTo>
                  <a:lnTo>
                    <a:pt x="847725" y="469900"/>
                  </a:lnTo>
                  <a:lnTo>
                    <a:pt x="847725" y="485775"/>
                  </a:lnTo>
                  <a:lnTo>
                    <a:pt x="844550" y="495300"/>
                  </a:lnTo>
                  <a:lnTo>
                    <a:pt x="857250" y="495300"/>
                  </a:lnTo>
                  <a:lnTo>
                    <a:pt x="863600" y="504825"/>
                  </a:lnTo>
                  <a:lnTo>
                    <a:pt x="889000" y="612775"/>
                  </a:lnTo>
                  <a:lnTo>
                    <a:pt x="752475" y="730250"/>
                  </a:lnTo>
                  <a:lnTo>
                    <a:pt x="800100" y="771525"/>
                  </a:lnTo>
                  <a:lnTo>
                    <a:pt x="774700" y="825500"/>
                  </a:lnTo>
                  <a:lnTo>
                    <a:pt x="1000125" y="793750"/>
                  </a:lnTo>
                  <a:lnTo>
                    <a:pt x="1038225" y="882650"/>
                  </a:lnTo>
                  <a:lnTo>
                    <a:pt x="1076325" y="876300"/>
                  </a:lnTo>
                  <a:lnTo>
                    <a:pt x="1168400" y="1173163"/>
                  </a:lnTo>
                  <a:lnTo>
                    <a:pt x="1168400" y="1214438"/>
                  </a:lnTo>
                  <a:lnTo>
                    <a:pt x="1168400" y="1220788"/>
                  </a:lnTo>
                  <a:lnTo>
                    <a:pt x="1149350" y="1214438"/>
                  </a:lnTo>
                  <a:lnTo>
                    <a:pt x="1136650" y="1208088"/>
                  </a:lnTo>
                  <a:lnTo>
                    <a:pt x="1120775" y="1217613"/>
                  </a:lnTo>
                  <a:lnTo>
                    <a:pt x="1120775" y="1233488"/>
                  </a:lnTo>
                  <a:lnTo>
                    <a:pt x="1149350" y="1243013"/>
                  </a:lnTo>
                  <a:lnTo>
                    <a:pt x="1155700" y="1281113"/>
                  </a:lnTo>
                  <a:lnTo>
                    <a:pt x="1158875" y="1300163"/>
                  </a:lnTo>
                  <a:lnTo>
                    <a:pt x="1155700" y="1316038"/>
                  </a:lnTo>
                  <a:lnTo>
                    <a:pt x="1146175" y="1344613"/>
                  </a:lnTo>
                  <a:lnTo>
                    <a:pt x="1143000" y="1341438"/>
                  </a:lnTo>
                  <a:lnTo>
                    <a:pt x="1136650" y="1331913"/>
                  </a:lnTo>
                  <a:lnTo>
                    <a:pt x="1120775" y="1293813"/>
                  </a:lnTo>
                  <a:lnTo>
                    <a:pt x="1117600" y="1274763"/>
                  </a:lnTo>
                  <a:lnTo>
                    <a:pt x="1108075" y="1258888"/>
                  </a:lnTo>
                  <a:lnTo>
                    <a:pt x="1108075" y="1236663"/>
                  </a:lnTo>
                  <a:lnTo>
                    <a:pt x="1095375" y="1223963"/>
                  </a:lnTo>
                  <a:lnTo>
                    <a:pt x="1073150" y="1220788"/>
                  </a:lnTo>
                  <a:lnTo>
                    <a:pt x="1050925" y="1227138"/>
                  </a:lnTo>
                  <a:lnTo>
                    <a:pt x="1038225" y="1201738"/>
                  </a:lnTo>
                  <a:lnTo>
                    <a:pt x="1038225" y="1185863"/>
                  </a:lnTo>
                  <a:lnTo>
                    <a:pt x="1022350" y="1158875"/>
                  </a:lnTo>
                  <a:lnTo>
                    <a:pt x="1019175" y="1111250"/>
                  </a:lnTo>
                  <a:lnTo>
                    <a:pt x="1000125" y="1136650"/>
                  </a:lnTo>
                  <a:lnTo>
                    <a:pt x="993775" y="1182688"/>
                  </a:lnTo>
                  <a:lnTo>
                    <a:pt x="996950" y="1204913"/>
                  </a:lnTo>
                  <a:lnTo>
                    <a:pt x="1012825" y="1236663"/>
                  </a:lnTo>
                  <a:lnTo>
                    <a:pt x="1041400" y="1271588"/>
                  </a:lnTo>
                  <a:lnTo>
                    <a:pt x="1047750" y="1306513"/>
                  </a:lnTo>
                  <a:lnTo>
                    <a:pt x="1025525" y="1309688"/>
                  </a:lnTo>
                  <a:lnTo>
                    <a:pt x="1019175" y="1287463"/>
                  </a:lnTo>
                  <a:lnTo>
                    <a:pt x="1003300" y="1258888"/>
                  </a:lnTo>
                  <a:lnTo>
                    <a:pt x="990600" y="1255713"/>
                  </a:lnTo>
                  <a:lnTo>
                    <a:pt x="981075" y="1271588"/>
                  </a:lnTo>
                  <a:lnTo>
                    <a:pt x="984250" y="1303338"/>
                  </a:lnTo>
                  <a:lnTo>
                    <a:pt x="974725" y="1322388"/>
                  </a:lnTo>
                  <a:lnTo>
                    <a:pt x="971550" y="1341438"/>
                  </a:lnTo>
                  <a:lnTo>
                    <a:pt x="965200" y="1344613"/>
                  </a:lnTo>
                  <a:lnTo>
                    <a:pt x="952500" y="1335088"/>
                  </a:lnTo>
                  <a:lnTo>
                    <a:pt x="939800" y="1312863"/>
                  </a:lnTo>
                  <a:lnTo>
                    <a:pt x="923925" y="1293813"/>
                  </a:lnTo>
                  <a:lnTo>
                    <a:pt x="914400" y="1300163"/>
                  </a:lnTo>
                  <a:lnTo>
                    <a:pt x="911225" y="1312863"/>
                  </a:lnTo>
                  <a:lnTo>
                    <a:pt x="908050" y="1312863"/>
                  </a:lnTo>
                  <a:lnTo>
                    <a:pt x="908050" y="1331913"/>
                  </a:lnTo>
                  <a:lnTo>
                    <a:pt x="914400" y="1338263"/>
                  </a:lnTo>
                  <a:lnTo>
                    <a:pt x="923925" y="1335088"/>
                  </a:lnTo>
                  <a:lnTo>
                    <a:pt x="933450" y="1338263"/>
                  </a:lnTo>
                  <a:lnTo>
                    <a:pt x="939800" y="1350963"/>
                  </a:lnTo>
                  <a:lnTo>
                    <a:pt x="965200" y="1385888"/>
                  </a:lnTo>
                  <a:lnTo>
                    <a:pt x="962025" y="1398588"/>
                  </a:lnTo>
                  <a:lnTo>
                    <a:pt x="968375" y="1408113"/>
                  </a:lnTo>
                  <a:lnTo>
                    <a:pt x="974725" y="1420813"/>
                  </a:lnTo>
                  <a:lnTo>
                    <a:pt x="984250" y="1449388"/>
                  </a:lnTo>
                  <a:lnTo>
                    <a:pt x="981075" y="1452563"/>
                  </a:lnTo>
                  <a:lnTo>
                    <a:pt x="974725" y="1449388"/>
                  </a:lnTo>
                  <a:lnTo>
                    <a:pt x="958850" y="1446213"/>
                  </a:lnTo>
                  <a:lnTo>
                    <a:pt x="949325" y="1452563"/>
                  </a:lnTo>
                  <a:lnTo>
                    <a:pt x="942975" y="1468438"/>
                  </a:lnTo>
                  <a:lnTo>
                    <a:pt x="942975" y="1474788"/>
                  </a:lnTo>
                  <a:lnTo>
                    <a:pt x="933450" y="1477963"/>
                  </a:lnTo>
                  <a:lnTo>
                    <a:pt x="936625" y="1490663"/>
                  </a:lnTo>
                  <a:lnTo>
                    <a:pt x="936625" y="1493838"/>
                  </a:lnTo>
                  <a:lnTo>
                    <a:pt x="936625" y="1500188"/>
                  </a:lnTo>
                  <a:lnTo>
                    <a:pt x="939800" y="1506538"/>
                  </a:lnTo>
                  <a:lnTo>
                    <a:pt x="930275" y="1519238"/>
                  </a:lnTo>
                  <a:lnTo>
                    <a:pt x="923925" y="1516063"/>
                  </a:lnTo>
                  <a:lnTo>
                    <a:pt x="923925" y="1487488"/>
                  </a:lnTo>
                  <a:lnTo>
                    <a:pt x="917575" y="1484313"/>
                  </a:lnTo>
                  <a:lnTo>
                    <a:pt x="914400" y="1477963"/>
                  </a:lnTo>
                  <a:lnTo>
                    <a:pt x="904875" y="1471613"/>
                  </a:lnTo>
                  <a:lnTo>
                    <a:pt x="898525" y="1458913"/>
                  </a:lnTo>
                  <a:lnTo>
                    <a:pt x="901700" y="1449388"/>
                  </a:lnTo>
                  <a:lnTo>
                    <a:pt x="892175" y="1446213"/>
                  </a:lnTo>
                  <a:lnTo>
                    <a:pt x="882650" y="1452563"/>
                  </a:lnTo>
                  <a:lnTo>
                    <a:pt x="860425" y="1439863"/>
                  </a:lnTo>
                  <a:lnTo>
                    <a:pt x="857250" y="1462088"/>
                  </a:lnTo>
                  <a:lnTo>
                    <a:pt x="866775" y="1465263"/>
                  </a:lnTo>
                  <a:lnTo>
                    <a:pt x="876300" y="1487488"/>
                  </a:lnTo>
                  <a:lnTo>
                    <a:pt x="869950" y="1493838"/>
                  </a:lnTo>
                  <a:lnTo>
                    <a:pt x="866775" y="1512888"/>
                  </a:lnTo>
                  <a:lnTo>
                    <a:pt x="866775" y="1522413"/>
                  </a:lnTo>
                  <a:lnTo>
                    <a:pt x="866775" y="1528763"/>
                  </a:lnTo>
                  <a:lnTo>
                    <a:pt x="857250" y="1528763"/>
                  </a:lnTo>
                  <a:lnTo>
                    <a:pt x="825500" y="1522413"/>
                  </a:lnTo>
                  <a:lnTo>
                    <a:pt x="796925" y="1525588"/>
                  </a:lnTo>
                  <a:lnTo>
                    <a:pt x="787400" y="1541463"/>
                  </a:lnTo>
                  <a:lnTo>
                    <a:pt x="758825" y="1554163"/>
                  </a:lnTo>
                  <a:lnTo>
                    <a:pt x="755650" y="1573213"/>
                  </a:lnTo>
                  <a:lnTo>
                    <a:pt x="755650" y="1582738"/>
                  </a:lnTo>
                  <a:lnTo>
                    <a:pt x="752475" y="1595438"/>
                  </a:lnTo>
                  <a:lnTo>
                    <a:pt x="746125" y="1601788"/>
                  </a:lnTo>
                  <a:lnTo>
                    <a:pt x="739775" y="1598613"/>
                  </a:lnTo>
                  <a:lnTo>
                    <a:pt x="733425" y="1585913"/>
                  </a:lnTo>
                  <a:lnTo>
                    <a:pt x="730250" y="1563688"/>
                  </a:lnTo>
                  <a:lnTo>
                    <a:pt x="714375" y="1547813"/>
                  </a:lnTo>
                  <a:lnTo>
                    <a:pt x="650875" y="1535113"/>
                  </a:lnTo>
                  <a:lnTo>
                    <a:pt x="660400" y="1525588"/>
                  </a:lnTo>
                  <a:lnTo>
                    <a:pt x="676275" y="1519238"/>
                  </a:lnTo>
                  <a:lnTo>
                    <a:pt x="692150" y="1519238"/>
                  </a:lnTo>
                  <a:lnTo>
                    <a:pt x="704850" y="1522413"/>
                  </a:lnTo>
                  <a:lnTo>
                    <a:pt x="711200" y="1516063"/>
                  </a:lnTo>
                  <a:lnTo>
                    <a:pt x="714375" y="1516063"/>
                  </a:lnTo>
                  <a:lnTo>
                    <a:pt x="727075" y="1516063"/>
                  </a:lnTo>
                  <a:lnTo>
                    <a:pt x="733425" y="1516063"/>
                  </a:lnTo>
                  <a:lnTo>
                    <a:pt x="733425" y="1506538"/>
                  </a:lnTo>
                  <a:lnTo>
                    <a:pt x="727075" y="1487488"/>
                  </a:lnTo>
                  <a:lnTo>
                    <a:pt x="720725" y="1443038"/>
                  </a:lnTo>
                  <a:lnTo>
                    <a:pt x="711200" y="1417638"/>
                  </a:lnTo>
                  <a:lnTo>
                    <a:pt x="688975" y="1401763"/>
                  </a:lnTo>
                  <a:lnTo>
                    <a:pt x="679450" y="1385888"/>
                  </a:lnTo>
                  <a:lnTo>
                    <a:pt x="679450" y="1376363"/>
                  </a:lnTo>
                  <a:lnTo>
                    <a:pt x="679450" y="1363663"/>
                  </a:lnTo>
                  <a:lnTo>
                    <a:pt x="682625" y="1354138"/>
                  </a:lnTo>
                  <a:lnTo>
                    <a:pt x="692150" y="1312863"/>
                  </a:lnTo>
                  <a:lnTo>
                    <a:pt x="688975" y="1296988"/>
                  </a:lnTo>
                  <a:lnTo>
                    <a:pt x="682625" y="1293813"/>
                  </a:lnTo>
                  <a:lnTo>
                    <a:pt x="676275" y="1300163"/>
                  </a:lnTo>
                  <a:lnTo>
                    <a:pt x="660400" y="1373188"/>
                  </a:lnTo>
                  <a:lnTo>
                    <a:pt x="663575" y="1385888"/>
                  </a:lnTo>
                  <a:lnTo>
                    <a:pt x="669925" y="1398588"/>
                  </a:lnTo>
                  <a:lnTo>
                    <a:pt x="682625" y="1417638"/>
                  </a:lnTo>
                  <a:lnTo>
                    <a:pt x="685800" y="1433513"/>
                  </a:lnTo>
                  <a:lnTo>
                    <a:pt x="685800" y="1446213"/>
                  </a:lnTo>
                  <a:lnTo>
                    <a:pt x="685800" y="1465263"/>
                  </a:lnTo>
                  <a:lnTo>
                    <a:pt x="688975" y="1477963"/>
                  </a:lnTo>
                  <a:lnTo>
                    <a:pt x="679450" y="1493838"/>
                  </a:lnTo>
                  <a:lnTo>
                    <a:pt x="657225" y="1493838"/>
                  </a:lnTo>
                  <a:lnTo>
                    <a:pt x="641350" y="1487488"/>
                  </a:lnTo>
                  <a:lnTo>
                    <a:pt x="631825" y="1462088"/>
                  </a:lnTo>
                  <a:lnTo>
                    <a:pt x="622300" y="1465263"/>
                  </a:lnTo>
                  <a:lnTo>
                    <a:pt x="593725" y="1433513"/>
                  </a:lnTo>
                  <a:lnTo>
                    <a:pt x="577850" y="1433513"/>
                  </a:lnTo>
                  <a:lnTo>
                    <a:pt x="574675" y="1446213"/>
                  </a:lnTo>
                  <a:lnTo>
                    <a:pt x="587375" y="1468438"/>
                  </a:lnTo>
                  <a:lnTo>
                    <a:pt x="609600" y="1493838"/>
                  </a:lnTo>
                  <a:lnTo>
                    <a:pt x="619125" y="1506538"/>
                  </a:lnTo>
                  <a:lnTo>
                    <a:pt x="615950" y="1516063"/>
                  </a:lnTo>
                  <a:lnTo>
                    <a:pt x="625475" y="1541463"/>
                  </a:lnTo>
                  <a:lnTo>
                    <a:pt x="622300" y="1550988"/>
                  </a:lnTo>
                  <a:lnTo>
                    <a:pt x="609600" y="1554163"/>
                  </a:lnTo>
                  <a:lnTo>
                    <a:pt x="603250" y="1547813"/>
                  </a:lnTo>
                  <a:lnTo>
                    <a:pt x="593725" y="1550988"/>
                  </a:lnTo>
                  <a:lnTo>
                    <a:pt x="577850" y="1560513"/>
                  </a:lnTo>
                  <a:lnTo>
                    <a:pt x="568325" y="1563688"/>
                  </a:lnTo>
                  <a:lnTo>
                    <a:pt x="542925" y="1306513"/>
                  </a:lnTo>
                  <a:lnTo>
                    <a:pt x="533400" y="1290638"/>
                  </a:lnTo>
                  <a:lnTo>
                    <a:pt x="523875" y="1281113"/>
                  </a:lnTo>
                  <a:lnTo>
                    <a:pt x="523875" y="1271588"/>
                  </a:lnTo>
                  <a:lnTo>
                    <a:pt x="520700" y="1262063"/>
                  </a:lnTo>
                  <a:lnTo>
                    <a:pt x="527050" y="1236663"/>
                  </a:lnTo>
                  <a:lnTo>
                    <a:pt x="527050" y="1230313"/>
                  </a:lnTo>
                  <a:lnTo>
                    <a:pt x="533400" y="1223963"/>
                  </a:lnTo>
                  <a:lnTo>
                    <a:pt x="536575" y="1217613"/>
                  </a:lnTo>
                  <a:lnTo>
                    <a:pt x="539750" y="1211263"/>
                  </a:lnTo>
                  <a:lnTo>
                    <a:pt x="539750" y="1198563"/>
                  </a:lnTo>
                  <a:lnTo>
                    <a:pt x="536575" y="1192213"/>
                  </a:lnTo>
                  <a:lnTo>
                    <a:pt x="536575" y="1185863"/>
                  </a:lnTo>
                  <a:lnTo>
                    <a:pt x="542925" y="1155700"/>
                  </a:lnTo>
                  <a:lnTo>
                    <a:pt x="542925" y="1136650"/>
                  </a:lnTo>
                  <a:lnTo>
                    <a:pt x="447675" y="1114425"/>
                  </a:lnTo>
                  <a:lnTo>
                    <a:pt x="447675" y="1108075"/>
                  </a:lnTo>
                  <a:lnTo>
                    <a:pt x="406400" y="1098550"/>
                  </a:lnTo>
                  <a:lnTo>
                    <a:pt x="400050" y="1089025"/>
                  </a:lnTo>
                  <a:lnTo>
                    <a:pt x="400050" y="1085850"/>
                  </a:lnTo>
                  <a:lnTo>
                    <a:pt x="438150" y="1050925"/>
                  </a:lnTo>
                  <a:lnTo>
                    <a:pt x="463550" y="1031875"/>
                  </a:lnTo>
                  <a:lnTo>
                    <a:pt x="501650" y="990600"/>
                  </a:lnTo>
                  <a:lnTo>
                    <a:pt x="527050" y="955675"/>
                  </a:lnTo>
                  <a:lnTo>
                    <a:pt x="533400" y="942975"/>
                  </a:lnTo>
                  <a:lnTo>
                    <a:pt x="536575" y="927100"/>
                  </a:lnTo>
                  <a:lnTo>
                    <a:pt x="536575" y="914400"/>
                  </a:lnTo>
                  <a:lnTo>
                    <a:pt x="542925" y="889000"/>
                  </a:lnTo>
                  <a:lnTo>
                    <a:pt x="568325" y="869950"/>
                  </a:lnTo>
                  <a:lnTo>
                    <a:pt x="600075" y="828675"/>
                  </a:lnTo>
                  <a:lnTo>
                    <a:pt x="603250" y="812800"/>
                  </a:lnTo>
                  <a:lnTo>
                    <a:pt x="603250" y="784225"/>
                  </a:lnTo>
                  <a:lnTo>
                    <a:pt x="596900" y="793750"/>
                  </a:lnTo>
                  <a:lnTo>
                    <a:pt x="587375" y="793750"/>
                  </a:lnTo>
                  <a:lnTo>
                    <a:pt x="581025" y="777875"/>
                  </a:lnTo>
                  <a:lnTo>
                    <a:pt x="574675" y="774700"/>
                  </a:lnTo>
                  <a:lnTo>
                    <a:pt x="577850" y="746125"/>
                  </a:lnTo>
                  <a:lnTo>
                    <a:pt x="574675" y="723900"/>
                  </a:lnTo>
                  <a:lnTo>
                    <a:pt x="565150" y="739775"/>
                  </a:lnTo>
                  <a:lnTo>
                    <a:pt x="565150" y="758825"/>
                  </a:lnTo>
                  <a:lnTo>
                    <a:pt x="555625" y="768350"/>
                  </a:lnTo>
                  <a:lnTo>
                    <a:pt x="549275" y="777875"/>
                  </a:lnTo>
                  <a:lnTo>
                    <a:pt x="552450" y="787400"/>
                  </a:lnTo>
                  <a:lnTo>
                    <a:pt x="558800" y="803275"/>
                  </a:lnTo>
                  <a:lnTo>
                    <a:pt x="561975" y="825500"/>
                  </a:lnTo>
                  <a:lnTo>
                    <a:pt x="555625" y="844550"/>
                  </a:lnTo>
                  <a:lnTo>
                    <a:pt x="542925" y="860425"/>
                  </a:lnTo>
                  <a:lnTo>
                    <a:pt x="533400" y="873125"/>
                  </a:lnTo>
                  <a:lnTo>
                    <a:pt x="527050" y="892175"/>
                  </a:lnTo>
                  <a:lnTo>
                    <a:pt x="520700" y="917575"/>
                  </a:lnTo>
                  <a:lnTo>
                    <a:pt x="517525" y="930275"/>
                  </a:lnTo>
                  <a:lnTo>
                    <a:pt x="476250" y="958850"/>
                  </a:lnTo>
                  <a:lnTo>
                    <a:pt x="457200" y="996950"/>
                  </a:lnTo>
                  <a:lnTo>
                    <a:pt x="431800" y="1009650"/>
                  </a:lnTo>
                  <a:lnTo>
                    <a:pt x="409575" y="1019175"/>
                  </a:lnTo>
                  <a:lnTo>
                    <a:pt x="403225" y="1019175"/>
                  </a:lnTo>
                  <a:lnTo>
                    <a:pt x="396875" y="1003300"/>
                  </a:lnTo>
                  <a:lnTo>
                    <a:pt x="396875" y="990600"/>
                  </a:lnTo>
                  <a:lnTo>
                    <a:pt x="390525" y="990600"/>
                  </a:lnTo>
                  <a:lnTo>
                    <a:pt x="384175" y="1000125"/>
                  </a:lnTo>
                  <a:lnTo>
                    <a:pt x="381000" y="1012825"/>
                  </a:lnTo>
                  <a:lnTo>
                    <a:pt x="368300" y="1016000"/>
                  </a:lnTo>
                  <a:lnTo>
                    <a:pt x="361950" y="1012825"/>
                  </a:lnTo>
                  <a:lnTo>
                    <a:pt x="358775" y="1003300"/>
                  </a:lnTo>
                  <a:lnTo>
                    <a:pt x="346075" y="981075"/>
                  </a:lnTo>
                  <a:lnTo>
                    <a:pt x="339725" y="984250"/>
                  </a:lnTo>
                  <a:lnTo>
                    <a:pt x="336550" y="993775"/>
                  </a:lnTo>
                  <a:lnTo>
                    <a:pt x="263525" y="898525"/>
                  </a:lnTo>
                  <a:lnTo>
                    <a:pt x="123825" y="825500"/>
                  </a:lnTo>
                  <a:lnTo>
                    <a:pt x="117475" y="812800"/>
                  </a:lnTo>
                  <a:lnTo>
                    <a:pt x="111125" y="796925"/>
                  </a:lnTo>
                  <a:lnTo>
                    <a:pt x="95250" y="777875"/>
                  </a:lnTo>
                  <a:lnTo>
                    <a:pt x="92075" y="771525"/>
                  </a:lnTo>
                  <a:lnTo>
                    <a:pt x="92075" y="746125"/>
                  </a:lnTo>
                  <a:lnTo>
                    <a:pt x="82550" y="727075"/>
                  </a:lnTo>
                  <a:lnTo>
                    <a:pt x="85725" y="717550"/>
                  </a:lnTo>
                  <a:lnTo>
                    <a:pt x="85725" y="708025"/>
                  </a:lnTo>
                  <a:lnTo>
                    <a:pt x="95250" y="692150"/>
                  </a:lnTo>
                  <a:lnTo>
                    <a:pt x="98425" y="685800"/>
                  </a:lnTo>
                  <a:lnTo>
                    <a:pt x="98425" y="679450"/>
                  </a:lnTo>
                  <a:lnTo>
                    <a:pt x="98425" y="673100"/>
                  </a:lnTo>
                  <a:lnTo>
                    <a:pt x="95250" y="663575"/>
                  </a:lnTo>
                  <a:lnTo>
                    <a:pt x="107950" y="631825"/>
                  </a:lnTo>
                  <a:lnTo>
                    <a:pt x="107950" y="622300"/>
                  </a:lnTo>
                  <a:lnTo>
                    <a:pt x="95250" y="555625"/>
                  </a:lnTo>
                  <a:lnTo>
                    <a:pt x="92075" y="542925"/>
                  </a:lnTo>
                  <a:lnTo>
                    <a:pt x="98425" y="527050"/>
                  </a:lnTo>
                  <a:lnTo>
                    <a:pt x="95250" y="514350"/>
                  </a:lnTo>
                  <a:lnTo>
                    <a:pt x="0" y="533400"/>
                  </a:lnTo>
                  <a:lnTo>
                    <a:pt x="3175" y="288925"/>
                  </a:lnTo>
                  <a:lnTo>
                    <a:pt x="41275" y="288925"/>
                  </a:lnTo>
                  <a:lnTo>
                    <a:pt x="495300" y="76200"/>
                  </a:lnTo>
                  <a:lnTo>
                    <a:pt x="504825" y="73025"/>
                  </a:lnTo>
                  <a:close/>
                </a:path>
              </a:pathLst>
            </a:custGeom>
            <a:grpFill/>
            <a:ln w="6350" cmpd="sng">
              <a:solidFill>
                <a:schemeClr val="accent2"/>
              </a:solidFill>
              <a:round/>
              <a:headEnd/>
              <a:tailEnd/>
            </a:ln>
          </p:spPr>
          <p:txBody>
            <a:bodyPr/>
            <a:lstStyle/>
            <a:p>
              <a:endParaRPr lang="en-GB"/>
            </a:p>
          </p:txBody>
        </p:sp>
        <p:sp>
          <p:nvSpPr>
            <p:cNvPr id="30" name="vMap : Massachusetts - Berkshire (25-003)"/>
            <p:cNvSpPr>
              <a:spLocks/>
            </p:cNvSpPr>
            <p:nvPr/>
          </p:nvSpPr>
          <p:spPr bwMode="gray">
            <a:xfrm>
              <a:off x="679450" y="1647825"/>
              <a:ext cx="1216025" cy="1836738"/>
            </a:xfrm>
            <a:custGeom>
              <a:avLst/>
              <a:gdLst>
                <a:gd name="T0" fmla="*/ 664 w 766"/>
                <a:gd name="T1" fmla="*/ 10 h 1157"/>
                <a:gd name="T2" fmla="*/ 698 w 766"/>
                <a:gd name="T3" fmla="*/ 72 h 1157"/>
                <a:gd name="T4" fmla="*/ 766 w 766"/>
                <a:gd name="T5" fmla="*/ 68 h 1157"/>
                <a:gd name="T6" fmla="*/ 762 w 766"/>
                <a:gd name="T7" fmla="*/ 82 h 1157"/>
                <a:gd name="T8" fmla="*/ 754 w 766"/>
                <a:gd name="T9" fmla="*/ 90 h 1157"/>
                <a:gd name="T10" fmla="*/ 730 w 766"/>
                <a:gd name="T11" fmla="*/ 94 h 1157"/>
                <a:gd name="T12" fmla="*/ 728 w 766"/>
                <a:gd name="T13" fmla="*/ 110 h 1157"/>
                <a:gd name="T14" fmla="*/ 710 w 766"/>
                <a:gd name="T15" fmla="*/ 116 h 1157"/>
                <a:gd name="T16" fmla="*/ 702 w 766"/>
                <a:gd name="T17" fmla="*/ 118 h 1157"/>
                <a:gd name="T18" fmla="*/ 712 w 766"/>
                <a:gd name="T19" fmla="*/ 130 h 1157"/>
                <a:gd name="T20" fmla="*/ 726 w 766"/>
                <a:gd name="T21" fmla="*/ 138 h 1157"/>
                <a:gd name="T22" fmla="*/ 736 w 766"/>
                <a:gd name="T23" fmla="*/ 134 h 1157"/>
                <a:gd name="T24" fmla="*/ 746 w 766"/>
                <a:gd name="T25" fmla="*/ 130 h 1157"/>
                <a:gd name="T26" fmla="*/ 754 w 766"/>
                <a:gd name="T27" fmla="*/ 130 h 1157"/>
                <a:gd name="T28" fmla="*/ 756 w 766"/>
                <a:gd name="T29" fmla="*/ 148 h 1157"/>
                <a:gd name="T30" fmla="*/ 760 w 766"/>
                <a:gd name="T31" fmla="*/ 156 h 1157"/>
                <a:gd name="T32" fmla="*/ 724 w 766"/>
                <a:gd name="T33" fmla="*/ 336 h 1157"/>
                <a:gd name="T34" fmla="*/ 718 w 766"/>
                <a:gd name="T35" fmla="*/ 442 h 1157"/>
                <a:gd name="T36" fmla="*/ 680 w 766"/>
                <a:gd name="T37" fmla="*/ 599 h 1157"/>
                <a:gd name="T38" fmla="*/ 602 w 766"/>
                <a:gd name="T39" fmla="*/ 597 h 1157"/>
                <a:gd name="T40" fmla="*/ 628 w 766"/>
                <a:gd name="T41" fmla="*/ 695 h 1157"/>
                <a:gd name="T42" fmla="*/ 632 w 766"/>
                <a:gd name="T43" fmla="*/ 695 h 1157"/>
                <a:gd name="T44" fmla="*/ 640 w 766"/>
                <a:gd name="T45" fmla="*/ 697 h 1157"/>
                <a:gd name="T46" fmla="*/ 658 w 766"/>
                <a:gd name="T47" fmla="*/ 717 h 1157"/>
                <a:gd name="T48" fmla="*/ 668 w 766"/>
                <a:gd name="T49" fmla="*/ 717 h 1157"/>
                <a:gd name="T50" fmla="*/ 682 w 766"/>
                <a:gd name="T51" fmla="*/ 723 h 1157"/>
                <a:gd name="T52" fmla="*/ 692 w 766"/>
                <a:gd name="T53" fmla="*/ 715 h 1157"/>
                <a:gd name="T54" fmla="*/ 692 w 766"/>
                <a:gd name="T55" fmla="*/ 811 h 1157"/>
                <a:gd name="T56" fmla="*/ 648 w 766"/>
                <a:gd name="T57" fmla="*/ 987 h 1157"/>
                <a:gd name="T58" fmla="*/ 604 w 766"/>
                <a:gd name="T59" fmla="*/ 1009 h 1157"/>
                <a:gd name="T60" fmla="*/ 610 w 766"/>
                <a:gd name="T61" fmla="*/ 1029 h 1157"/>
                <a:gd name="T62" fmla="*/ 592 w 766"/>
                <a:gd name="T63" fmla="*/ 1043 h 1157"/>
                <a:gd name="T64" fmla="*/ 594 w 766"/>
                <a:gd name="T65" fmla="*/ 1055 h 1157"/>
                <a:gd name="T66" fmla="*/ 610 w 766"/>
                <a:gd name="T67" fmla="*/ 1107 h 1157"/>
                <a:gd name="T68" fmla="*/ 612 w 766"/>
                <a:gd name="T69" fmla="*/ 1119 h 1157"/>
                <a:gd name="T70" fmla="*/ 620 w 766"/>
                <a:gd name="T71" fmla="*/ 1127 h 1157"/>
                <a:gd name="T72" fmla="*/ 624 w 766"/>
                <a:gd name="T73" fmla="*/ 1157 h 1157"/>
                <a:gd name="T74" fmla="*/ 0 w 766"/>
                <a:gd name="T75" fmla="*/ 1081 h 1157"/>
                <a:gd name="T76" fmla="*/ 330 w 766"/>
                <a:gd name="T77" fmla="*/ 0 h 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66" h="1157">
                  <a:moveTo>
                    <a:pt x="330" y="0"/>
                  </a:moveTo>
                  <a:lnTo>
                    <a:pt x="664" y="10"/>
                  </a:lnTo>
                  <a:lnTo>
                    <a:pt x="664" y="70"/>
                  </a:lnTo>
                  <a:lnTo>
                    <a:pt x="698" y="72"/>
                  </a:lnTo>
                  <a:lnTo>
                    <a:pt x="758" y="66"/>
                  </a:lnTo>
                  <a:lnTo>
                    <a:pt x="766" y="68"/>
                  </a:lnTo>
                  <a:lnTo>
                    <a:pt x="758" y="78"/>
                  </a:lnTo>
                  <a:lnTo>
                    <a:pt x="762" y="82"/>
                  </a:lnTo>
                  <a:lnTo>
                    <a:pt x="760" y="90"/>
                  </a:lnTo>
                  <a:lnTo>
                    <a:pt x="754" y="90"/>
                  </a:lnTo>
                  <a:lnTo>
                    <a:pt x="746" y="96"/>
                  </a:lnTo>
                  <a:lnTo>
                    <a:pt x="730" y="94"/>
                  </a:lnTo>
                  <a:lnTo>
                    <a:pt x="726" y="100"/>
                  </a:lnTo>
                  <a:lnTo>
                    <a:pt x="728" y="110"/>
                  </a:lnTo>
                  <a:lnTo>
                    <a:pt x="710" y="110"/>
                  </a:lnTo>
                  <a:lnTo>
                    <a:pt x="710" y="116"/>
                  </a:lnTo>
                  <a:lnTo>
                    <a:pt x="708" y="116"/>
                  </a:lnTo>
                  <a:lnTo>
                    <a:pt x="702" y="118"/>
                  </a:lnTo>
                  <a:lnTo>
                    <a:pt x="704" y="120"/>
                  </a:lnTo>
                  <a:lnTo>
                    <a:pt x="712" y="130"/>
                  </a:lnTo>
                  <a:lnTo>
                    <a:pt x="720" y="132"/>
                  </a:lnTo>
                  <a:lnTo>
                    <a:pt x="726" y="138"/>
                  </a:lnTo>
                  <a:lnTo>
                    <a:pt x="730" y="138"/>
                  </a:lnTo>
                  <a:lnTo>
                    <a:pt x="736" y="134"/>
                  </a:lnTo>
                  <a:lnTo>
                    <a:pt x="744" y="134"/>
                  </a:lnTo>
                  <a:lnTo>
                    <a:pt x="746" y="130"/>
                  </a:lnTo>
                  <a:lnTo>
                    <a:pt x="750" y="128"/>
                  </a:lnTo>
                  <a:lnTo>
                    <a:pt x="754" y="130"/>
                  </a:lnTo>
                  <a:lnTo>
                    <a:pt x="758" y="132"/>
                  </a:lnTo>
                  <a:lnTo>
                    <a:pt x="756" y="148"/>
                  </a:lnTo>
                  <a:lnTo>
                    <a:pt x="758" y="154"/>
                  </a:lnTo>
                  <a:lnTo>
                    <a:pt x="760" y="156"/>
                  </a:lnTo>
                  <a:lnTo>
                    <a:pt x="764" y="170"/>
                  </a:lnTo>
                  <a:lnTo>
                    <a:pt x="724" y="336"/>
                  </a:lnTo>
                  <a:lnTo>
                    <a:pt x="738" y="338"/>
                  </a:lnTo>
                  <a:lnTo>
                    <a:pt x="718" y="442"/>
                  </a:lnTo>
                  <a:lnTo>
                    <a:pt x="710" y="461"/>
                  </a:lnTo>
                  <a:lnTo>
                    <a:pt x="680" y="599"/>
                  </a:lnTo>
                  <a:lnTo>
                    <a:pt x="606" y="585"/>
                  </a:lnTo>
                  <a:lnTo>
                    <a:pt x="602" y="597"/>
                  </a:lnTo>
                  <a:lnTo>
                    <a:pt x="608" y="683"/>
                  </a:lnTo>
                  <a:lnTo>
                    <a:pt x="628" y="695"/>
                  </a:lnTo>
                  <a:lnTo>
                    <a:pt x="630" y="695"/>
                  </a:lnTo>
                  <a:lnTo>
                    <a:pt x="632" y="695"/>
                  </a:lnTo>
                  <a:lnTo>
                    <a:pt x="634" y="699"/>
                  </a:lnTo>
                  <a:lnTo>
                    <a:pt x="640" y="697"/>
                  </a:lnTo>
                  <a:lnTo>
                    <a:pt x="642" y="707"/>
                  </a:lnTo>
                  <a:lnTo>
                    <a:pt x="658" y="717"/>
                  </a:lnTo>
                  <a:lnTo>
                    <a:pt x="664" y="715"/>
                  </a:lnTo>
                  <a:lnTo>
                    <a:pt x="668" y="717"/>
                  </a:lnTo>
                  <a:lnTo>
                    <a:pt x="674" y="713"/>
                  </a:lnTo>
                  <a:lnTo>
                    <a:pt x="682" y="723"/>
                  </a:lnTo>
                  <a:lnTo>
                    <a:pt x="686" y="723"/>
                  </a:lnTo>
                  <a:lnTo>
                    <a:pt x="692" y="715"/>
                  </a:lnTo>
                  <a:lnTo>
                    <a:pt x="694" y="711"/>
                  </a:lnTo>
                  <a:lnTo>
                    <a:pt x="692" y="811"/>
                  </a:lnTo>
                  <a:lnTo>
                    <a:pt x="688" y="813"/>
                  </a:lnTo>
                  <a:lnTo>
                    <a:pt x="648" y="987"/>
                  </a:lnTo>
                  <a:lnTo>
                    <a:pt x="598" y="979"/>
                  </a:lnTo>
                  <a:lnTo>
                    <a:pt x="604" y="1009"/>
                  </a:lnTo>
                  <a:lnTo>
                    <a:pt x="608" y="1023"/>
                  </a:lnTo>
                  <a:lnTo>
                    <a:pt x="610" y="1029"/>
                  </a:lnTo>
                  <a:lnTo>
                    <a:pt x="596" y="1039"/>
                  </a:lnTo>
                  <a:lnTo>
                    <a:pt x="592" y="1043"/>
                  </a:lnTo>
                  <a:lnTo>
                    <a:pt x="592" y="1049"/>
                  </a:lnTo>
                  <a:lnTo>
                    <a:pt x="594" y="1055"/>
                  </a:lnTo>
                  <a:lnTo>
                    <a:pt x="596" y="1067"/>
                  </a:lnTo>
                  <a:lnTo>
                    <a:pt x="610" y="1107"/>
                  </a:lnTo>
                  <a:lnTo>
                    <a:pt x="614" y="1111"/>
                  </a:lnTo>
                  <a:lnTo>
                    <a:pt x="612" y="1119"/>
                  </a:lnTo>
                  <a:lnTo>
                    <a:pt x="614" y="1123"/>
                  </a:lnTo>
                  <a:lnTo>
                    <a:pt x="620" y="1127"/>
                  </a:lnTo>
                  <a:lnTo>
                    <a:pt x="618" y="1143"/>
                  </a:lnTo>
                  <a:lnTo>
                    <a:pt x="624" y="1157"/>
                  </a:lnTo>
                  <a:lnTo>
                    <a:pt x="14" y="1141"/>
                  </a:lnTo>
                  <a:lnTo>
                    <a:pt x="0" y="1081"/>
                  </a:lnTo>
                  <a:lnTo>
                    <a:pt x="330" y="0"/>
                  </a:lnTo>
                  <a:lnTo>
                    <a:pt x="330" y="0"/>
                  </a:lnTo>
                  <a:lnTo>
                    <a:pt x="330" y="0"/>
                  </a:lnTo>
                  <a:close/>
                </a:path>
              </a:pathLst>
            </a:custGeom>
            <a:grpFill/>
            <a:ln w="6350" cmpd="sng">
              <a:solidFill>
                <a:schemeClr val="accent2"/>
              </a:solidFill>
              <a:round/>
              <a:headEnd/>
              <a:tailEnd/>
            </a:ln>
          </p:spPr>
          <p:txBody>
            <a:bodyPr/>
            <a:lstStyle/>
            <a:p>
              <a:endParaRPr lang="en-GB"/>
            </a:p>
          </p:txBody>
        </p:sp>
        <p:sp>
          <p:nvSpPr>
            <p:cNvPr id="31" name="vMap : Massachusetts - Barnstable (25-001)"/>
            <p:cNvSpPr>
              <a:spLocks/>
            </p:cNvSpPr>
            <p:nvPr/>
          </p:nvSpPr>
          <p:spPr bwMode="gray">
            <a:xfrm>
              <a:off x="6799263" y="3379788"/>
              <a:ext cx="1660525" cy="1471613"/>
            </a:xfrm>
            <a:custGeom>
              <a:avLst/>
              <a:gdLst/>
              <a:ahLst/>
              <a:cxnLst/>
              <a:rect l="l" t="t" r="r" b="b"/>
              <a:pathLst>
                <a:path w="1660525" h="1471613">
                  <a:moveTo>
                    <a:pt x="600075" y="1189038"/>
                  </a:moveTo>
                  <a:lnTo>
                    <a:pt x="609600" y="1189038"/>
                  </a:lnTo>
                  <a:lnTo>
                    <a:pt x="615950" y="1189038"/>
                  </a:lnTo>
                  <a:lnTo>
                    <a:pt x="615950" y="1195388"/>
                  </a:lnTo>
                  <a:lnTo>
                    <a:pt x="615950" y="1201738"/>
                  </a:lnTo>
                  <a:lnTo>
                    <a:pt x="619125" y="1217613"/>
                  </a:lnTo>
                  <a:lnTo>
                    <a:pt x="615950" y="1227138"/>
                  </a:lnTo>
                  <a:lnTo>
                    <a:pt x="612775" y="1230313"/>
                  </a:lnTo>
                  <a:lnTo>
                    <a:pt x="603250" y="1233488"/>
                  </a:lnTo>
                  <a:lnTo>
                    <a:pt x="596900" y="1230313"/>
                  </a:lnTo>
                  <a:lnTo>
                    <a:pt x="590550" y="1230313"/>
                  </a:lnTo>
                  <a:lnTo>
                    <a:pt x="587375" y="1211263"/>
                  </a:lnTo>
                  <a:lnTo>
                    <a:pt x="590550" y="1208088"/>
                  </a:lnTo>
                  <a:lnTo>
                    <a:pt x="590550" y="1201738"/>
                  </a:lnTo>
                  <a:lnTo>
                    <a:pt x="590550" y="1195388"/>
                  </a:lnTo>
                  <a:close/>
                  <a:moveTo>
                    <a:pt x="1562100" y="1128713"/>
                  </a:moveTo>
                  <a:lnTo>
                    <a:pt x="1574800" y="1135063"/>
                  </a:lnTo>
                  <a:lnTo>
                    <a:pt x="1574800" y="1144588"/>
                  </a:lnTo>
                  <a:lnTo>
                    <a:pt x="1571625" y="1163638"/>
                  </a:lnTo>
                  <a:lnTo>
                    <a:pt x="1568450" y="1176338"/>
                  </a:lnTo>
                  <a:lnTo>
                    <a:pt x="1568450" y="1189038"/>
                  </a:lnTo>
                  <a:lnTo>
                    <a:pt x="1558925" y="1227138"/>
                  </a:lnTo>
                  <a:lnTo>
                    <a:pt x="1546225" y="1265238"/>
                  </a:lnTo>
                  <a:lnTo>
                    <a:pt x="1524000" y="1379538"/>
                  </a:lnTo>
                  <a:lnTo>
                    <a:pt x="1498600" y="1395413"/>
                  </a:lnTo>
                  <a:lnTo>
                    <a:pt x="1482725" y="1398588"/>
                  </a:lnTo>
                  <a:lnTo>
                    <a:pt x="1473200" y="1395413"/>
                  </a:lnTo>
                  <a:lnTo>
                    <a:pt x="1463675" y="1389063"/>
                  </a:lnTo>
                  <a:lnTo>
                    <a:pt x="1466850" y="1382713"/>
                  </a:lnTo>
                  <a:lnTo>
                    <a:pt x="1489075" y="1357313"/>
                  </a:lnTo>
                  <a:lnTo>
                    <a:pt x="1501775" y="1338263"/>
                  </a:lnTo>
                  <a:lnTo>
                    <a:pt x="1508125" y="1325563"/>
                  </a:lnTo>
                  <a:lnTo>
                    <a:pt x="1514475" y="1303338"/>
                  </a:lnTo>
                  <a:lnTo>
                    <a:pt x="1514475" y="1265238"/>
                  </a:lnTo>
                  <a:lnTo>
                    <a:pt x="1511300" y="1233488"/>
                  </a:lnTo>
                  <a:lnTo>
                    <a:pt x="1520825" y="1227138"/>
                  </a:lnTo>
                  <a:lnTo>
                    <a:pt x="1536700" y="1217613"/>
                  </a:lnTo>
                  <a:lnTo>
                    <a:pt x="1533525" y="1204913"/>
                  </a:lnTo>
                  <a:lnTo>
                    <a:pt x="1530350" y="1192213"/>
                  </a:lnTo>
                  <a:lnTo>
                    <a:pt x="1549400" y="1179513"/>
                  </a:lnTo>
                  <a:lnTo>
                    <a:pt x="1549400" y="1173163"/>
                  </a:lnTo>
                  <a:lnTo>
                    <a:pt x="1549400" y="1163638"/>
                  </a:lnTo>
                  <a:lnTo>
                    <a:pt x="1549400" y="1150938"/>
                  </a:lnTo>
                  <a:lnTo>
                    <a:pt x="1552575" y="1144588"/>
                  </a:lnTo>
                  <a:lnTo>
                    <a:pt x="1555750" y="1131888"/>
                  </a:lnTo>
                  <a:close/>
                  <a:moveTo>
                    <a:pt x="1603375" y="927100"/>
                  </a:moveTo>
                  <a:lnTo>
                    <a:pt x="1609725" y="933450"/>
                  </a:lnTo>
                  <a:lnTo>
                    <a:pt x="1606550" y="936625"/>
                  </a:lnTo>
                  <a:lnTo>
                    <a:pt x="1606550" y="946150"/>
                  </a:lnTo>
                  <a:lnTo>
                    <a:pt x="1606550" y="949325"/>
                  </a:lnTo>
                  <a:lnTo>
                    <a:pt x="1600200" y="952500"/>
                  </a:lnTo>
                  <a:lnTo>
                    <a:pt x="1597025" y="949325"/>
                  </a:lnTo>
                  <a:lnTo>
                    <a:pt x="1590675" y="946150"/>
                  </a:lnTo>
                  <a:lnTo>
                    <a:pt x="1584325" y="942975"/>
                  </a:lnTo>
                  <a:lnTo>
                    <a:pt x="1584325" y="936625"/>
                  </a:lnTo>
                  <a:lnTo>
                    <a:pt x="1587500" y="933450"/>
                  </a:lnTo>
                  <a:lnTo>
                    <a:pt x="1590675" y="933450"/>
                  </a:lnTo>
                  <a:lnTo>
                    <a:pt x="1597025" y="930275"/>
                  </a:lnTo>
                  <a:close/>
                  <a:moveTo>
                    <a:pt x="1606550" y="838200"/>
                  </a:moveTo>
                  <a:lnTo>
                    <a:pt x="1609725" y="838200"/>
                  </a:lnTo>
                  <a:lnTo>
                    <a:pt x="1612900" y="841375"/>
                  </a:lnTo>
                  <a:lnTo>
                    <a:pt x="1616075" y="844550"/>
                  </a:lnTo>
                  <a:lnTo>
                    <a:pt x="1619250" y="850900"/>
                  </a:lnTo>
                  <a:lnTo>
                    <a:pt x="1619250" y="860425"/>
                  </a:lnTo>
                  <a:lnTo>
                    <a:pt x="1619250" y="866775"/>
                  </a:lnTo>
                  <a:lnTo>
                    <a:pt x="1616075" y="873125"/>
                  </a:lnTo>
                  <a:lnTo>
                    <a:pt x="1612900" y="873125"/>
                  </a:lnTo>
                  <a:lnTo>
                    <a:pt x="1606550" y="869950"/>
                  </a:lnTo>
                  <a:lnTo>
                    <a:pt x="1600200" y="863600"/>
                  </a:lnTo>
                  <a:lnTo>
                    <a:pt x="1597025" y="860425"/>
                  </a:lnTo>
                  <a:lnTo>
                    <a:pt x="1603375" y="850900"/>
                  </a:lnTo>
                  <a:close/>
                  <a:moveTo>
                    <a:pt x="1076325" y="0"/>
                  </a:moveTo>
                  <a:lnTo>
                    <a:pt x="1133475" y="3175"/>
                  </a:lnTo>
                  <a:lnTo>
                    <a:pt x="1263650" y="38100"/>
                  </a:lnTo>
                  <a:lnTo>
                    <a:pt x="1304925" y="60325"/>
                  </a:lnTo>
                  <a:lnTo>
                    <a:pt x="1346200" y="82550"/>
                  </a:lnTo>
                  <a:lnTo>
                    <a:pt x="1374775" y="107950"/>
                  </a:lnTo>
                  <a:lnTo>
                    <a:pt x="1425575" y="165100"/>
                  </a:lnTo>
                  <a:lnTo>
                    <a:pt x="1543050" y="377825"/>
                  </a:lnTo>
                  <a:lnTo>
                    <a:pt x="1552575" y="406400"/>
                  </a:lnTo>
                  <a:lnTo>
                    <a:pt x="1577975" y="457200"/>
                  </a:lnTo>
                  <a:lnTo>
                    <a:pt x="1631950" y="644525"/>
                  </a:lnTo>
                  <a:lnTo>
                    <a:pt x="1641475" y="698500"/>
                  </a:lnTo>
                  <a:lnTo>
                    <a:pt x="1635125" y="711200"/>
                  </a:lnTo>
                  <a:lnTo>
                    <a:pt x="1625600" y="711200"/>
                  </a:lnTo>
                  <a:lnTo>
                    <a:pt x="1625600" y="704850"/>
                  </a:lnTo>
                  <a:lnTo>
                    <a:pt x="1616075" y="647700"/>
                  </a:lnTo>
                  <a:lnTo>
                    <a:pt x="1612900" y="641350"/>
                  </a:lnTo>
                  <a:lnTo>
                    <a:pt x="1603375" y="638175"/>
                  </a:lnTo>
                  <a:lnTo>
                    <a:pt x="1597025" y="631825"/>
                  </a:lnTo>
                  <a:lnTo>
                    <a:pt x="1581150" y="638175"/>
                  </a:lnTo>
                  <a:lnTo>
                    <a:pt x="1571625" y="654050"/>
                  </a:lnTo>
                  <a:lnTo>
                    <a:pt x="1577975" y="688975"/>
                  </a:lnTo>
                  <a:lnTo>
                    <a:pt x="1574800" y="698500"/>
                  </a:lnTo>
                  <a:lnTo>
                    <a:pt x="1565275" y="704850"/>
                  </a:lnTo>
                  <a:lnTo>
                    <a:pt x="1562100" y="708025"/>
                  </a:lnTo>
                  <a:lnTo>
                    <a:pt x="1549400" y="720725"/>
                  </a:lnTo>
                  <a:lnTo>
                    <a:pt x="1533525" y="749300"/>
                  </a:lnTo>
                  <a:lnTo>
                    <a:pt x="1533525" y="765175"/>
                  </a:lnTo>
                  <a:lnTo>
                    <a:pt x="1543050" y="758825"/>
                  </a:lnTo>
                  <a:lnTo>
                    <a:pt x="1590675" y="717550"/>
                  </a:lnTo>
                  <a:lnTo>
                    <a:pt x="1600200" y="746125"/>
                  </a:lnTo>
                  <a:lnTo>
                    <a:pt x="1609725" y="746125"/>
                  </a:lnTo>
                  <a:lnTo>
                    <a:pt x="1619250" y="730250"/>
                  </a:lnTo>
                  <a:lnTo>
                    <a:pt x="1641475" y="730250"/>
                  </a:lnTo>
                  <a:lnTo>
                    <a:pt x="1641475" y="742950"/>
                  </a:lnTo>
                  <a:lnTo>
                    <a:pt x="1647825" y="749300"/>
                  </a:lnTo>
                  <a:lnTo>
                    <a:pt x="1660525" y="993776"/>
                  </a:lnTo>
                  <a:lnTo>
                    <a:pt x="1654175" y="1038226"/>
                  </a:lnTo>
                  <a:lnTo>
                    <a:pt x="1641475" y="1079501"/>
                  </a:lnTo>
                  <a:lnTo>
                    <a:pt x="1631950" y="1101726"/>
                  </a:lnTo>
                  <a:lnTo>
                    <a:pt x="1609725" y="1128713"/>
                  </a:lnTo>
                  <a:lnTo>
                    <a:pt x="1600200" y="1117601"/>
                  </a:lnTo>
                  <a:lnTo>
                    <a:pt x="1619250" y="1076326"/>
                  </a:lnTo>
                  <a:lnTo>
                    <a:pt x="1635125" y="1057276"/>
                  </a:lnTo>
                  <a:lnTo>
                    <a:pt x="1638300" y="1012826"/>
                  </a:lnTo>
                  <a:lnTo>
                    <a:pt x="1641475" y="1003301"/>
                  </a:lnTo>
                  <a:lnTo>
                    <a:pt x="1641475" y="993776"/>
                  </a:lnTo>
                  <a:lnTo>
                    <a:pt x="1644650" y="987426"/>
                  </a:lnTo>
                  <a:lnTo>
                    <a:pt x="1644650" y="971551"/>
                  </a:lnTo>
                  <a:lnTo>
                    <a:pt x="1635125" y="860425"/>
                  </a:lnTo>
                  <a:lnTo>
                    <a:pt x="1631950" y="857250"/>
                  </a:lnTo>
                  <a:lnTo>
                    <a:pt x="1616075" y="803275"/>
                  </a:lnTo>
                  <a:lnTo>
                    <a:pt x="1606550" y="806450"/>
                  </a:lnTo>
                  <a:lnTo>
                    <a:pt x="1597025" y="815975"/>
                  </a:lnTo>
                  <a:lnTo>
                    <a:pt x="1590675" y="822325"/>
                  </a:lnTo>
                  <a:lnTo>
                    <a:pt x="1577975" y="809625"/>
                  </a:lnTo>
                  <a:lnTo>
                    <a:pt x="1565275" y="806450"/>
                  </a:lnTo>
                  <a:lnTo>
                    <a:pt x="1558925" y="809625"/>
                  </a:lnTo>
                  <a:lnTo>
                    <a:pt x="1562100" y="819150"/>
                  </a:lnTo>
                  <a:lnTo>
                    <a:pt x="1577975" y="835025"/>
                  </a:lnTo>
                  <a:lnTo>
                    <a:pt x="1577975" y="844550"/>
                  </a:lnTo>
                  <a:lnTo>
                    <a:pt x="1562100" y="854075"/>
                  </a:lnTo>
                  <a:lnTo>
                    <a:pt x="1565275" y="863600"/>
                  </a:lnTo>
                  <a:lnTo>
                    <a:pt x="1562100" y="869950"/>
                  </a:lnTo>
                  <a:lnTo>
                    <a:pt x="1565275" y="889000"/>
                  </a:lnTo>
                  <a:lnTo>
                    <a:pt x="1562100" y="895350"/>
                  </a:lnTo>
                  <a:lnTo>
                    <a:pt x="1536700" y="895350"/>
                  </a:lnTo>
                  <a:lnTo>
                    <a:pt x="1520825" y="901700"/>
                  </a:lnTo>
                  <a:lnTo>
                    <a:pt x="1504950" y="939801"/>
                  </a:lnTo>
                  <a:lnTo>
                    <a:pt x="1508125" y="952501"/>
                  </a:lnTo>
                  <a:lnTo>
                    <a:pt x="1511300" y="958851"/>
                  </a:lnTo>
                  <a:lnTo>
                    <a:pt x="1530350" y="952501"/>
                  </a:lnTo>
                  <a:lnTo>
                    <a:pt x="1536700" y="946151"/>
                  </a:lnTo>
                  <a:lnTo>
                    <a:pt x="1549400" y="946151"/>
                  </a:lnTo>
                  <a:lnTo>
                    <a:pt x="1552575" y="949326"/>
                  </a:lnTo>
                  <a:lnTo>
                    <a:pt x="1539875" y="962026"/>
                  </a:lnTo>
                  <a:lnTo>
                    <a:pt x="1539875" y="971551"/>
                  </a:lnTo>
                  <a:lnTo>
                    <a:pt x="1555750" y="981076"/>
                  </a:lnTo>
                  <a:lnTo>
                    <a:pt x="1568450" y="981076"/>
                  </a:lnTo>
                  <a:lnTo>
                    <a:pt x="1577975" y="974726"/>
                  </a:lnTo>
                  <a:lnTo>
                    <a:pt x="1587500" y="971551"/>
                  </a:lnTo>
                  <a:lnTo>
                    <a:pt x="1603375" y="977901"/>
                  </a:lnTo>
                  <a:lnTo>
                    <a:pt x="1603375" y="990601"/>
                  </a:lnTo>
                  <a:lnTo>
                    <a:pt x="1603375" y="1016001"/>
                  </a:lnTo>
                  <a:lnTo>
                    <a:pt x="1612900" y="1044576"/>
                  </a:lnTo>
                  <a:lnTo>
                    <a:pt x="1606550" y="1069976"/>
                  </a:lnTo>
                  <a:lnTo>
                    <a:pt x="1581150" y="1108076"/>
                  </a:lnTo>
                  <a:lnTo>
                    <a:pt x="1568450" y="1098551"/>
                  </a:lnTo>
                  <a:lnTo>
                    <a:pt x="1584325" y="1076326"/>
                  </a:lnTo>
                  <a:lnTo>
                    <a:pt x="1581150" y="1066801"/>
                  </a:lnTo>
                  <a:lnTo>
                    <a:pt x="1558925" y="1076326"/>
                  </a:lnTo>
                  <a:lnTo>
                    <a:pt x="1543050" y="1082676"/>
                  </a:lnTo>
                  <a:lnTo>
                    <a:pt x="1530350" y="1076326"/>
                  </a:lnTo>
                  <a:lnTo>
                    <a:pt x="1539875" y="1085851"/>
                  </a:lnTo>
                  <a:lnTo>
                    <a:pt x="1533525" y="1098551"/>
                  </a:lnTo>
                  <a:lnTo>
                    <a:pt x="1524000" y="1095376"/>
                  </a:lnTo>
                  <a:lnTo>
                    <a:pt x="1517650" y="1092201"/>
                  </a:lnTo>
                  <a:lnTo>
                    <a:pt x="1501775" y="1076326"/>
                  </a:lnTo>
                  <a:lnTo>
                    <a:pt x="1479550" y="1066801"/>
                  </a:lnTo>
                  <a:lnTo>
                    <a:pt x="1381125" y="1079501"/>
                  </a:lnTo>
                  <a:lnTo>
                    <a:pt x="1358900" y="1089026"/>
                  </a:lnTo>
                  <a:lnTo>
                    <a:pt x="1339850" y="1085851"/>
                  </a:lnTo>
                  <a:lnTo>
                    <a:pt x="1308100" y="1089026"/>
                  </a:lnTo>
                  <a:lnTo>
                    <a:pt x="1228725" y="1108076"/>
                  </a:lnTo>
                  <a:lnTo>
                    <a:pt x="1187450" y="1123951"/>
                  </a:lnTo>
                  <a:lnTo>
                    <a:pt x="1146175" y="1117601"/>
                  </a:lnTo>
                  <a:lnTo>
                    <a:pt x="1111250" y="1123951"/>
                  </a:lnTo>
                  <a:lnTo>
                    <a:pt x="1092200" y="1123951"/>
                  </a:lnTo>
                  <a:lnTo>
                    <a:pt x="1079500" y="1127126"/>
                  </a:lnTo>
                  <a:lnTo>
                    <a:pt x="1069975" y="1127126"/>
                  </a:lnTo>
                  <a:lnTo>
                    <a:pt x="1057275" y="1138238"/>
                  </a:lnTo>
                  <a:lnTo>
                    <a:pt x="987425" y="1169988"/>
                  </a:lnTo>
                  <a:lnTo>
                    <a:pt x="946150" y="1195388"/>
                  </a:lnTo>
                  <a:lnTo>
                    <a:pt x="942975" y="1211263"/>
                  </a:lnTo>
                  <a:lnTo>
                    <a:pt x="927100" y="1223963"/>
                  </a:lnTo>
                  <a:lnTo>
                    <a:pt x="920750" y="1223963"/>
                  </a:lnTo>
                  <a:lnTo>
                    <a:pt x="914400" y="1217613"/>
                  </a:lnTo>
                  <a:lnTo>
                    <a:pt x="911225" y="1198563"/>
                  </a:lnTo>
                  <a:lnTo>
                    <a:pt x="917575" y="1179513"/>
                  </a:lnTo>
                  <a:lnTo>
                    <a:pt x="927100" y="1179513"/>
                  </a:lnTo>
                  <a:lnTo>
                    <a:pt x="936625" y="1179513"/>
                  </a:lnTo>
                  <a:lnTo>
                    <a:pt x="939800" y="1173163"/>
                  </a:lnTo>
                  <a:lnTo>
                    <a:pt x="955675" y="1169988"/>
                  </a:lnTo>
                  <a:lnTo>
                    <a:pt x="971550" y="1163638"/>
                  </a:lnTo>
                  <a:lnTo>
                    <a:pt x="968375" y="1150938"/>
                  </a:lnTo>
                  <a:lnTo>
                    <a:pt x="936625" y="1135063"/>
                  </a:lnTo>
                  <a:lnTo>
                    <a:pt x="914400" y="1131888"/>
                  </a:lnTo>
                  <a:lnTo>
                    <a:pt x="898525" y="1147763"/>
                  </a:lnTo>
                  <a:lnTo>
                    <a:pt x="904875" y="1157288"/>
                  </a:lnTo>
                  <a:lnTo>
                    <a:pt x="904875" y="1163638"/>
                  </a:lnTo>
                  <a:lnTo>
                    <a:pt x="895350" y="1163638"/>
                  </a:lnTo>
                  <a:lnTo>
                    <a:pt x="885825" y="1160463"/>
                  </a:lnTo>
                  <a:lnTo>
                    <a:pt x="857250" y="1160463"/>
                  </a:lnTo>
                  <a:lnTo>
                    <a:pt x="828675" y="1179513"/>
                  </a:lnTo>
                  <a:lnTo>
                    <a:pt x="809625" y="1182688"/>
                  </a:lnTo>
                  <a:lnTo>
                    <a:pt x="806450" y="1182688"/>
                  </a:lnTo>
                  <a:lnTo>
                    <a:pt x="777875" y="1163638"/>
                  </a:lnTo>
                  <a:lnTo>
                    <a:pt x="752475" y="1157288"/>
                  </a:lnTo>
                  <a:lnTo>
                    <a:pt x="723900" y="1166813"/>
                  </a:lnTo>
                  <a:lnTo>
                    <a:pt x="692150" y="1211263"/>
                  </a:lnTo>
                  <a:lnTo>
                    <a:pt x="663575" y="1223963"/>
                  </a:lnTo>
                  <a:lnTo>
                    <a:pt x="638175" y="1227138"/>
                  </a:lnTo>
                  <a:lnTo>
                    <a:pt x="638175" y="1223963"/>
                  </a:lnTo>
                  <a:lnTo>
                    <a:pt x="647700" y="1211263"/>
                  </a:lnTo>
                  <a:lnTo>
                    <a:pt x="647700" y="1204913"/>
                  </a:lnTo>
                  <a:lnTo>
                    <a:pt x="644525" y="1192213"/>
                  </a:lnTo>
                  <a:lnTo>
                    <a:pt x="641350" y="1185863"/>
                  </a:lnTo>
                  <a:lnTo>
                    <a:pt x="641350" y="1176338"/>
                  </a:lnTo>
                  <a:lnTo>
                    <a:pt x="638175" y="1160463"/>
                  </a:lnTo>
                  <a:lnTo>
                    <a:pt x="631825" y="1150938"/>
                  </a:lnTo>
                  <a:lnTo>
                    <a:pt x="615950" y="1147763"/>
                  </a:lnTo>
                  <a:lnTo>
                    <a:pt x="606425" y="1157288"/>
                  </a:lnTo>
                  <a:lnTo>
                    <a:pt x="600075" y="1166813"/>
                  </a:lnTo>
                  <a:lnTo>
                    <a:pt x="577850" y="1182688"/>
                  </a:lnTo>
                  <a:lnTo>
                    <a:pt x="558800" y="1198563"/>
                  </a:lnTo>
                  <a:lnTo>
                    <a:pt x="558800" y="1220788"/>
                  </a:lnTo>
                  <a:lnTo>
                    <a:pt x="517525" y="1281113"/>
                  </a:lnTo>
                  <a:lnTo>
                    <a:pt x="495300" y="1284288"/>
                  </a:lnTo>
                  <a:lnTo>
                    <a:pt x="504825" y="1309688"/>
                  </a:lnTo>
                  <a:lnTo>
                    <a:pt x="488950" y="1335088"/>
                  </a:lnTo>
                  <a:lnTo>
                    <a:pt x="454025" y="1360488"/>
                  </a:lnTo>
                  <a:lnTo>
                    <a:pt x="415925" y="1379538"/>
                  </a:lnTo>
                  <a:lnTo>
                    <a:pt x="393700" y="1379538"/>
                  </a:lnTo>
                  <a:lnTo>
                    <a:pt x="387350" y="1379538"/>
                  </a:lnTo>
                  <a:lnTo>
                    <a:pt x="381000" y="1379538"/>
                  </a:lnTo>
                  <a:lnTo>
                    <a:pt x="368300" y="1382713"/>
                  </a:lnTo>
                  <a:lnTo>
                    <a:pt x="361950" y="1376363"/>
                  </a:lnTo>
                  <a:lnTo>
                    <a:pt x="377825" y="1363663"/>
                  </a:lnTo>
                  <a:lnTo>
                    <a:pt x="377825" y="1354138"/>
                  </a:lnTo>
                  <a:lnTo>
                    <a:pt x="368300" y="1309688"/>
                  </a:lnTo>
                  <a:lnTo>
                    <a:pt x="358775" y="1306513"/>
                  </a:lnTo>
                  <a:lnTo>
                    <a:pt x="349250" y="1316038"/>
                  </a:lnTo>
                  <a:lnTo>
                    <a:pt x="339725" y="1357313"/>
                  </a:lnTo>
                  <a:lnTo>
                    <a:pt x="339725" y="1382713"/>
                  </a:lnTo>
                  <a:lnTo>
                    <a:pt x="314325" y="1379538"/>
                  </a:lnTo>
                  <a:lnTo>
                    <a:pt x="292100" y="1385888"/>
                  </a:lnTo>
                  <a:lnTo>
                    <a:pt x="254000" y="1389063"/>
                  </a:lnTo>
                  <a:lnTo>
                    <a:pt x="244475" y="1389063"/>
                  </a:lnTo>
                  <a:lnTo>
                    <a:pt x="244475" y="1385888"/>
                  </a:lnTo>
                  <a:lnTo>
                    <a:pt x="241300" y="1370013"/>
                  </a:lnTo>
                  <a:lnTo>
                    <a:pt x="244475" y="1350963"/>
                  </a:lnTo>
                  <a:lnTo>
                    <a:pt x="234950" y="1338263"/>
                  </a:lnTo>
                  <a:lnTo>
                    <a:pt x="231775" y="1341438"/>
                  </a:lnTo>
                  <a:lnTo>
                    <a:pt x="225425" y="1354138"/>
                  </a:lnTo>
                  <a:lnTo>
                    <a:pt x="222250" y="1395413"/>
                  </a:lnTo>
                  <a:lnTo>
                    <a:pt x="206375" y="1401763"/>
                  </a:lnTo>
                  <a:lnTo>
                    <a:pt x="187325" y="1401763"/>
                  </a:lnTo>
                  <a:lnTo>
                    <a:pt x="168275" y="1395413"/>
                  </a:lnTo>
                  <a:lnTo>
                    <a:pt x="127000" y="1414463"/>
                  </a:lnTo>
                  <a:lnTo>
                    <a:pt x="95250" y="1439863"/>
                  </a:lnTo>
                  <a:lnTo>
                    <a:pt x="69850" y="1471613"/>
                  </a:lnTo>
                  <a:lnTo>
                    <a:pt x="57150" y="1462088"/>
                  </a:lnTo>
                  <a:lnTo>
                    <a:pt x="44450" y="1458913"/>
                  </a:lnTo>
                  <a:lnTo>
                    <a:pt x="34925" y="1449388"/>
                  </a:lnTo>
                  <a:lnTo>
                    <a:pt x="22225" y="1449388"/>
                  </a:lnTo>
                  <a:lnTo>
                    <a:pt x="12700" y="1462088"/>
                  </a:lnTo>
                  <a:lnTo>
                    <a:pt x="6350" y="1458913"/>
                  </a:lnTo>
                  <a:lnTo>
                    <a:pt x="0" y="1443038"/>
                  </a:lnTo>
                  <a:lnTo>
                    <a:pt x="12700" y="1430338"/>
                  </a:lnTo>
                  <a:lnTo>
                    <a:pt x="50800" y="1411288"/>
                  </a:lnTo>
                  <a:lnTo>
                    <a:pt x="60325" y="1401763"/>
                  </a:lnTo>
                  <a:lnTo>
                    <a:pt x="69850" y="1385888"/>
                  </a:lnTo>
                  <a:lnTo>
                    <a:pt x="82550" y="1338263"/>
                  </a:lnTo>
                  <a:lnTo>
                    <a:pt x="104775" y="1316038"/>
                  </a:lnTo>
                  <a:lnTo>
                    <a:pt x="101600" y="1303338"/>
                  </a:lnTo>
                  <a:lnTo>
                    <a:pt x="95250" y="1293813"/>
                  </a:lnTo>
                  <a:lnTo>
                    <a:pt x="92075" y="1277938"/>
                  </a:lnTo>
                  <a:lnTo>
                    <a:pt x="92075" y="1265238"/>
                  </a:lnTo>
                  <a:lnTo>
                    <a:pt x="95250" y="1239838"/>
                  </a:lnTo>
                  <a:lnTo>
                    <a:pt x="85725" y="1227138"/>
                  </a:lnTo>
                  <a:lnTo>
                    <a:pt x="88900" y="1220788"/>
                  </a:lnTo>
                  <a:lnTo>
                    <a:pt x="92075" y="1214438"/>
                  </a:lnTo>
                  <a:lnTo>
                    <a:pt x="104775" y="1182688"/>
                  </a:lnTo>
                  <a:lnTo>
                    <a:pt x="92075" y="1157288"/>
                  </a:lnTo>
                  <a:lnTo>
                    <a:pt x="85725" y="1144588"/>
                  </a:lnTo>
                  <a:lnTo>
                    <a:pt x="88900" y="1128713"/>
                  </a:lnTo>
                  <a:lnTo>
                    <a:pt x="133350" y="1114426"/>
                  </a:lnTo>
                  <a:lnTo>
                    <a:pt x="136525" y="1104901"/>
                  </a:lnTo>
                  <a:lnTo>
                    <a:pt x="127000" y="1098551"/>
                  </a:lnTo>
                  <a:lnTo>
                    <a:pt x="114300" y="1095376"/>
                  </a:lnTo>
                  <a:lnTo>
                    <a:pt x="98425" y="1098551"/>
                  </a:lnTo>
                  <a:lnTo>
                    <a:pt x="85725" y="1089026"/>
                  </a:lnTo>
                  <a:lnTo>
                    <a:pt x="76200" y="1079501"/>
                  </a:lnTo>
                  <a:lnTo>
                    <a:pt x="82550" y="1073151"/>
                  </a:lnTo>
                  <a:lnTo>
                    <a:pt x="98425" y="1069976"/>
                  </a:lnTo>
                  <a:lnTo>
                    <a:pt x="130175" y="1073151"/>
                  </a:lnTo>
                  <a:lnTo>
                    <a:pt x="146050" y="1066801"/>
                  </a:lnTo>
                  <a:lnTo>
                    <a:pt x="155575" y="1060451"/>
                  </a:lnTo>
                  <a:lnTo>
                    <a:pt x="146050" y="1047751"/>
                  </a:lnTo>
                  <a:lnTo>
                    <a:pt x="139700" y="1025526"/>
                  </a:lnTo>
                  <a:lnTo>
                    <a:pt x="127000" y="1019176"/>
                  </a:lnTo>
                  <a:lnTo>
                    <a:pt x="111125" y="1022351"/>
                  </a:lnTo>
                  <a:lnTo>
                    <a:pt x="104775" y="1035051"/>
                  </a:lnTo>
                  <a:lnTo>
                    <a:pt x="95250" y="1041401"/>
                  </a:lnTo>
                  <a:lnTo>
                    <a:pt x="73025" y="1047751"/>
                  </a:lnTo>
                  <a:lnTo>
                    <a:pt x="66675" y="1041401"/>
                  </a:lnTo>
                  <a:lnTo>
                    <a:pt x="69850" y="1028701"/>
                  </a:lnTo>
                  <a:lnTo>
                    <a:pt x="95250" y="1006476"/>
                  </a:lnTo>
                  <a:lnTo>
                    <a:pt x="152400" y="987426"/>
                  </a:lnTo>
                  <a:lnTo>
                    <a:pt x="146050" y="952501"/>
                  </a:lnTo>
                  <a:lnTo>
                    <a:pt x="146050" y="939801"/>
                  </a:lnTo>
                  <a:lnTo>
                    <a:pt x="130175" y="952501"/>
                  </a:lnTo>
                  <a:lnTo>
                    <a:pt x="120650" y="949326"/>
                  </a:lnTo>
                  <a:lnTo>
                    <a:pt x="111125" y="942976"/>
                  </a:lnTo>
                  <a:lnTo>
                    <a:pt x="120650" y="930276"/>
                  </a:lnTo>
                  <a:lnTo>
                    <a:pt x="133350" y="920751"/>
                  </a:lnTo>
                  <a:lnTo>
                    <a:pt x="139700" y="911225"/>
                  </a:lnTo>
                  <a:lnTo>
                    <a:pt x="152400" y="892175"/>
                  </a:lnTo>
                  <a:lnTo>
                    <a:pt x="152400" y="889000"/>
                  </a:lnTo>
                  <a:lnTo>
                    <a:pt x="149225" y="885825"/>
                  </a:lnTo>
                  <a:lnTo>
                    <a:pt x="142875" y="885825"/>
                  </a:lnTo>
                  <a:lnTo>
                    <a:pt x="133350" y="892175"/>
                  </a:lnTo>
                  <a:lnTo>
                    <a:pt x="120650" y="895350"/>
                  </a:lnTo>
                  <a:lnTo>
                    <a:pt x="142875" y="873125"/>
                  </a:lnTo>
                  <a:lnTo>
                    <a:pt x="149225" y="869950"/>
                  </a:lnTo>
                  <a:lnTo>
                    <a:pt x="146050" y="860425"/>
                  </a:lnTo>
                  <a:lnTo>
                    <a:pt x="142875" y="860425"/>
                  </a:lnTo>
                  <a:lnTo>
                    <a:pt x="139700" y="847725"/>
                  </a:lnTo>
                  <a:lnTo>
                    <a:pt x="123825" y="825500"/>
                  </a:lnTo>
                  <a:lnTo>
                    <a:pt x="187325" y="796925"/>
                  </a:lnTo>
                  <a:lnTo>
                    <a:pt x="269875" y="765175"/>
                  </a:lnTo>
                  <a:lnTo>
                    <a:pt x="323850" y="708025"/>
                  </a:lnTo>
                  <a:lnTo>
                    <a:pt x="355600" y="739775"/>
                  </a:lnTo>
                  <a:lnTo>
                    <a:pt x="393700" y="765175"/>
                  </a:lnTo>
                  <a:lnTo>
                    <a:pt x="463550" y="825500"/>
                  </a:lnTo>
                  <a:lnTo>
                    <a:pt x="568325" y="863600"/>
                  </a:lnTo>
                  <a:lnTo>
                    <a:pt x="669925" y="892175"/>
                  </a:lnTo>
                  <a:lnTo>
                    <a:pt x="857250" y="904875"/>
                  </a:lnTo>
                  <a:lnTo>
                    <a:pt x="876300" y="911225"/>
                  </a:lnTo>
                  <a:lnTo>
                    <a:pt x="892175" y="920751"/>
                  </a:lnTo>
                  <a:lnTo>
                    <a:pt x="898525" y="930276"/>
                  </a:lnTo>
                  <a:lnTo>
                    <a:pt x="885825" y="933451"/>
                  </a:lnTo>
                  <a:lnTo>
                    <a:pt x="873125" y="927101"/>
                  </a:lnTo>
                  <a:lnTo>
                    <a:pt x="863600" y="930276"/>
                  </a:lnTo>
                  <a:lnTo>
                    <a:pt x="857250" y="936626"/>
                  </a:lnTo>
                  <a:lnTo>
                    <a:pt x="847725" y="933451"/>
                  </a:lnTo>
                  <a:lnTo>
                    <a:pt x="831850" y="936626"/>
                  </a:lnTo>
                  <a:lnTo>
                    <a:pt x="822325" y="927101"/>
                  </a:lnTo>
                  <a:lnTo>
                    <a:pt x="803275" y="920751"/>
                  </a:lnTo>
                  <a:lnTo>
                    <a:pt x="771525" y="930276"/>
                  </a:lnTo>
                  <a:lnTo>
                    <a:pt x="752475" y="930276"/>
                  </a:lnTo>
                  <a:lnTo>
                    <a:pt x="736600" y="927101"/>
                  </a:lnTo>
                  <a:lnTo>
                    <a:pt x="727075" y="930276"/>
                  </a:lnTo>
                  <a:lnTo>
                    <a:pt x="733425" y="946151"/>
                  </a:lnTo>
                  <a:lnTo>
                    <a:pt x="746125" y="955676"/>
                  </a:lnTo>
                  <a:lnTo>
                    <a:pt x="774700" y="962026"/>
                  </a:lnTo>
                  <a:lnTo>
                    <a:pt x="844550" y="965201"/>
                  </a:lnTo>
                  <a:lnTo>
                    <a:pt x="863600" y="965201"/>
                  </a:lnTo>
                  <a:lnTo>
                    <a:pt x="879475" y="965201"/>
                  </a:lnTo>
                  <a:lnTo>
                    <a:pt x="901700" y="958851"/>
                  </a:lnTo>
                  <a:lnTo>
                    <a:pt x="914400" y="955676"/>
                  </a:lnTo>
                  <a:lnTo>
                    <a:pt x="920750" y="958851"/>
                  </a:lnTo>
                  <a:lnTo>
                    <a:pt x="923925" y="968376"/>
                  </a:lnTo>
                  <a:lnTo>
                    <a:pt x="933450" y="968376"/>
                  </a:lnTo>
                  <a:lnTo>
                    <a:pt x="936625" y="955676"/>
                  </a:lnTo>
                  <a:lnTo>
                    <a:pt x="949325" y="942976"/>
                  </a:lnTo>
                  <a:lnTo>
                    <a:pt x="958850" y="933451"/>
                  </a:lnTo>
                  <a:lnTo>
                    <a:pt x="971550" y="930276"/>
                  </a:lnTo>
                  <a:lnTo>
                    <a:pt x="981075" y="923926"/>
                  </a:lnTo>
                  <a:lnTo>
                    <a:pt x="977900" y="914400"/>
                  </a:lnTo>
                  <a:lnTo>
                    <a:pt x="987425" y="901700"/>
                  </a:lnTo>
                  <a:lnTo>
                    <a:pt x="1022350" y="882650"/>
                  </a:lnTo>
                  <a:lnTo>
                    <a:pt x="1085850" y="857250"/>
                  </a:lnTo>
                  <a:lnTo>
                    <a:pt x="1101725" y="860425"/>
                  </a:lnTo>
                  <a:lnTo>
                    <a:pt x="1152525" y="844550"/>
                  </a:lnTo>
                  <a:lnTo>
                    <a:pt x="1165225" y="850900"/>
                  </a:lnTo>
                  <a:lnTo>
                    <a:pt x="1168400" y="860425"/>
                  </a:lnTo>
                  <a:lnTo>
                    <a:pt x="1187450" y="838200"/>
                  </a:lnTo>
                  <a:lnTo>
                    <a:pt x="1209675" y="835025"/>
                  </a:lnTo>
                  <a:lnTo>
                    <a:pt x="1219200" y="838200"/>
                  </a:lnTo>
                  <a:lnTo>
                    <a:pt x="1228725" y="844550"/>
                  </a:lnTo>
                  <a:lnTo>
                    <a:pt x="1238250" y="835025"/>
                  </a:lnTo>
                  <a:lnTo>
                    <a:pt x="1247775" y="831850"/>
                  </a:lnTo>
                  <a:lnTo>
                    <a:pt x="1260475" y="831850"/>
                  </a:lnTo>
                  <a:lnTo>
                    <a:pt x="1289050" y="819150"/>
                  </a:lnTo>
                  <a:lnTo>
                    <a:pt x="1387475" y="790575"/>
                  </a:lnTo>
                  <a:lnTo>
                    <a:pt x="1444625" y="762000"/>
                  </a:lnTo>
                  <a:lnTo>
                    <a:pt x="1489075" y="717550"/>
                  </a:lnTo>
                  <a:lnTo>
                    <a:pt x="1489075" y="685800"/>
                  </a:lnTo>
                  <a:lnTo>
                    <a:pt x="1485900" y="657225"/>
                  </a:lnTo>
                  <a:lnTo>
                    <a:pt x="1489075" y="619125"/>
                  </a:lnTo>
                  <a:lnTo>
                    <a:pt x="1473200" y="555625"/>
                  </a:lnTo>
                  <a:lnTo>
                    <a:pt x="1473200" y="546100"/>
                  </a:lnTo>
                  <a:lnTo>
                    <a:pt x="1476375" y="533400"/>
                  </a:lnTo>
                  <a:lnTo>
                    <a:pt x="1476375" y="527050"/>
                  </a:lnTo>
                  <a:lnTo>
                    <a:pt x="1479550" y="520700"/>
                  </a:lnTo>
                  <a:lnTo>
                    <a:pt x="1492250" y="504825"/>
                  </a:lnTo>
                  <a:lnTo>
                    <a:pt x="1489075" y="498475"/>
                  </a:lnTo>
                  <a:lnTo>
                    <a:pt x="1479550" y="495300"/>
                  </a:lnTo>
                  <a:lnTo>
                    <a:pt x="1463675" y="495300"/>
                  </a:lnTo>
                  <a:lnTo>
                    <a:pt x="1454150" y="492125"/>
                  </a:lnTo>
                  <a:lnTo>
                    <a:pt x="1447800" y="488950"/>
                  </a:lnTo>
                  <a:lnTo>
                    <a:pt x="1444625" y="479425"/>
                  </a:lnTo>
                  <a:lnTo>
                    <a:pt x="1447800" y="476250"/>
                  </a:lnTo>
                  <a:lnTo>
                    <a:pt x="1450975" y="473075"/>
                  </a:lnTo>
                  <a:lnTo>
                    <a:pt x="1470025" y="469900"/>
                  </a:lnTo>
                  <a:lnTo>
                    <a:pt x="1476375" y="479425"/>
                  </a:lnTo>
                  <a:lnTo>
                    <a:pt x="1489075" y="476250"/>
                  </a:lnTo>
                  <a:lnTo>
                    <a:pt x="1489075" y="457200"/>
                  </a:lnTo>
                  <a:lnTo>
                    <a:pt x="1501775" y="447675"/>
                  </a:lnTo>
                  <a:lnTo>
                    <a:pt x="1489075" y="438150"/>
                  </a:lnTo>
                  <a:lnTo>
                    <a:pt x="1476375" y="447675"/>
                  </a:lnTo>
                  <a:lnTo>
                    <a:pt x="1460500" y="450850"/>
                  </a:lnTo>
                  <a:lnTo>
                    <a:pt x="1450975" y="450850"/>
                  </a:lnTo>
                  <a:lnTo>
                    <a:pt x="1444625" y="447675"/>
                  </a:lnTo>
                  <a:lnTo>
                    <a:pt x="1438275" y="438150"/>
                  </a:lnTo>
                  <a:lnTo>
                    <a:pt x="1431925" y="431800"/>
                  </a:lnTo>
                  <a:lnTo>
                    <a:pt x="1428750" y="422275"/>
                  </a:lnTo>
                  <a:lnTo>
                    <a:pt x="1422400" y="419100"/>
                  </a:lnTo>
                  <a:lnTo>
                    <a:pt x="1422400" y="409575"/>
                  </a:lnTo>
                  <a:lnTo>
                    <a:pt x="1419225" y="403225"/>
                  </a:lnTo>
                  <a:lnTo>
                    <a:pt x="1412875" y="400050"/>
                  </a:lnTo>
                  <a:lnTo>
                    <a:pt x="1406525" y="396875"/>
                  </a:lnTo>
                  <a:lnTo>
                    <a:pt x="1393825" y="393700"/>
                  </a:lnTo>
                  <a:lnTo>
                    <a:pt x="1377950" y="400050"/>
                  </a:lnTo>
                  <a:lnTo>
                    <a:pt x="1358900" y="419100"/>
                  </a:lnTo>
                  <a:lnTo>
                    <a:pt x="1362075" y="441325"/>
                  </a:lnTo>
                  <a:lnTo>
                    <a:pt x="1362075" y="473075"/>
                  </a:lnTo>
                  <a:lnTo>
                    <a:pt x="1352550" y="482600"/>
                  </a:lnTo>
                  <a:lnTo>
                    <a:pt x="1355725" y="504825"/>
                  </a:lnTo>
                  <a:lnTo>
                    <a:pt x="1362075" y="514350"/>
                  </a:lnTo>
                  <a:lnTo>
                    <a:pt x="1365250" y="520700"/>
                  </a:lnTo>
                  <a:lnTo>
                    <a:pt x="1362075" y="530225"/>
                  </a:lnTo>
                  <a:lnTo>
                    <a:pt x="1349375" y="533400"/>
                  </a:lnTo>
                  <a:lnTo>
                    <a:pt x="1339850" y="523875"/>
                  </a:lnTo>
                  <a:lnTo>
                    <a:pt x="1336675" y="514350"/>
                  </a:lnTo>
                  <a:lnTo>
                    <a:pt x="1333500" y="501650"/>
                  </a:lnTo>
                  <a:lnTo>
                    <a:pt x="1333500" y="460375"/>
                  </a:lnTo>
                  <a:lnTo>
                    <a:pt x="1327150" y="384175"/>
                  </a:lnTo>
                  <a:lnTo>
                    <a:pt x="1330325" y="288925"/>
                  </a:lnTo>
                  <a:lnTo>
                    <a:pt x="1317625" y="196850"/>
                  </a:lnTo>
                  <a:lnTo>
                    <a:pt x="1308100" y="174625"/>
                  </a:lnTo>
                  <a:lnTo>
                    <a:pt x="1298575" y="146050"/>
                  </a:lnTo>
                  <a:lnTo>
                    <a:pt x="1282700" y="127000"/>
                  </a:lnTo>
                  <a:lnTo>
                    <a:pt x="1263650" y="111125"/>
                  </a:lnTo>
                  <a:lnTo>
                    <a:pt x="1247775" y="98425"/>
                  </a:lnTo>
                  <a:lnTo>
                    <a:pt x="1228725" y="92075"/>
                  </a:lnTo>
                  <a:lnTo>
                    <a:pt x="1209675" y="79375"/>
                  </a:lnTo>
                  <a:lnTo>
                    <a:pt x="1196975" y="73025"/>
                  </a:lnTo>
                  <a:lnTo>
                    <a:pt x="1162050" y="63500"/>
                  </a:lnTo>
                  <a:lnTo>
                    <a:pt x="1143000" y="60325"/>
                  </a:lnTo>
                  <a:lnTo>
                    <a:pt x="1127125" y="66675"/>
                  </a:lnTo>
                  <a:lnTo>
                    <a:pt x="1108075" y="76200"/>
                  </a:lnTo>
                  <a:lnTo>
                    <a:pt x="1095375" y="85725"/>
                  </a:lnTo>
                  <a:lnTo>
                    <a:pt x="1085850" y="101600"/>
                  </a:lnTo>
                  <a:lnTo>
                    <a:pt x="1073150" y="114300"/>
                  </a:lnTo>
                  <a:lnTo>
                    <a:pt x="1066800" y="117475"/>
                  </a:lnTo>
                  <a:lnTo>
                    <a:pt x="1063625" y="120650"/>
                  </a:lnTo>
                  <a:lnTo>
                    <a:pt x="1063625" y="123825"/>
                  </a:lnTo>
                  <a:lnTo>
                    <a:pt x="1069975" y="136525"/>
                  </a:lnTo>
                  <a:lnTo>
                    <a:pt x="1076325" y="142875"/>
                  </a:lnTo>
                  <a:lnTo>
                    <a:pt x="1089025" y="139700"/>
                  </a:lnTo>
                  <a:lnTo>
                    <a:pt x="1104900" y="136525"/>
                  </a:lnTo>
                  <a:lnTo>
                    <a:pt x="1123950" y="123825"/>
                  </a:lnTo>
                  <a:lnTo>
                    <a:pt x="1136650" y="123825"/>
                  </a:lnTo>
                  <a:lnTo>
                    <a:pt x="1133475" y="136525"/>
                  </a:lnTo>
                  <a:lnTo>
                    <a:pt x="1108075" y="155575"/>
                  </a:lnTo>
                  <a:lnTo>
                    <a:pt x="1085850" y="158750"/>
                  </a:lnTo>
                  <a:lnTo>
                    <a:pt x="1066800" y="155575"/>
                  </a:lnTo>
                  <a:lnTo>
                    <a:pt x="1044575" y="133350"/>
                  </a:lnTo>
                  <a:lnTo>
                    <a:pt x="1031875" y="114300"/>
                  </a:lnTo>
                  <a:lnTo>
                    <a:pt x="1025525" y="95250"/>
                  </a:lnTo>
                  <a:lnTo>
                    <a:pt x="1016000" y="88900"/>
                  </a:lnTo>
                  <a:lnTo>
                    <a:pt x="1009650" y="76200"/>
                  </a:lnTo>
                  <a:lnTo>
                    <a:pt x="1000125" y="69850"/>
                  </a:lnTo>
                  <a:lnTo>
                    <a:pt x="993775" y="63500"/>
                  </a:lnTo>
                  <a:lnTo>
                    <a:pt x="990600" y="57150"/>
                  </a:lnTo>
                  <a:lnTo>
                    <a:pt x="993775" y="50800"/>
                  </a:lnTo>
                  <a:lnTo>
                    <a:pt x="993775" y="47625"/>
                  </a:lnTo>
                  <a:lnTo>
                    <a:pt x="987425" y="44450"/>
                  </a:lnTo>
                  <a:lnTo>
                    <a:pt x="974725" y="53975"/>
                  </a:lnTo>
                  <a:lnTo>
                    <a:pt x="965200" y="50800"/>
                  </a:lnTo>
                  <a:lnTo>
                    <a:pt x="968375" y="41275"/>
                  </a:lnTo>
                  <a:lnTo>
                    <a:pt x="971550" y="31750"/>
                  </a:lnTo>
                  <a:lnTo>
                    <a:pt x="977900" y="19050"/>
                  </a:lnTo>
                  <a:lnTo>
                    <a:pt x="1000125" y="9525"/>
                  </a:lnTo>
                  <a:lnTo>
                    <a:pt x="1019175" y="3175"/>
                  </a:lnTo>
                  <a:close/>
                </a:path>
              </a:pathLst>
            </a:custGeom>
            <a:grpFill/>
            <a:ln w="6350" cmpd="sng">
              <a:solidFill>
                <a:schemeClr val="accent2"/>
              </a:solidFill>
              <a:round/>
              <a:headEnd/>
              <a:tailEnd/>
            </a:ln>
          </p:spPr>
          <p:txBody>
            <a:bodyPr/>
            <a:lstStyle/>
            <a:p>
              <a:endParaRPr lang="en-GB"/>
            </a:p>
          </p:txBody>
        </p:sp>
      </p:grpSp>
      <p:graphicFrame>
        <p:nvGraphicFramePr>
          <p:cNvPr id="32" name="Chart 31"/>
          <p:cNvGraphicFramePr/>
          <p:nvPr/>
        </p:nvGraphicFramePr>
        <p:xfrm>
          <a:off x="2213252" y="2783636"/>
          <a:ext cx="5448668" cy="20664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3" name="Chart 32"/>
          <p:cNvGraphicFramePr/>
          <p:nvPr/>
        </p:nvGraphicFramePr>
        <p:xfrm>
          <a:off x="2388935" y="1305940"/>
          <a:ext cx="2661071" cy="1064667"/>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bwMode="gray">
          <a:xfrm>
            <a:off x="2824966" y="1714807"/>
            <a:ext cx="572273" cy="123111"/>
          </a:xfrm>
          <a:prstGeom prst="rect">
            <a:avLst/>
          </a:prstGeom>
          <a:noFill/>
        </p:spPr>
        <p:txBody>
          <a:bodyPr wrap="none" lIns="0" tIns="0" rIns="0" bIns="0" rtlCol="0">
            <a:spAutoFit/>
          </a:bodyPr>
          <a:lstStyle/>
          <a:p>
            <a:pPr>
              <a:spcBef>
                <a:spcPts val="500"/>
              </a:spcBef>
            </a:pPr>
            <a:r>
              <a:rPr lang="en-US" sz="800" dirty="0"/>
              <a:t>2005-2015</a:t>
            </a:r>
          </a:p>
        </p:txBody>
      </p:sp>
      <p:sp>
        <p:nvSpPr>
          <p:cNvPr id="35" name="TextBox 34"/>
          <p:cNvSpPr txBox="1"/>
          <p:nvPr/>
        </p:nvSpPr>
        <p:spPr bwMode="gray">
          <a:xfrm>
            <a:off x="4025750" y="1493968"/>
            <a:ext cx="572273" cy="123111"/>
          </a:xfrm>
          <a:prstGeom prst="rect">
            <a:avLst/>
          </a:prstGeom>
          <a:noFill/>
        </p:spPr>
        <p:txBody>
          <a:bodyPr wrap="none" lIns="0" tIns="0" rIns="0" bIns="0" rtlCol="0">
            <a:spAutoFit/>
          </a:bodyPr>
          <a:lstStyle/>
          <a:p>
            <a:pPr>
              <a:spcBef>
                <a:spcPts val="500"/>
              </a:spcBef>
            </a:pPr>
            <a:r>
              <a:rPr lang="en-US" sz="800" dirty="0"/>
              <a:t>2016-2031</a:t>
            </a:r>
          </a:p>
        </p:txBody>
      </p:sp>
    </p:spTree>
    <p:extLst>
      <p:ext uri="{BB962C8B-B14F-4D97-AF65-F5344CB8AC3E}">
        <p14:creationId xmlns:p14="http://schemas.microsoft.com/office/powerpoint/2010/main" val="2696417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01368-AD62-4D6B-A377-52E000C9EDAB}"/>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96A90736-B858-4A65-803B-06135C48E006}"/>
              </a:ext>
            </a:extLst>
          </p:cNvPr>
          <p:cNvSpPr>
            <a:spLocks noGrp="1"/>
          </p:cNvSpPr>
          <p:nvPr>
            <p:ph type="body" sz="quarter" idx="16"/>
          </p:nvPr>
        </p:nvSpPr>
        <p:spPr/>
        <p:txBody>
          <a:bodyPr/>
          <a:lstStyle/>
          <a:p>
            <a:endParaRPr lang="en-US"/>
          </a:p>
        </p:txBody>
      </p:sp>
      <p:sp>
        <p:nvSpPr>
          <p:cNvPr id="4" name="Text Placeholder 3">
            <a:extLst>
              <a:ext uri="{FF2B5EF4-FFF2-40B4-BE49-F238E27FC236}">
                <a16:creationId xmlns:a16="http://schemas.microsoft.com/office/drawing/2014/main" id="{572CBBAD-378F-493A-A4B0-FE851000A924}"/>
              </a:ext>
            </a:extLst>
          </p:cNvPr>
          <p:cNvSpPr>
            <a:spLocks noGrp="1"/>
          </p:cNvSpPr>
          <p:nvPr>
            <p:ph type="body" sz="quarter" idx="18"/>
          </p:nvPr>
        </p:nvSpPr>
        <p:spPr>
          <a:xfrm>
            <a:off x="4023360" y="4600545"/>
            <a:ext cx="2377440" cy="200055"/>
          </a:xfrm>
        </p:spPr>
        <p:txBody>
          <a:bodyPr/>
          <a:lstStyle/>
          <a:p>
            <a:r>
              <a:rPr lang="en-US" dirty="0"/>
              <a:t>Sources: </a:t>
            </a:r>
            <a:r>
              <a:rPr lang="en-US" dirty="0" err="1"/>
              <a:t>Grawe</a:t>
            </a:r>
            <a:r>
              <a:rPr lang="en-US" dirty="0"/>
              <a:t>, Nathan D., </a:t>
            </a:r>
            <a:r>
              <a:rPr lang="en-US" i="1" dirty="0"/>
              <a:t>Demographics and the Demand for Higher Education</a:t>
            </a:r>
            <a:r>
              <a:rPr lang="en-US" dirty="0"/>
              <a:t>, 2017; EAB analysis.</a:t>
            </a:r>
          </a:p>
        </p:txBody>
      </p:sp>
      <p:sp>
        <p:nvSpPr>
          <p:cNvPr id="5" name="Text Placeholder 4">
            <a:extLst>
              <a:ext uri="{FF2B5EF4-FFF2-40B4-BE49-F238E27FC236}">
                <a16:creationId xmlns:a16="http://schemas.microsoft.com/office/drawing/2014/main" id="{EE58DA74-6D71-4240-B3A4-02A0D3E431EF}"/>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51B47016-033D-45DD-BD23-3D04949E72BC}"/>
              </a:ext>
            </a:extLst>
          </p:cNvPr>
          <p:cNvSpPr>
            <a:spLocks noGrp="1"/>
          </p:cNvSpPr>
          <p:nvPr>
            <p:ph type="title"/>
          </p:nvPr>
        </p:nvSpPr>
        <p:spPr/>
        <p:txBody>
          <a:bodyPr/>
          <a:lstStyle/>
          <a:p>
            <a:r>
              <a:rPr lang="en-US" b="0" dirty="0"/>
              <a:t>Demographic Change Overview: Massachusetts </a:t>
            </a:r>
          </a:p>
        </p:txBody>
      </p:sp>
      <p:sp>
        <p:nvSpPr>
          <p:cNvPr id="7" name="TextBox 6">
            <a:extLst>
              <a:ext uri="{FF2B5EF4-FFF2-40B4-BE49-F238E27FC236}">
                <a16:creationId xmlns:a16="http://schemas.microsoft.com/office/drawing/2014/main" id="{AF2D50D8-7D3F-46CA-A550-2EFBB84CBCE4}"/>
              </a:ext>
            </a:extLst>
          </p:cNvPr>
          <p:cNvSpPr txBox="1"/>
          <p:nvPr/>
        </p:nvSpPr>
        <p:spPr bwMode="gray">
          <a:xfrm>
            <a:off x="360665" y="953473"/>
            <a:ext cx="4743079" cy="415498"/>
          </a:xfrm>
          <a:prstGeom prst="rect">
            <a:avLst/>
          </a:prstGeom>
          <a:noFill/>
        </p:spPr>
        <p:txBody>
          <a:bodyPr wrap="square" lIns="0" tIns="0" rIns="0" bIns="0" rtlCol="0">
            <a:spAutoFit/>
          </a:bodyPr>
          <a:lstStyle/>
          <a:p>
            <a:pPr defTabSz="640080">
              <a:spcBef>
                <a:spcPts val="500"/>
              </a:spcBef>
            </a:pPr>
            <a:r>
              <a:rPr lang="en-US" sz="900" b="1" dirty="0"/>
              <a:t>Forecasted Number of College-Aged and College-Going Students in Massachusetts, Connecticut, and Rhode Island</a:t>
            </a:r>
            <a:r>
              <a:rPr lang="en-US" sz="900" b="1" baseline="30000" dirty="0"/>
              <a:t>1</a:t>
            </a:r>
            <a:r>
              <a:rPr lang="en-US" sz="900" b="1" dirty="0"/>
              <a:t> (Thousands), by Year of High School Graduation</a:t>
            </a:r>
          </a:p>
        </p:txBody>
      </p:sp>
      <p:sp>
        <p:nvSpPr>
          <p:cNvPr id="8" name="TextBox 7">
            <a:extLst>
              <a:ext uri="{FF2B5EF4-FFF2-40B4-BE49-F238E27FC236}">
                <a16:creationId xmlns:a16="http://schemas.microsoft.com/office/drawing/2014/main" id="{4074428F-FB65-4E3E-9014-A2FDC5E29F5B}"/>
              </a:ext>
            </a:extLst>
          </p:cNvPr>
          <p:cNvSpPr txBox="1"/>
          <p:nvPr/>
        </p:nvSpPr>
        <p:spPr bwMode="gray">
          <a:xfrm>
            <a:off x="2586086" y="1545533"/>
            <a:ext cx="2206553" cy="848950"/>
          </a:xfrm>
          <a:prstGeom prst="rect">
            <a:avLst/>
          </a:prstGeom>
          <a:noFill/>
        </p:spPr>
        <p:txBody>
          <a:bodyPr wrap="square" lIns="0" tIns="0" rIns="0" bIns="0" rtlCol="0">
            <a:spAutoFit/>
          </a:bodyPr>
          <a:lstStyle/>
          <a:p>
            <a:pPr lvl="0">
              <a:spcBef>
                <a:spcPts val="500"/>
              </a:spcBef>
            </a:pPr>
            <a:r>
              <a:rPr lang="en-US" sz="1500" dirty="0">
                <a:solidFill>
                  <a:schemeClr val="accent5"/>
                </a:solidFill>
              </a:rPr>
              <a:t>–16% </a:t>
            </a:r>
            <a:r>
              <a:rPr lang="en-US" sz="800" dirty="0">
                <a:solidFill>
                  <a:srgbClr val="333E48"/>
                </a:solidFill>
              </a:rPr>
              <a:t>Decline among four-year college-going students between 2017 and 2029</a:t>
            </a:r>
          </a:p>
          <a:p>
            <a:pPr>
              <a:spcBef>
                <a:spcPts val="500"/>
              </a:spcBef>
            </a:pPr>
            <a:endParaRPr lang="en-US" sz="2000" dirty="0">
              <a:solidFill>
                <a:schemeClr val="tx2"/>
              </a:solidFill>
            </a:endParaRPr>
          </a:p>
        </p:txBody>
      </p:sp>
      <p:graphicFrame>
        <p:nvGraphicFramePr>
          <p:cNvPr id="9" name="Chart 8">
            <a:extLst>
              <a:ext uri="{FF2B5EF4-FFF2-40B4-BE49-F238E27FC236}">
                <a16:creationId xmlns:a16="http://schemas.microsoft.com/office/drawing/2014/main" id="{05BA68E7-9ED2-43DD-9C83-186D86ABAF19}"/>
              </a:ext>
            </a:extLst>
          </p:cNvPr>
          <p:cNvGraphicFramePr/>
          <p:nvPr/>
        </p:nvGraphicFramePr>
        <p:xfrm>
          <a:off x="339257" y="1745294"/>
          <a:ext cx="4740559" cy="288936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a:extLst>
              <a:ext uri="{FF2B5EF4-FFF2-40B4-BE49-F238E27FC236}">
                <a16:creationId xmlns:a16="http://schemas.microsoft.com/office/drawing/2014/main" id="{8DDEA950-FF4F-4C71-ACF5-32936C7E239C}"/>
              </a:ext>
            </a:extLst>
          </p:cNvPr>
          <p:cNvSpPr txBox="1"/>
          <p:nvPr/>
        </p:nvSpPr>
        <p:spPr bwMode="gray">
          <a:xfrm>
            <a:off x="4920791" y="2174306"/>
            <a:ext cx="1295226" cy="2836674"/>
          </a:xfrm>
          <a:prstGeom prst="rect">
            <a:avLst/>
          </a:prstGeom>
          <a:noFill/>
        </p:spPr>
        <p:txBody>
          <a:bodyPr wrap="none" lIns="0" tIns="0" rIns="0" bIns="0" rtlCol="0">
            <a:spAutoFit/>
          </a:bodyPr>
          <a:lstStyle/>
          <a:p>
            <a:pPr lvl="0">
              <a:spcBef>
                <a:spcPts val="500"/>
              </a:spcBef>
            </a:pPr>
            <a:r>
              <a:rPr lang="en-US" sz="900" b="1" dirty="0">
                <a:solidFill>
                  <a:schemeClr val="accent6"/>
                </a:solidFill>
              </a:rPr>
              <a:t>Declining:</a:t>
            </a:r>
            <a:endParaRPr lang="en-US" sz="800" dirty="0"/>
          </a:p>
          <a:p>
            <a:pPr>
              <a:spcBef>
                <a:spcPts val="500"/>
              </a:spcBef>
            </a:pPr>
            <a:r>
              <a:rPr lang="en-US" sz="900" dirty="0"/>
              <a:t>Hispanic (-31%) </a:t>
            </a:r>
          </a:p>
          <a:p>
            <a:pPr>
              <a:spcBef>
                <a:spcPts val="500"/>
              </a:spcBef>
            </a:pPr>
            <a:r>
              <a:rPr lang="en-US" sz="900" dirty="0"/>
              <a:t>Black (-21%) </a:t>
            </a:r>
          </a:p>
          <a:p>
            <a:pPr>
              <a:spcBef>
                <a:spcPts val="500"/>
              </a:spcBef>
            </a:pPr>
            <a:r>
              <a:rPr lang="en-US" sz="900" dirty="0"/>
              <a:t>White (-18%) </a:t>
            </a:r>
          </a:p>
          <a:p>
            <a:pPr>
              <a:spcBef>
                <a:spcPts val="500"/>
              </a:spcBef>
            </a:pPr>
            <a:r>
              <a:rPr lang="en-US" sz="900" dirty="0"/>
              <a:t>Asian American (-3%)</a:t>
            </a:r>
          </a:p>
          <a:p>
            <a:pPr lvl="0">
              <a:spcBef>
                <a:spcPts val="500"/>
              </a:spcBef>
            </a:pPr>
            <a:endParaRPr lang="en-US" sz="800" dirty="0"/>
          </a:p>
          <a:p>
            <a:pPr lvl="0">
              <a:spcBef>
                <a:spcPts val="500"/>
              </a:spcBef>
            </a:pPr>
            <a:endParaRPr lang="en-US" sz="800" dirty="0"/>
          </a:p>
          <a:p>
            <a:pPr lvl="0">
              <a:spcBef>
                <a:spcPts val="500"/>
              </a:spcBef>
            </a:pPr>
            <a:endParaRPr lang="en-US" sz="800" dirty="0"/>
          </a:p>
          <a:p>
            <a:pPr lvl="0">
              <a:spcBef>
                <a:spcPts val="500"/>
              </a:spcBef>
            </a:pPr>
            <a:endParaRPr lang="en-US" sz="800" dirty="0">
              <a:solidFill>
                <a:srgbClr val="333E48"/>
              </a:solidFill>
            </a:endParaRPr>
          </a:p>
          <a:p>
            <a:pPr lvl="0">
              <a:spcBef>
                <a:spcPts val="500"/>
              </a:spcBef>
            </a:pPr>
            <a:endParaRPr lang="en-US" sz="800" dirty="0">
              <a:solidFill>
                <a:srgbClr val="333E48"/>
              </a:solidFill>
            </a:endParaRPr>
          </a:p>
          <a:p>
            <a:pPr lvl="0">
              <a:spcBef>
                <a:spcPts val="500"/>
              </a:spcBef>
            </a:pPr>
            <a:endParaRPr lang="en-US" sz="800" dirty="0">
              <a:solidFill>
                <a:srgbClr val="333E48"/>
              </a:solidFill>
            </a:endParaRPr>
          </a:p>
          <a:p>
            <a:pPr lvl="0">
              <a:spcBef>
                <a:spcPts val="500"/>
              </a:spcBef>
            </a:pPr>
            <a:endParaRPr lang="en-US" sz="800" dirty="0">
              <a:solidFill>
                <a:srgbClr val="333E48"/>
              </a:solidFill>
            </a:endParaRPr>
          </a:p>
          <a:p>
            <a:pPr lvl="0">
              <a:spcBef>
                <a:spcPts val="500"/>
              </a:spcBef>
            </a:pPr>
            <a:endParaRPr lang="en-US" sz="800" dirty="0">
              <a:solidFill>
                <a:srgbClr val="333E48"/>
              </a:solidFill>
            </a:endParaRPr>
          </a:p>
          <a:p>
            <a:pPr lvl="0">
              <a:spcBef>
                <a:spcPts val="500"/>
              </a:spcBef>
            </a:pPr>
            <a:endParaRPr lang="en-US" sz="800" dirty="0">
              <a:solidFill>
                <a:srgbClr val="333E48"/>
              </a:solidFill>
            </a:endParaRPr>
          </a:p>
          <a:p>
            <a:pPr>
              <a:spcBef>
                <a:spcPts val="500"/>
              </a:spcBef>
            </a:pPr>
            <a:endParaRPr lang="en-US" sz="900" dirty="0"/>
          </a:p>
        </p:txBody>
      </p:sp>
    </p:spTree>
    <p:extLst>
      <p:ext uri="{BB962C8B-B14F-4D97-AF65-F5344CB8AC3E}">
        <p14:creationId xmlns:p14="http://schemas.microsoft.com/office/powerpoint/2010/main" val="754278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2" descr="C:\Users\hom\AppData\Local\Microsoft\Windows\Temporary Internet Files\Content.IE5\EEGZJEQ3\noun_90900_cc.png"/>
          <p:cNvPicPr>
            <a:picLocks noChangeAspect="1" noChangeArrowheads="1"/>
          </p:cNvPicPr>
          <p:nvPr/>
        </p:nvPicPr>
        <p:blipFill rotWithShape="1">
          <a:blip r:embed="rId3">
            <a:duotone>
              <a:schemeClr val="accent6">
                <a:shade val="45000"/>
                <a:satMod val="135000"/>
              </a:schemeClr>
              <a:prstClr val="white"/>
            </a:duotone>
            <a:extLst>
              <a:ext uri="{28A0092B-C50C-407E-A947-70E740481C1C}">
                <a14:useLocalDpi xmlns:a14="http://schemas.microsoft.com/office/drawing/2010/main" val="0"/>
              </a:ext>
            </a:extLst>
          </a:blip>
          <a:srcRect r="-265" b="12737"/>
          <a:stretch/>
        </p:blipFill>
        <p:spPr bwMode="auto">
          <a:xfrm flipH="1">
            <a:off x="740795" y="1259111"/>
            <a:ext cx="3422359" cy="2978543"/>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 Placeholder 2"/>
          <p:cNvSpPr>
            <a:spLocks noGrp="1"/>
          </p:cNvSpPr>
          <p:nvPr>
            <p:ph type="body" sz="quarter" idx="16"/>
          </p:nvPr>
        </p:nvSpPr>
        <p:spPr/>
        <p:txBody>
          <a:bodyPr/>
          <a:lstStyle/>
          <a:p>
            <a:endParaRPr lang="en-US" dirty="0"/>
          </a:p>
        </p:txBody>
      </p:sp>
      <p:sp>
        <p:nvSpPr>
          <p:cNvPr id="6" name="Title 5"/>
          <p:cNvSpPr>
            <a:spLocks noGrp="1"/>
          </p:cNvSpPr>
          <p:nvPr>
            <p:ph type="title"/>
          </p:nvPr>
        </p:nvSpPr>
        <p:spPr/>
        <p:txBody>
          <a:bodyPr/>
          <a:lstStyle/>
          <a:p>
            <a:r>
              <a:rPr lang="en-US" b="0" dirty="0"/>
              <a:t>Getting Ready for the Student of the Future</a:t>
            </a:r>
          </a:p>
        </p:txBody>
      </p:sp>
      <p:sp>
        <p:nvSpPr>
          <p:cNvPr id="60" name="Text Placeholder 4"/>
          <p:cNvSpPr>
            <a:spLocks noGrp="1"/>
          </p:cNvSpPr>
          <p:nvPr/>
        </p:nvSpPr>
        <p:spPr bwMode="gray">
          <a:xfrm>
            <a:off x="2085109" y="4558140"/>
            <a:ext cx="4305196" cy="230832"/>
          </a:xfrm>
          <a:prstGeom prst="rect">
            <a:avLst/>
          </a:prstGeom>
        </p:spPr>
        <p:txBody>
          <a:bodyPr vert="horz" wrap="square" lIns="0" tIns="0" rIns="0" bIns="0" rtlCol="0">
            <a:spAutoFit/>
          </a:bodyPr>
          <a:lstStyle>
            <a:lvl1pPr marL="117475" indent="-117475"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1pPr>
            <a:lvl2pPr marL="228600" indent="-114300" algn="l" defTabSz="480060" rtl="0" eaLnBrk="1" latinLnBrk="0" hangingPunct="1">
              <a:lnSpc>
                <a:spcPct val="100000"/>
              </a:lnSpc>
              <a:spcBef>
                <a:spcPts val="500"/>
              </a:spcBef>
              <a:buClrTx/>
              <a:buFont typeface="Verdana" panose="020B0604030504040204" pitchFamily="34" charset="0"/>
              <a:buChar char="–"/>
              <a:defRPr sz="900" kern="1200">
                <a:solidFill>
                  <a:schemeClr val="tx1"/>
                </a:solidFill>
                <a:latin typeface="+mn-lt"/>
                <a:ea typeface="+mn-ea"/>
                <a:cs typeface="+mn-cs"/>
              </a:defRPr>
            </a:lvl2pPr>
            <a:lvl3pPr marL="342900" indent="-114300" algn="l" defTabSz="480060" rtl="0" eaLnBrk="1" latinLnBrk="0" hangingPunct="1">
              <a:lnSpc>
                <a:spcPct val="100000"/>
              </a:lnSpc>
              <a:spcBef>
                <a:spcPts val="500"/>
              </a:spcBef>
              <a:buClrTx/>
              <a:buFont typeface="Arial" panose="020B0604020202020204" pitchFamily="34" charset="0"/>
              <a:buChar char="•"/>
              <a:defRPr sz="900" kern="1200">
                <a:solidFill>
                  <a:schemeClr val="tx1"/>
                </a:solidFill>
                <a:latin typeface="+mn-lt"/>
                <a:ea typeface="+mn-ea"/>
                <a:cs typeface="+mn-cs"/>
              </a:defRPr>
            </a:lvl3pPr>
            <a:lvl4pPr marL="4572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480060" rtl="0" eaLnBrk="1" latinLnBrk="0" hangingPunct="1">
              <a:lnSpc>
                <a:spcPct val="100000"/>
              </a:lnSpc>
              <a:spcBef>
                <a:spcPts val="500"/>
              </a:spcBef>
              <a:buFont typeface="Arial" panose="020B0604020202020204" pitchFamily="34" charset="0"/>
              <a:buChar char="•"/>
              <a:defRPr sz="9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500" dirty="0"/>
              <a:t>Source: Nathan D. Grawe, </a:t>
            </a:r>
            <a:r>
              <a:rPr lang="en-US" sz="500" i="1" dirty="0"/>
              <a:t>Demographics and the Demand for Higher Education</a:t>
            </a:r>
            <a:r>
              <a:rPr lang="en-US" sz="500" dirty="0"/>
              <a:t>, (Baltimore: Johns Hopkins University Press, 2018); Melissa Korn, “Fewer High-School Grads Enrolled in College Last Year," Wall Street Journal, April 2018; Bureau of Labor Statistics; Ellen Ruppel Shell, “College May Not Be Worth It Anymore” The New York Times, May 16, 2018; EAB interviews and analysis. </a:t>
            </a:r>
            <a:endParaRPr lang="en-US" sz="200" dirty="0"/>
          </a:p>
        </p:txBody>
      </p:sp>
      <p:sp>
        <p:nvSpPr>
          <p:cNvPr id="74" name="Text Placeholder 4"/>
          <p:cNvSpPr>
            <a:spLocks noGrp="1"/>
          </p:cNvSpPr>
          <p:nvPr/>
        </p:nvSpPr>
        <p:spPr bwMode="gray">
          <a:xfrm>
            <a:off x="6615882" y="4295445"/>
            <a:ext cx="2046204" cy="230832"/>
          </a:xfrm>
          <a:prstGeom prst="rect">
            <a:avLst/>
          </a:prstGeom>
        </p:spPr>
        <p:txBody>
          <a:bodyPr vert="horz" wrap="square" lIns="64008" tIns="0" rIns="0" bIns="0" rtlCol="0" anchor="b" anchorCtr="0">
            <a:spAutoFit/>
          </a:bodyPr>
          <a:lstStyle>
            <a:lvl1pPr marL="114300" indent="-114300" algn="l" defTabSz="480060" rtl="0" eaLnBrk="1" latinLnBrk="0" hangingPunct="1">
              <a:lnSpc>
                <a:spcPct val="100000"/>
              </a:lnSpc>
              <a:spcBef>
                <a:spcPts val="100"/>
              </a:spcBef>
              <a:buClrTx/>
              <a:buFont typeface="+mj-lt"/>
              <a:buAutoNum type="arabicParenR"/>
              <a:defRPr sz="500" kern="1200">
                <a:solidFill>
                  <a:schemeClr val="tx1"/>
                </a:solidFill>
                <a:latin typeface="+mn-lt"/>
                <a:ea typeface="+mn-ea"/>
                <a:cs typeface="+mn-cs"/>
              </a:defRPr>
            </a:lvl1pPr>
            <a:lvl2pPr marL="228600" indent="-114300" algn="l" defTabSz="480060" rtl="0" eaLnBrk="1" latinLnBrk="0" hangingPunct="1">
              <a:lnSpc>
                <a:spcPct val="100000"/>
              </a:lnSpc>
              <a:spcBef>
                <a:spcPts val="200"/>
              </a:spcBef>
              <a:buClrTx/>
              <a:buFont typeface="Verdana" panose="020B0604030504040204" pitchFamily="34" charset="0"/>
              <a:buChar char="–"/>
              <a:defRPr sz="500" kern="1200">
                <a:solidFill>
                  <a:schemeClr val="tx1"/>
                </a:solidFill>
                <a:latin typeface="+mn-lt"/>
                <a:ea typeface="+mn-ea"/>
                <a:cs typeface="+mn-cs"/>
              </a:defRPr>
            </a:lvl2pPr>
            <a:lvl3pPr marL="342900" indent="-114300" algn="l" defTabSz="480060" rtl="0" eaLnBrk="1" latinLnBrk="0" hangingPunct="1">
              <a:lnSpc>
                <a:spcPct val="100000"/>
              </a:lnSpc>
              <a:spcBef>
                <a:spcPts val="200"/>
              </a:spcBef>
              <a:buClrTx/>
              <a:buFont typeface="Arial" panose="020B0604020202020204" pitchFamily="34" charset="0"/>
              <a:buChar char="•"/>
              <a:defRPr sz="500" kern="1200">
                <a:solidFill>
                  <a:schemeClr val="tx1"/>
                </a:solidFill>
                <a:latin typeface="+mn-lt"/>
                <a:ea typeface="+mn-ea"/>
                <a:cs typeface="+mn-cs"/>
              </a:defRPr>
            </a:lvl3pPr>
            <a:lvl4pPr marL="457200" indent="-114300" algn="l" defTabSz="480060" rtl="0" eaLnBrk="1" latinLnBrk="0" hangingPunct="1">
              <a:lnSpc>
                <a:spcPct val="100000"/>
              </a:lnSpc>
              <a:spcBef>
                <a:spcPts val="200"/>
              </a:spcBef>
              <a:buFont typeface="Verdana" panose="020B0604030504040204" pitchFamily="34" charset="0"/>
              <a:buChar char="–"/>
              <a:defRPr sz="500" kern="1200">
                <a:solidFill>
                  <a:schemeClr val="tx1"/>
                </a:solidFill>
                <a:latin typeface="+mn-lt"/>
                <a:ea typeface="+mn-ea"/>
                <a:cs typeface="+mn-cs"/>
              </a:defRPr>
            </a:lvl4pPr>
            <a:lvl5pPr marL="571500" indent="-114300" algn="l" defTabSz="480060" rtl="0" eaLnBrk="1" latinLnBrk="0" hangingPunct="1">
              <a:lnSpc>
                <a:spcPct val="100000"/>
              </a:lnSpc>
              <a:spcBef>
                <a:spcPts val="200"/>
              </a:spcBef>
              <a:buFont typeface="Arial" panose="020B0604020202020204" pitchFamily="34" charset="0"/>
              <a:buChar char="•"/>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endParaRPr lang="en-US" dirty="0"/>
          </a:p>
        </p:txBody>
      </p:sp>
      <p:grpSp>
        <p:nvGrpSpPr>
          <p:cNvPr id="13" name="Group 12"/>
          <p:cNvGrpSpPr>
            <a:grpSpLocks noChangeAspect="1"/>
          </p:cNvGrpSpPr>
          <p:nvPr/>
        </p:nvGrpSpPr>
        <p:grpSpPr>
          <a:xfrm>
            <a:off x="2949305" y="869769"/>
            <a:ext cx="1239040" cy="1060207"/>
            <a:chOff x="3202414" y="924121"/>
            <a:chExt cx="432745" cy="370286"/>
          </a:xfrm>
          <a:solidFill>
            <a:schemeClr val="bg1">
              <a:alpha val="40000"/>
            </a:schemeClr>
          </a:solidFill>
        </p:grpSpPr>
        <p:sp>
          <p:nvSpPr>
            <p:cNvPr id="94" name="Freeform 93"/>
            <p:cNvSpPr>
              <a:spLocks/>
            </p:cNvSpPr>
            <p:nvPr/>
          </p:nvSpPr>
          <p:spPr bwMode="gray">
            <a:xfrm>
              <a:off x="3436632" y="924121"/>
              <a:ext cx="198527" cy="370286"/>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5" name="Freeform 94"/>
            <p:cNvSpPr>
              <a:spLocks/>
            </p:cNvSpPr>
            <p:nvPr/>
          </p:nvSpPr>
          <p:spPr bwMode="gray">
            <a:xfrm>
              <a:off x="3202414" y="924121"/>
              <a:ext cx="198527" cy="370286"/>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sp>
        <p:nvSpPr>
          <p:cNvPr id="4" name="Rectangle 3"/>
          <p:cNvSpPr/>
          <p:nvPr/>
        </p:nvSpPr>
        <p:spPr>
          <a:xfrm>
            <a:off x="3725774" y="1268336"/>
            <a:ext cx="2185543" cy="861774"/>
          </a:xfrm>
          <a:prstGeom prst="rect">
            <a:avLst/>
          </a:prstGeom>
        </p:spPr>
        <p:txBody>
          <a:bodyPr wrap="square">
            <a:spAutoFit/>
          </a:bodyPr>
          <a:lstStyle/>
          <a:p>
            <a:r>
              <a:rPr lang="en-US" sz="1000" dirty="0">
                <a:solidFill>
                  <a:schemeClr val="bg1"/>
                </a:solidFill>
              </a:rPr>
              <a:t>“We appear to be approaching a time when, even for middle-class students, the </a:t>
            </a:r>
            <a:r>
              <a:rPr lang="en-US" sz="1000" b="1" dirty="0">
                <a:solidFill>
                  <a:schemeClr val="bg1"/>
                </a:solidFill>
              </a:rPr>
              <a:t>economic benefit of a college degree will begin to dim</a:t>
            </a:r>
            <a:r>
              <a:rPr lang="en-US" sz="1000" dirty="0">
                <a:solidFill>
                  <a:schemeClr val="bg1"/>
                </a:solidFill>
              </a:rPr>
              <a:t>.”</a:t>
            </a:r>
          </a:p>
        </p:txBody>
      </p:sp>
      <p:pic>
        <p:nvPicPr>
          <p:cNvPr id="49" name="Picture 2" descr="C:\Users\hom\AppData\Local\Microsoft\Windows\Temporary Internet Files\Content.IE5\EEGZJEQ3\noun_90900_cc.png"/>
          <p:cNvPicPr>
            <a:picLocks noChangeAspect="1" noChangeArrowheads="1"/>
          </p:cNvPicPr>
          <p:nvPr/>
        </p:nvPicPr>
        <p:blipFill rotWithShape="1">
          <a:blip r:embed="rId3">
            <a:lum bright="70000" contrast="-70000"/>
            <a:extLst>
              <a:ext uri="{28A0092B-C50C-407E-A947-70E740481C1C}">
                <a14:useLocalDpi xmlns:a14="http://schemas.microsoft.com/office/drawing/2010/main" val="0"/>
              </a:ext>
            </a:extLst>
          </a:blip>
          <a:srcRect r="-265" b="12737"/>
          <a:stretch/>
        </p:blipFill>
        <p:spPr bwMode="auto">
          <a:xfrm>
            <a:off x="1878078" y="1268336"/>
            <a:ext cx="3422359" cy="2978543"/>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2" name="Group 21">
            <a:extLst>
              <a:ext uri="{FF2B5EF4-FFF2-40B4-BE49-F238E27FC236}">
                <a16:creationId xmlns:a16="http://schemas.microsoft.com/office/drawing/2014/main" id="{3301F0BB-73D7-48F7-A6F1-C1A57128D501}"/>
              </a:ext>
            </a:extLst>
          </p:cNvPr>
          <p:cNvGrpSpPr/>
          <p:nvPr/>
        </p:nvGrpSpPr>
        <p:grpSpPr>
          <a:xfrm>
            <a:off x="441728" y="1115856"/>
            <a:ext cx="1188720" cy="1143562"/>
            <a:chOff x="392534" y="3014417"/>
            <a:chExt cx="1188720" cy="1143562"/>
          </a:xfrm>
        </p:grpSpPr>
        <p:sp>
          <p:nvSpPr>
            <p:cNvPr id="23" name="Text Placeholder 1">
              <a:extLst>
                <a:ext uri="{FF2B5EF4-FFF2-40B4-BE49-F238E27FC236}">
                  <a16:creationId xmlns:a16="http://schemas.microsoft.com/office/drawing/2014/main" id="{CE21E731-6CEA-4EB8-AFA2-751619EBA2C0}"/>
                </a:ext>
              </a:extLst>
            </p:cNvPr>
            <p:cNvSpPr txBox="1">
              <a:spLocks/>
            </p:cNvSpPr>
            <p:nvPr/>
          </p:nvSpPr>
          <p:spPr bwMode="gray">
            <a:xfrm>
              <a:off x="392534" y="3426459"/>
              <a:ext cx="1188720" cy="73152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a:t>Of entering first-year students in US are first generation college students</a:t>
              </a:r>
            </a:p>
          </p:txBody>
        </p:sp>
        <p:sp>
          <p:nvSpPr>
            <p:cNvPr id="24" name="Text Placeholder 1">
              <a:extLst>
                <a:ext uri="{FF2B5EF4-FFF2-40B4-BE49-F238E27FC236}">
                  <a16:creationId xmlns:a16="http://schemas.microsoft.com/office/drawing/2014/main" id="{93B09690-B711-4294-9745-646C86345475}"/>
                </a:ext>
              </a:extLst>
            </p:cNvPr>
            <p:cNvSpPr txBox="1">
              <a:spLocks/>
            </p:cNvSpPr>
            <p:nvPr/>
          </p:nvSpPr>
          <p:spPr bwMode="gray">
            <a:xfrm>
              <a:off x="392534" y="3014417"/>
              <a:ext cx="785014" cy="304431"/>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2400" dirty="0">
                  <a:solidFill>
                    <a:schemeClr val="tx2"/>
                  </a:solidFill>
                  <a:latin typeface="+mj-lt"/>
                </a:rPr>
                <a:t>30%</a:t>
              </a:r>
            </a:p>
          </p:txBody>
        </p:sp>
      </p:grpSp>
      <p:grpSp>
        <p:nvGrpSpPr>
          <p:cNvPr id="25" name="Group 24">
            <a:extLst>
              <a:ext uri="{FF2B5EF4-FFF2-40B4-BE49-F238E27FC236}">
                <a16:creationId xmlns:a16="http://schemas.microsoft.com/office/drawing/2014/main" id="{431881DF-A3AC-4922-A705-FE6C5CBBA71A}"/>
              </a:ext>
            </a:extLst>
          </p:cNvPr>
          <p:cNvGrpSpPr/>
          <p:nvPr/>
        </p:nvGrpSpPr>
        <p:grpSpPr>
          <a:xfrm>
            <a:off x="435884" y="2224475"/>
            <a:ext cx="1188720" cy="1143562"/>
            <a:chOff x="3257654" y="3014417"/>
            <a:chExt cx="1188720" cy="1143562"/>
          </a:xfrm>
        </p:grpSpPr>
        <p:sp>
          <p:nvSpPr>
            <p:cNvPr id="26" name="Text Placeholder 1">
              <a:extLst>
                <a:ext uri="{FF2B5EF4-FFF2-40B4-BE49-F238E27FC236}">
                  <a16:creationId xmlns:a16="http://schemas.microsoft.com/office/drawing/2014/main" id="{049BB5E1-A9F4-4383-AD4E-83CC86A4F15D}"/>
                </a:ext>
              </a:extLst>
            </p:cNvPr>
            <p:cNvSpPr txBox="1">
              <a:spLocks/>
            </p:cNvSpPr>
            <p:nvPr/>
          </p:nvSpPr>
          <p:spPr bwMode="gray">
            <a:xfrm>
              <a:off x="3257654" y="3014417"/>
              <a:ext cx="786384" cy="304431"/>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2400" dirty="0">
                  <a:solidFill>
                    <a:schemeClr val="tx2"/>
                  </a:solidFill>
                  <a:latin typeface="+mj-lt"/>
                </a:rPr>
                <a:t>25%</a:t>
              </a:r>
              <a:endParaRPr lang="en-US" sz="2400" baseline="30000" dirty="0">
                <a:solidFill>
                  <a:schemeClr val="tx2"/>
                </a:solidFill>
                <a:latin typeface="+mj-lt"/>
              </a:endParaRPr>
            </a:p>
          </p:txBody>
        </p:sp>
        <p:sp>
          <p:nvSpPr>
            <p:cNvPr id="27" name="Text Placeholder 1">
              <a:extLst>
                <a:ext uri="{FF2B5EF4-FFF2-40B4-BE49-F238E27FC236}">
                  <a16:creationId xmlns:a16="http://schemas.microsoft.com/office/drawing/2014/main" id="{9B2A0534-7EE3-4B24-85E4-448B74EE8673}"/>
                </a:ext>
              </a:extLst>
            </p:cNvPr>
            <p:cNvSpPr txBox="1">
              <a:spLocks/>
            </p:cNvSpPr>
            <p:nvPr/>
          </p:nvSpPr>
          <p:spPr bwMode="gray">
            <a:xfrm>
              <a:off x="3257654" y="3426459"/>
              <a:ext cx="1188720" cy="73152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a:t>Leave after their first year, a drop-out rate four times higher than peers</a:t>
              </a:r>
              <a:r>
                <a:rPr lang="en-US" sz="900" baseline="30000" dirty="0"/>
                <a:t>1</a:t>
              </a:r>
            </a:p>
          </p:txBody>
        </p:sp>
      </p:grpSp>
      <p:grpSp>
        <p:nvGrpSpPr>
          <p:cNvPr id="28" name="Group 27">
            <a:extLst>
              <a:ext uri="{FF2B5EF4-FFF2-40B4-BE49-F238E27FC236}">
                <a16:creationId xmlns:a16="http://schemas.microsoft.com/office/drawing/2014/main" id="{CE2858AA-872C-424B-B227-FE783DF304DA}"/>
              </a:ext>
            </a:extLst>
          </p:cNvPr>
          <p:cNvGrpSpPr/>
          <p:nvPr/>
        </p:nvGrpSpPr>
        <p:grpSpPr>
          <a:xfrm>
            <a:off x="435884" y="3368037"/>
            <a:ext cx="1188720" cy="1143562"/>
            <a:chOff x="4655955" y="3014417"/>
            <a:chExt cx="1188720" cy="1143562"/>
          </a:xfrm>
        </p:grpSpPr>
        <p:sp>
          <p:nvSpPr>
            <p:cNvPr id="29" name="Text Placeholder 1">
              <a:extLst>
                <a:ext uri="{FF2B5EF4-FFF2-40B4-BE49-F238E27FC236}">
                  <a16:creationId xmlns:a16="http://schemas.microsoft.com/office/drawing/2014/main" id="{7B97286A-5D7F-460B-8378-18621A83B104}"/>
                </a:ext>
              </a:extLst>
            </p:cNvPr>
            <p:cNvSpPr txBox="1">
              <a:spLocks/>
            </p:cNvSpPr>
            <p:nvPr/>
          </p:nvSpPr>
          <p:spPr bwMode="gray">
            <a:xfrm>
              <a:off x="4655955" y="3014417"/>
              <a:ext cx="786384" cy="304431"/>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2400" dirty="0">
                  <a:solidFill>
                    <a:schemeClr val="tx2"/>
                  </a:solidFill>
                  <a:latin typeface="+mj-lt"/>
                </a:rPr>
                <a:t>89%</a:t>
              </a:r>
              <a:endParaRPr lang="en-US" sz="2400" baseline="30000" dirty="0">
                <a:solidFill>
                  <a:schemeClr val="tx2"/>
                </a:solidFill>
                <a:latin typeface="+mj-lt"/>
              </a:endParaRPr>
            </a:p>
          </p:txBody>
        </p:sp>
        <p:sp>
          <p:nvSpPr>
            <p:cNvPr id="30" name="Text Placeholder 1">
              <a:extLst>
                <a:ext uri="{FF2B5EF4-FFF2-40B4-BE49-F238E27FC236}">
                  <a16:creationId xmlns:a16="http://schemas.microsoft.com/office/drawing/2014/main" id="{DE8222F9-0BB3-4F60-B777-F2B4062B926F}"/>
                </a:ext>
              </a:extLst>
            </p:cNvPr>
            <p:cNvSpPr txBox="1">
              <a:spLocks/>
            </p:cNvSpPr>
            <p:nvPr/>
          </p:nvSpPr>
          <p:spPr bwMode="gray">
            <a:xfrm>
              <a:off x="4655955" y="3426459"/>
              <a:ext cx="1188720" cy="731520"/>
            </a:xfrm>
            <a:prstGeom prst="rect">
              <a:avLst/>
            </a:prstGeom>
          </p:spPr>
          <p:txBody>
            <a:bodyPr vert="horz" lIns="0" tIns="0" rIns="0" bIns="0" rtlCol="0">
              <a:no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buNone/>
              </a:pPr>
              <a:r>
                <a:rPr lang="en-US" sz="900" dirty="0"/>
                <a:t>Of low-income first generation students leave college after six years without a degree</a:t>
              </a:r>
              <a:endParaRPr lang="en-US" sz="900" baseline="30000" dirty="0"/>
            </a:p>
          </p:txBody>
        </p:sp>
      </p:grpSp>
      <p:sp>
        <p:nvSpPr>
          <p:cNvPr id="33" name="TextBox 51">
            <a:extLst>
              <a:ext uri="{FF2B5EF4-FFF2-40B4-BE49-F238E27FC236}">
                <a16:creationId xmlns:a16="http://schemas.microsoft.com/office/drawing/2014/main" id="{4FE3534E-0C06-416C-B7B9-6776B9D9BC31}"/>
              </a:ext>
            </a:extLst>
          </p:cNvPr>
          <p:cNvSpPr txBox="1"/>
          <p:nvPr/>
        </p:nvSpPr>
        <p:spPr bwMode="gray">
          <a:xfrm>
            <a:off x="407080" y="915700"/>
            <a:ext cx="2044894" cy="153888"/>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1000" b="1" dirty="0">
                <a:solidFill>
                  <a:schemeClr val="accent4"/>
                </a:solidFill>
              </a:rPr>
              <a:t>Currently….</a:t>
            </a:r>
          </a:p>
        </p:txBody>
      </p:sp>
      <p:sp>
        <p:nvSpPr>
          <p:cNvPr id="34" name="TextBox 51">
            <a:extLst>
              <a:ext uri="{FF2B5EF4-FFF2-40B4-BE49-F238E27FC236}">
                <a16:creationId xmlns:a16="http://schemas.microsoft.com/office/drawing/2014/main" id="{FA9219FD-4B29-4B91-9205-9C4C35EBE056}"/>
              </a:ext>
            </a:extLst>
          </p:cNvPr>
          <p:cNvSpPr txBox="1"/>
          <p:nvPr/>
        </p:nvSpPr>
        <p:spPr bwMode="gray">
          <a:xfrm>
            <a:off x="4486034" y="808079"/>
            <a:ext cx="1820498" cy="307777"/>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1000" b="1" dirty="0">
                <a:solidFill>
                  <a:schemeClr val="accent4"/>
                </a:solidFill>
              </a:rPr>
              <a:t>But Changes on the Horizon…</a:t>
            </a:r>
          </a:p>
        </p:txBody>
      </p:sp>
      <p:grpSp>
        <p:nvGrpSpPr>
          <p:cNvPr id="35" name="Group 34">
            <a:extLst>
              <a:ext uri="{FF2B5EF4-FFF2-40B4-BE49-F238E27FC236}">
                <a16:creationId xmlns:a16="http://schemas.microsoft.com/office/drawing/2014/main" id="{F17C5581-A6DB-4688-A424-A15C4DB99569}"/>
              </a:ext>
            </a:extLst>
          </p:cNvPr>
          <p:cNvGrpSpPr/>
          <p:nvPr/>
        </p:nvGrpSpPr>
        <p:grpSpPr>
          <a:xfrm>
            <a:off x="4483994" y="1145472"/>
            <a:ext cx="1448916" cy="861045"/>
            <a:chOff x="269048" y="1034922"/>
            <a:chExt cx="1448916" cy="861045"/>
          </a:xfrm>
        </p:grpSpPr>
        <p:sp>
          <p:nvSpPr>
            <p:cNvPr id="38" name="TextBox 71">
              <a:extLst>
                <a:ext uri="{FF2B5EF4-FFF2-40B4-BE49-F238E27FC236}">
                  <a16:creationId xmlns:a16="http://schemas.microsoft.com/office/drawing/2014/main" id="{02145BAE-8B76-4809-8732-E27C977A8ADC}"/>
                </a:ext>
              </a:extLst>
            </p:cNvPr>
            <p:cNvSpPr txBox="1"/>
            <p:nvPr/>
          </p:nvSpPr>
          <p:spPr>
            <a:xfrm>
              <a:off x="292307" y="1480469"/>
              <a:ext cx="1425657" cy="415498"/>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900" dirty="0"/>
                <a:t>Students with household incomes &gt;$100K </a:t>
              </a:r>
              <a:br>
                <a:rPr lang="en-US" sz="900" dirty="0"/>
              </a:br>
              <a:r>
                <a:rPr lang="en-US" sz="900" dirty="0"/>
                <a:t>(2017-2029)</a:t>
              </a:r>
            </a:p>
          </p:txBody>
        </p:sp>
        <p:sp>
          <p:nvSpPr>
            <p:cNvPr id="39" name="Rectangle 38">
              <a:extLst>
                <a:ext uri="{FF2B5EF4-FFF2-40B4-BE49-F238E27FC236}">
                  <a16:creationId xmlns:a16="http://schemas.microsoft.com/office/drawing/2014/main" id="{A41A7BBE-0E9B-48B1-9587-F15D270EA8F3}"/>
                </a:ext>
              </a:extLst>
            </p:cNvPr>
            <p:cNvSpPr/>
            <p:nvPr/>
          </p:nvSpPr>
          <p:spPr bwMode="gray">
            <a:xfrm>
              <a:off x="269048" y="1034922"/>
              <a:ext cx="914400" cy="384721"/>
            </a:xfrm>
            <a:prstGeom prst="rect">
              <a:avLst/>
            </a:prstGeom>
            <a:effectLst/>
          </p:spPr>
          <p:txBody>
            <a:bodyPr wrap="square" lIns="0" tIns="0" rIns="0" bIns="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300"/>
                </a:spcBef>
              </a:pPr>
              <a:r>
                <a:rPr lang="en-US" sz="2500" dirty="0">
                  <a:solidFill>
                    <a:schemeClr val="accent6"/>
                  </a:solidFill>
                  <a:latin typeface="+mj-lt"/>
                </a:rPr>
                <a:t>-10%</a:t>
              </a:r>
              <a:endParaRPr lang="en-US" sz="2500" baseline="30000" dirty="0">
                <a:solidFill>
                  <a:schemeClr val="accent6"/>
                </a:solidFill>
                <a:latin typeface="+mj-lt"/>
              </a:endParaRPr>
            </a:p>
          </p:txBody>
        </p:sp>
      </p:grpSp>
      <p:grpSp>
        <p:nvGrpSpPr>
          <p:cNvPr id="40" name="Group 39">
            <a:extLst>
              <a:ext uri="{FF2B5EF4-FFF2-40B4-BE49-F238E27FC236}">
                <a16:creationId xmlns:a16="http://schemas.microsoft.com/office/drawing/2014/main" id="{3844B2EF-5FB1-4AA7-B427-8896C5173BB3}"/>
              </a:ext>
            </a:extLst>
          </p:cNvPr>
          <p:cNvGrpSpPr/>
          <p:nvPr/>
        </p:nvGrpSpPr>
        <p:grpSpPr>
          <a:xfrm>
            <a:off x="4495140" y="3252844"/>
            <a:ext cx="1221533" cy="1138044"/>
            <a:chOff x="267443" y="2156510"/>
            <a:chExt cx="1221533" cy="1138044"/>
          </a:xfrm>
        </p:grpSpPr>
        <p:sp>
          <p:nvSpPr>
            <p:cNvPr id="42" name="Rectangle 41">
              <a:extLst>
                <a:ext uri="{FF2B5EF4-FFF2-40B4-BE49-F238E27FC236}">
                  <a16:creationId xmlns:a16="http://schemas.microsoft.com/office/drawing/2014/main" id="{0725C2BD-3CD6-4635-8E70-9968282F8A48}"/>
                </a:ext>
              </a:extLst>
            </p:cNvPr>
            <p:cNvSpPr/>
            <p:nvPr/>
          </p:nvSpPr>
          <p:spPr bwMode="gray">
            <a:xfrm>
              <a:off x="270503" y="2156510"/>
              <a:ext cx="667231" cy="384721"/>
            </a:xfrm>
            <a:prstGeom prst="rect">
              <a:avLst/>
            </a:prstGeom>
            <a:effectLst/>
          </p:spPr>
          <p:txBody>
            <a:bodyPr wrap="square" lIns="0" tIns="0" rIns="0" bIns="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300"/>
                </a:spcBef>
              </a:pPr>
              <a:r>
                <a:rPr lang="en-US" sz="2500" dirty="0">
                  <a:solidFill>
                    <a:schemeClr val="accent6"/>
                  </a:solidFill>
                  <a:latin typeface="+mj-lt"/>
                </a:rPr>
                <a:t>64%</a:t>
              </a:r>
              <a:endParaRPr lang="en-US" sz="2500" baseline="30000" dirty="0">
                <a:solidFill>
                  <a:schemeClr val="accent6"/>
                </a:solidFill>
                <a:latin typeface="+mj-lt"/>
              </a:endParaRPr>
            </a:p>
          </p:txBody>
        </p:sp>
        <p:sp>
          <p:nvSpPr>
            <p:cNvPr id="43" name="TextBox 71">
              <a:extLst>
                <a:ext uri="{FF2B5EF4-FFF2-40B4-BE49-F238E27FC236}">
                  <a16:creationId xmlns:a16="http://schemas.microsoft.com/office/drawing/2014/main" id="{ED5848B0-8683-430A-BFC4-64F76AA8CD83}"/>
                </a:ext>
              </a:extLst>
            </p:cNvPr>
            <p:cNvSpPr txBox="1"/>
            <p:nvPr/>
          </p:nvSpPr>
          <p:spPr>
            <a:xfrm>
              <a:off x="267443" y="2602057"/>
              <a:ext cx="1221533" cy="692497"/>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900" dirty="0"/>
                <a:t>18-year-olds in a household where neither parent holds a bachelor's degree (2029)</a:t>
              </a:r>
            </a:p>
          </p:txBody>
        </p:sp>
      </p:grpSp>
      <p:grpSp>
        <p:nvGrpSpPr>
          <p:cNvPr id="44" name="Group 43">
            <a:extLst>
              <a:ext uri="{FF2B5EF4-FFF2-40B4-BE49-F238E27FC236}">
                <a16:creationId xmlns:a16="http://schemas.microsoft.com/office/drawing/2014/main" id="{989D5E2A-0A5A-40C9-8434-00E5EF4C3EB2}"/>
              </a:ext>
            </a:extLst>
          </p:cNvPr>
          <p:cNvGrpSpPr/>
          <p:nvPr/>
        </p:nvGrpSpPr>
        <p:grpSpPr>
          <a:xfrm>
            <a:off x="4489959" y="2151860"/>
            <a:ext cx="1193569" cy="861045"/>
            <a:chOff x="272884" y="3103682"/>
            <a:chExt cx="1193569" cy="861045"/>
          </a:xfrm>
        </p:grpSpPr>
        <p:sp>
          <p:nvSpPr>
            <p:cNvPr id="51" name="TextBox 71">
              <a:extLst>
                <a:ext uri="{FF2B5EF4-FFF2-40B4-BE49-F238E27FC236}">
                  <a16:creationId xmlns:a16="http://schemas.microsoft.com/office/drawing/2014/main" id="{1ADC2178-46AE-4DE0-9E31-67029DBBAC6A}"/>
                </a:ext>
              </a:extLst>
            </p:cNvPr>
            <p:cNvSpPr txBox="1"/>
            <p:nvPr/>
          </p:nvSpPr>
          <p:spPr>
            <a:xfrm>
              <a:off x="280194" y="3549229"/>
              <a:ext cx="1186259" cy="415498"/>
            </a:xfrm>
            <a:prstGeom prst="rect">
              <a:avLst/>
            </a:prstGeom>
            <a:noFill/>
          </p:spPr>
          <p:txBody>
            <a:bodyPr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500"/>
                </a:spcBef>
              </a:pPr>
              <a:r>
                <a:rPr lang="en-US" sz="900" dirty="0"/>
                <a:t>Non-Hispanic white 18-year-olds </a:t>
              </a:r>
              <a:br>
                <a:rPr lang="en-US" sz="900" dirty="0"/>
              </a:br>
              <a:r>
                <a:rPr lang="en-US" sz="900" dirty="0"/>
                <a:t>(2012-2029)</a:t>
              </a:r>
            </a:p>
          </p:txBody>
        </p:sp>
        <p:sp>
          <p:nvSpPr>
            <p:cNvPr id="52" name="Rectangle 51">
              <a:extLst>
                <a:ext uri="{FF2B5EF4-FFF2-40B4-BE49-F238E27FC236}">
                  <a16:creationId xmlns:a16="http://schemas.microsoft.com/office/drawing/2014/main" id="{75446E2D-BFEF-45A5-B5FE-A6500096E51C}"/>
                </a:ext>
              </a:extLst>
            </p:cNvPr>
            <p:cNvSpPr/>
            <p:nvPr/>
          </p:nvSpPr>
          <p:spPr bwMode="gray">
            <a:xfrm>
              <a:off x="272884" y="3103682"/>
              <a:ext cx="862106" cy="384721"/>
            </a:xfrm>
            <a:prstGeom prst="rect">
              <a:avLst/>
            </a:prstGeom>
            <a:effectLst/>
          </p:spPr>
          <p:txBody>
            <a:bodyPr wrap="square" lIns="0" tIns="0" rIns="0" bIns="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spcBef>
                  <a:spcPts val="300"/>
                </a:spcBef>
              </a:pPr>
              <a:r>
                <a:rPr lang="en-US" sz="2500" dirty="0">
                  <a:solidFill>
                    <a:schemeClr val="accent6"/>
                  </a:solidFill>
                  <a:latin typeface="+mj-lt"/>
                </a:rPr>
                <a:t>-19%</a:t>
              </a:r>
              <a:endParaRPr lang="en-US" sz="2500" baseline="30000" dirty="0">
                <a:solidFill>
                  <a:schemeClr val="accent6"/>
                </a:solidFill>
                <a:latin typeface="+mj-lt"/>
              </a:endParaRPr>
            </a:p>
          </p:txBody>
        </p:sp>
      </p:grpSp>
    </p:spTree>
    <p:extLst>
      <p:ext uri="{BB962C8B-B14F-4D97-AF65-F5344CB8AC3E}">
        <p14:creationId xmlns:p14="http://schemas.microsoft.com/office/powerpoint/2010/main" val="2452459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46A8B09-0B3D-4FC2-A49F-3DBC44E7A52B}"/>
              </a:ext>
            </a:extLst>
          </p:cNvPr>
          <p:cNvSpPr>
            <a:spLocks noGrp="1"/>
          </p:cNvSpPr>
          <p:nvPr>
            <p:ph type="body" sz="quarter" idx="15"/>
          </p:nvPr>
        </p:nvSpPr>
        <p:spPr>
          <a:xfrm>
            <a:off x="280195" y="640267"/>
            <a:ext cx="5842794" cy="184666"/>
          </a:xfrm>
        </p:spPr>
        <p:txBody>
          <a:bodyPr/>
          <a:lstStyle/>
          <a:p>
            <a:r>
              <a:rPr lang="en-US" dirty="0"/>
              <a:t>Students Even </a:t>
            </a:r>
            <a:r>
              <a:rPr lang="en-US" i="1" dirty="0"/>
              <a:t>More</a:t>
            </a:r>
            <a:r>
              <a:rPr lang="en-US" dirty="0"/>
              <a:t> Debt Averse Than They Say</a:t>
            </a:r>
          </a:p>
        </p:txBody>
      </p:sp>
      <p:sp>
        <p:nvSpPr>
          <p:cNvPr id="4" name="Text Placeholder 3">
            <a:extLst>
              <a:ext uri="{FF2B5EF4-FFF2-40B4-BE49-F238E27FC236}">
                <a16:creationId xmlns:a16="http://schemas.microsoft.com/office/drawing/2014/main" id="{98487B55-FBB6-44BA-AD7F-772F199A5197}"/>
              </a:ext>
            </a:extLst>
          </p:cNvPr>
          <p:cNvSpPr>
            <a:spLocks noGrp="1"/>
          </p:cNvSpPr>
          <p:nvPr>
            <p:ph type="body" sz="quarter" idx="18"/>
          </p:nvPr>
        </p:nvSpPr>
        <p:spPr>
          <a:xfrm>
            <a:off x="2730954" y="4523601"/>
            <a:ext cx="3669845" cy="276999"/>
          </a:xfrm>
        </p:spPr>
        <p:txBody>
          <a:bodyPr/>
          <a:lstStyle/>
          <a:p>
            <a:r>
              <a:rPr lang="en-US" dirty="0"/>
              <a:t>Source: Boatman, A., Brent J. Evans, and Adela </a:t>
            </a:r>
            <a:r>
              <a:rPr lang="en-US" dirty="0" err="1"/>
              <a:t>Soliz</a:t>
            </a:r>
            <a:r>
              <a:rPr lang="en-US" dirty="0"/>
              <a:t>, 2017, </a:t>
            </a:r>
            <a:r>
              <a:rPr lang="en-US" i="1" dirty="0"/>
              <a:t>Understanding Loan Aversion in Education: Evidence from High School Seniors, Community College Students, and Adults</a:t>
            </a:r>
            <a:r>
              <a:rPr lang="en-US" dirty="0"/>
              <a:t>; EAB interviews and analysis.</a:t>
            </a:r>
          </a:p>
        </p:txBody>
      </p:sp>
      <p:sp>
        <p:nvSpPr>
          <p:cNvPr id="6" name="Title 5">
            <a:extLst>
              <a:ext uri="{FF2B5EF4-FFF2-40B4-BE49-F238E27FC236}">
                <a16:creationId xmlns:a16="http://schemas.microsoft.com/office/drawing/2014/main" id="{DF864277-4CDD-4F64-B39D-73EABECE4509}"/>
              </a:ext>
            </a:extLst>
          </p:cNvPr>
          <p:cNvSpPr>
            <a:spLocks noGrp="1"/>
          </p:cNvSpPr>
          <p:nvPr>
            <p:ph type="title"/>
          </p:nvPr>
        </p:nvSpPr>
        <p:spPr/>
        <p:txBody>
          <a:bodyPr/>
          <a:lstStyle/>
          <a:p>
            <a:r>
              <a:rPr lang="en-US" b="0" dirty="0"/>
              <a:t>Debt Aversion in Action</a:t>
            </a:r>
          </a:p>
        </p:txBody>
      </p:sp>
      <p:sp>
        <p:nvSpPr>
          <p:cNvPr id="91" name="Text Placeholder 5">
            <a:extLst>
              <a:ext uri="{FF2B5EF4-FFF2-40B4-BE49-F238E27FC236}">
                <a16:creationId xmlns:a16="http://schemas.microsoft.com/office/drawing/2014/main" id="{E2931D77-79EE-4DD2-945D-FFEC347F03E6}"/>
              </a:ext>
            </a:extLst>
          </p:cNvPr>
          <p:cNvSpPr txBox="1">
            <a:spLocks/>
          </p:cNvSpPr>
          <p:nvPr/>
        </p:nvSpPr>
        <p:spPr bwMode="gray">
          <a:xfrm>
            <a:off x="280194" y="956228"/>
            <a:ext cx="3013133" cy="307777"/>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sz="1000" b="1" dirty="0">
                <a:solidFill>
                  <a:srgbClr val="333E48"/>
                </a:solidFill>
                <a:latin typeface="Verdana"/>
              </a:rPr>
              <a:t>A 2017 Study on Loan Aversion Compared Stated Preferences to Behaviors</a:t>
            </a:r>
          </a:p>
        </p:txBody>
      </p:sp>
      <p:grpSp>
        <p:nvGrpSpPr>
          <p:cNvPr id="146" name="Group 145">
            <a:extLst>
              <a:ext uri="{FF2B5EF4-FFF2-40B4-BE49-F238E27FC236}">
                <a16:creationId xmlns:a16="http://schemas.microsoft.com/office/drawing/2014/main" id="{07D4BDD2-188E-40B8-A798-163DFC54FB75}"/>
              </a:ext>
            </a:extLst>
          </p:cNvPr>
          <p:cNvGrpSpPr/>
          <p:nvPr/>
        </p:nvGrpSpPr>
        <p:grpSpPr>
          <a:xfrm>
            <a:off x="654357" y="1489121"/>
            <a:ext cx="2264806" cy="1010363"/>
            <a:chOff x="280194" y="1476896"/>
            <a:chExt cx="2264806" cy="1010363"/>
          </a:xfrm>
        </p:grpSpPr>
        <p:grpSp>
          <p:nvGrpSpPr>
            <p:cNvPr id="144" name="Group 143">
              <a:extLst>
                <a:ext uri="{FF2B5EF4-FFF2-40B4-BE49-F238E27FC236}">
                  <a16:creationId xmlns:a16="http://schemas.microsoft.com/office/drawing/2014/main" id="{03B824F2-757F-4573-B0FA-3F5E98DE0DD3}"/>
                </a:ext>
              </a:extLst>
            </p:cNvPr>
            <p:cNvGrpSpPr/>
            <p:nvPr/>
          </p:nvGrpSpPr>
          <p:grpSpPr>
            <a:xfrm>
              <a:off x="1511289" y="1476896"/>
              <a:ext cx="1033711" cy="690556"/>
              <a:chOff x="1511289" y="1536368"/>
              <a:chExt cx="1033711" cy="690556"/>
            </a:xfrm>
          </p:grpSpPr>
          <p:grpSp>
            <p:nvGrpSpPr>
              <p:cNvPr id="105" name="Group 104">
                <a:extLst>
                  <a:ext uri="{FF2B5EF4-FFF2-40B4-BE49-F238E27FC236}">
                    <a16:creationId xmlns:a16="http://schemas.microsoft.com/office/drawing/2014/main" id="{B118F2BC-18EF-4845-97EA-88291787AF06}"/>
                  </a:ext>
                </a:extLst>
              </p:cNvPr>
              <p:cNvGrpSpPr/>
              <p:nvPr/>
            </p:nvGrpSpPr>
            <p:grpSpPr>
              <a:xfrm>
                <a:off x="1511289" y="1536368"/>
                <a:ext cx="470156" cy="456578"/>
                <a:chOff x="283306" y="1757566"/>
                <a:chExt cx="470156" cy="456578"/>
              </a:xfrm>
            </p:grpSpPr>
            <p:sp>
              <p:nvSpPr>
                <p:cNvPr id="93" name="Freeform 83">
                  <a:extLst>
                    <a:ext uri="{FF2B5EF4-FFF2-40B4-BE49-F238E27FC236}">
                      <a16:creationId xmlns:a16="http://schemas.microsoft.com/office/drawing/2014/main" id="{9E771AC1-B066-4828-B2F0-E34AFB85EB00}"/>
                    </a:ext>
                  </a:extLst>
                </p:cNvPr>
                <p:cNvSpPr>
                  <a:spLocks/>
                </p:cNvSpPr>
                <p:nvPr/>
              </p:nvSpPr>
              <p:spPr bwMode="gray">
                <a:xfrm>
                  <a:off x="283306" y="1757566"/>
                  <a:ext cx="470156" cy="456578"/>
                </a:xfrm>
                <a:custGeom>
                  <a:avLst/>
                  <a:gdLst>
                    <a:gd name="T0" fmla="*/ 55 w 2771"/>
                    <a:gd name="T1" fmla="*/ 1056 h 2690"/>
                    <a:gd name="T2" fmla="*/ 1455 w 2771"/>
                    <a:gd name="T3" fmla="*/ 34 h 2690"/>
                    <a:gd name="T4" fmla="*/ 1552 w 2771"/>
                    <a:gd name="T5" fmla="*/ 572 h 2690"/>
                    <a:gd name="T6" fmla="*/ 1595 w 2771"/>
                    <a:gd name="T7" fmla="*/ 613 h 2690"/>
                    <a:gd name="T8" fmla="*/ 1715 w 2771"/>
                    <a:gd name="T9" fmla="*/ 627 h 2690"/>
                    <a:gd name="T10" fmla="*/ 1813 w 2771"/>
                    <a:gd name="T11" fmla="*/ 637 h 2690"/>
                    <a:gd name="T12" fmla="*/ 1900 w 2771"/>
                    <a:gd name="T13" fmla="*/ 680 h 2690"/>
                    <a:gd name="T14" fmla="*/ 2015 w 2771"/>
                    <a:gd name="T15" fmla="*/ 752 h 2690"/>
                    <a:gd name="T16" fmla="*/ 2073 w 2771"/>
                    <a:gd name="T17" fmla="*/ 719 h 2690"/>
                    <a:gd name="T18" fmla="*/ 2280 w 2771"/>
                    <a:gd name="T19" fmla="*/ 716 h 2690"/>
                    <a:gd name="T20" fmla="*/ 2509 w 2771"/>
                    <a:gd name="T21" fmla="*/ 746 h 2690"/>
                    <a:gd name="T22" fmla="*/ 2653 w 2771"/>
                    <a:gd name="T23" fmla="*/ 788 h 2690"/>
                    <a:gd name="T24" fmla="*/ 2699 w 2771"/>
                    <a:gd name="T25" fmla="*/ 1219 h 2690"/>
                    <a:gd name="T26" fmla="*/ 2769 w 2771"/>
                    <a:gd name="T27" fmla="*/ 1460 h 2690"/>
                    <a:gd name="T28" fmla="*/ 2747 w 2771"/>
                    <a:gd name="T29" fmla="*/ 1621 h 2690"/>
                    <a:gd name="T30" fmla="*/ 2694 w 2771"/>
                    <a:gd name="T31" fmla="*/ 1726 h 2690"/>
                    <a:gd name="T32" fmla="*/ 2513 w 2771"/>
                    <a:gd name="T33" fmla="*/ 1835 h 2690"/>
                    <a:gd name="T34" fmla="*/ 2526 w 2771"/>
                    <a:gd name="T35" fmla="*/ 1724 h 2690"/>
                    <a:gd name="T36" fmla="*/ 2458 w 2771"/>
                    <a:gd name="T37" fmla="*/ 1796 h 2690"/>
                    <a:gd name="T38" fmla="*/ 2446 w 2771"/>
                    <a:gd name="T39" fmla="*/ 1878 h 2690"/>
                    <a:gd name="T40" fmla="*/ 2163 w 2771"/>
                    <a:gd name="T41" fmla="*/ 2080 h 2690"/>
                    <a:gd name="T42" fmla="*/ 2192 w 2771"/>
                    <a:gd name="T43" fmla="*/ 2037 h 2690"/>
                    <a:gd name="T44" fmla="*/ 2147 w 2771"/>
                    <a:gd name="T45" fmla="*/ 2001 h 2690"/>
                    <a:gd name="T46" fmla="*/ 2099 w 2771"/>
                    <a:gd name="T47" fmla="*/ 2035 h 2690"/>
                    <a:gd name="T48" fmla="*/ 2067 w 2771"/>
                    <a:gd name="T49" fmla="*/ 2057 h 2690"/>
                    <a:gd name="T50" fmla="*/ 1975 w 2771"/>
                    <a:gd name="T51" fmla="*/ 2135 h 2690"/>
                    <a:gd name="T52" fmla="*/ 1898 w 2771"/>
                    <a:gd name="T53" fmla="*/ 2213 h 2690"/>
                    <a:gd name="T54" fmla="*/ 1952 w 2771"/>
                    <a:gd name="T55" fmla="*/ 2256 h 2690"/>
                    <a:gd name="T56" fmla="*/ 1904 w 2771"/>
                    <a:gd name="T57" fmla="*/ 2323 h 2690"/>
                    <a:gd name="T58" fmla="*/ 1848 w 2771"/>
                    <a:gd name="T59" fmla="*/ 2357 h 2690"/>
                    <a:gd name="T60" fmla="*/ 1912 w 2771"/>
                    <a:gd name="T61" fmla="*/ 2571 h 2690"/>
                    <a:gd name="T62" fmla="*/ 1816 w 2771"/>
                    <a:gd name="T63" fmla="*/ 2655 h 2690"/>
                    <a:gd name="T64" fmla="*/ 1540 w 2771"/>
                    <a:gd name="T65" fmla="*/ 2562 h 2690"/>
                    <a:gd name="T66" fmla="*/ 1467 w 2771"/>
                    <a:gd name="T67" fmla="*/ 2405 h 2690"/>
                    <a:gd name="T68" fmla="*/ 1451 w 2771"/>
                    <a:gd name="T69" fmla="*/ 2267 h 2690"/>
                    <a:gd name="T70" fmla="*/ 1194 w 2771"/>
                    <a:gd name="T71" fmla="*/ 1840 h 2690"/>
                    <a:gd name="T72" fmla="*/ 995 w 2771"/>
                    <a:gd name="T73" fmla="*/ 1699 h 2690"/>
                    <a:gd name="T74" fmla="*/ 855 w 2771"/>
                    <a:gd name="T75" fmla="*/ 1692 h 2690"/>
                    <a:gd name="T76" fmla="*/ 681 w 2771"/>
                    <a:gd name="T77" fmla="*/ 1874 h 2690"/>
                    <a:gd name="T78" fmla="*/ 495 w 2771"/>
                    <a:gd name="T79" fmla="*/ 1777 h 2690"/>
                    <a:gd name="T80" fmla="*/ 368 w 2771"/>
                    <a:gd name="T81" fmla="*/ 1537 h 2690"/>
                    <a:gd name="T82" fmla="*/ 121 w 2771"/>
                    <a:gd name="T83" fmla="*/ 1217 h 2690"/>
                    <a:gd name="T84" fmla="*/ 16 w 2771"/>
                    <a:gd name="T85" fmla="*/ 1103 h 26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771"/>
                    <a:gd name="T130" fmla="*/ 0 h 2690"/>
                    <a:gd name="T131" fmla="*/ 2771 w 2771"/>
                    <a:gd name="T132" fmla="*/ 2690 h 26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771" h="2690">
                      <a:moveTo>
                        <a:pt x="16" y="1103"/>
                      </a:moveTo>
                      <a:lnTo>
                        <a:pt x="0" y="1051"/>
                      </a:lnTo>
                      <a:lnTo>
                        <a:pt x="55" y="1056"/>
                      </a:lnTo>
                      <a:lnTo>
                        <a:pt x="753" y="1123"/>
                      </a:lnTo>
                      <a:lnTo>
                        <a:pt x="857" y="0"/>
                      </a:lnTo>
                      <a:lnTo>
                        <a:pt x="1455" y="34"/>
                      </a:lnTo>
                      <a:lnTo>
                        <a:pt x="1435" y="520"/>
                      </a:lnTo>
                      <a:lnTo>
                        <a:pt x="1494" y="569"/>
                      </a:lnTo>
                      <a:lnTo>
                        <a:pt x="1552" y="572"/>
                      </a:lnTo>
                      <a:lnTo>
                        <a:pt x="1563" y="552"/>
                      </a:lnTo>
                      <a:lnTo>
                        <a:pt x="1597" y="581"/>
                      </a:lnTo>
                      <a:lnTo>
                        <a:pt x="1595" y="613"/>
                      </a:lnTo>
                      <a:lnTo>
                        <a:pt x="1644" y="618"/>
                      </a:lnTo>
                      <a:lnTo>
                        <a:pt x="1685" y="638"/>
                      </a:lnTo>
                      <a:lnTo>
                        <a:pt x="1715" y="627"/>
                      </a:lnTo>
                      <a:lnTo>
                        <a:pt x="1753" y="652"/>
                      </a:lnTo>
                      <a:lnTo>
                        <a:pt x="1760" y="633"/>
                      </a:lnTo>
                      <a:lnTo>
                        <a:pt x="1813" y="637"/>
                      </a:lnTo>
                      <a:lnTo>
                        <a:pt x="1843" y="698"/>
                      </a:lnTo>
                      <a:lnTo>
                        <a:pt x="1866" y="717"/>
                      </a:lnTo>
                      <a:lnTo>
                        <a:pt x="1900" y="680"/>
                      </a:lnTo>
                      <a:lnTo>
                        <a:pt x="1963" y="730"/>
                      </a:lnTo>
                      <a:lnTo>
                        <a:pt x="2001" y="705"/>
                      </a:lnTo>
                      <a:lnTo>
                        <a:pt x="2015" y="752"/>
                      </a:lnTo>
                      <a:lnTo>
                        <a:pt x="2022" y="717"/>
                      </a:lnTo>
                      <a:lnTo>
                        <a:pt x="2062" y="690"/>
                      </a:lnTo>
                      <a:lnTo>
                        <a:pt x="2073" y="719"/>
                      </a:lnTo>
                      <a:lnTo>
                        <a:pt x="2127" y="710"/>
                      </a:lnTo>
                      <a:lnTo>
                        <a:pt x="2170" y="751"/>
                      </a:lnTo>
                      <a:lnTo>
                        <a:pt x="2280" y="716"/>
                      </a:lnTo>
                      <a:lnTo>
                        <a:pt x="2391" y="705"/>
                      </a:lnTo>
                      <a:lnTo>
                        <a:pt x="2424" y="689"/>
                      </a:lnTo>
                      <a:lnTo>
                        <a:pt x="2509" y="746"/>
                      </a:lnTo>
                      <a:lnTo>
                        <a:pt x="2562" y="765"/>
                      </a:lnTo>
                      <a:lnTo>
                        <a:pt x="2582" y="790"/>
                      </a:lnTo>
                      <a:lnTo>
                        <a:pt x="2653" y="788"/>
                      </a:lnTo>
                      <a:lnTo>
                        <a:pt x="2656" y="922"/>
                      </a:lnTo>
                      <a:lnTo>
                        <a:pt x="2669" y="1185"/>
                      </a:lnTo>
                      <a:lnTo>
                        <a:pt x="2699" y="1219"/>
                      </a:lnTo>
                      <a:lnTo>
                        <a:pt x="2711" y="1286"/>
                      </a:lnTo>
                      <a:lnTo>
                        <a:pt x="2771" y="1380"/>
                      </a:lnTo>
                      <a:lnTo>
                        <a:pt x="2769" y="1460"/>
                      </a:lnTo>
                      <a:lnTo>
                        <a:pt x="2733" y="1536"/>
                      </a:lnTo>
                      <a:lnTo>
                        <a:pt x="2736" y="1577"/>
                      </a:lnTo>
                      <a:lnTo>
                        <a:pt x="2747" y="1621"/>
                      </a:lnTo>
                      <a:lnTo>
                        <a:pt x="2742" y="1664"/>
                      </a:lnTo>
                      <a:lnTo>
                        <a:pt x="2721" y="1692"/>
                      </a:lnTo>
                      <a:lnTo>
                        <a:pt x="2694" y="1726"/>
                      </a:lnTo>
                      <a:lnTo>
                        <a:pt x="2713" y="1747"/>
                      </a:lnTo>
                      <a:lnTo>
                        <a:pt x="2602" y="1784"/>
                      </a:lnTo>
                      <a:lnTo>
                        <a:pt x="2513" y="1835"/>
                      </a:lnTo>
                      <a:lnTo>
                        <a:pt x="2567" y="1793"/>
                      </a:lnTo>
                      <a:lnTo>
                        <a:pt x="2509" y="1792"/>
                      </a:lnTo>
                      <a:lnTo>
                        <a:pt x="2526" y="1724"/>
                      </a:lnTo>
                      <a:lnTo>
                        <a:pt x="2479" y="1763"/>
                      </a:lnTo>
                      <a:lnTo>
                        <a:pt x="2456" y="1750"/>
                      </a:lnTo>
                      <a:lnTo>
                        <a:pt x="2458" y="1796"/>
                      </a:lnTo>
                      <a:lnTo>
                        <a:pt x="2478" y="1804"/>
                      </a:lnTo>
                      <a:lnTo>
                        <a:pt x="2482" y="1846"/>
                      </a:lnTo>
                      <a:lnTo>
                        <a:pt x="2446" y="1878"/>
                      </a:lnTo>
                      <a:lnTo>
                        <a:pt x="2425" y="1876"/>
                      </a:lnTo>
                      <a:lnTo>
                        <a:pt x="2419" y="1923"/>
                      </a:lnTo>
                      <a:lnTo>
                        <a:pt x="2163" y="2080"/>
                      </a:lnTo>
                      <a:lnTo>
                        <a:pt x="2166" y="2064"/>
                      </a:lnTo>
                      <a:lnTo>
                        <a:pt x="2284" y="1988"/>
                      </a:lnTo>
                      <a:lnTo>
                        <a:pt x="2192" y="2037"/>
                      </a:lnTo>
                      <a:lnTo>
                        <a:pt x="2198" y="1992"/>
                      </a:lnTo>
                      <a:lnTo>
                        <a:pt x="2173" y="2014"/>
                      </a:lnTo>
                      <a:lnTo>
                        <a:pt x="2147" y="2001"/>
                      </a:lnTo>
                      <a:lnTo>
                        <a:pt x="2137" y="2037"/>
                      </a:lnTo>
                      <a:lnTo>
                        <a:pt x="2096" y="2001"/>
                      </a:lnTo>
                      <a:lnTo>
                        <a:pt x="2099" y="2035"/>
                      </a:lnTo>
                      <a:lnTo>
                        <a:pt x="2147" y="2066"/>
                      </a:lnTo>
                      <a:lnTo>
                        <a:pt x="2092" y="2098"/>
                      </a:lnTo>
                      <a:lnTo>
                        <a:pt x="2067" y="2057"/>
                      </a:lnTo>
                      <a:lnTo>
                        <a:pt x="2048" y="2159"/>
                      </a:lnTo>
                      <a:lnTo>
                        <a:pt x="2024" y="2118"/>
                      </a:lnTo>
                      <a:lnTo>
                        <a:pt x="1975" y="2135"/>
                      </a:lnTo>
                      <a:lnTo>
                        <a:pt x="1965" y="2161"/>
                      </a:lnTo>
                      <a:lnTo>
                        <a:pt x="1989" y="2207"/>
                      </a:lnTo>
                      <a:lnTo>
                        <a:pt x="1898" y="2213"/>
                      </a:lnTo>
                      <a:lnTo>
                        <a:pt x="1931" y="2222"/>
                      </a:lnTo>
                      <a:lnTo>
                        <a:pt x="1933" y="2267"/>
                      </a:lnTo>
                      <a:lnTo>
                        <a:pt x="1952" y="2256"/>
                      </a:lnTo>
                      <a:lnTo>
                        <a:pt x="1942" y="2288"/>
                      </a:lnTo>
                      <a:lnTo>
                        <a:pt x="1901" y="2354"/>
                      </a:lnTo>
                      <a:lnTo>
                        <a:pt x="1904" y="2323"/>
                      </a:lnTo>
                      <a:lnTo>
                        <a:pt x="1877" y="2351"/>
                      </a:lnTo>
                      <a:lnTo>
                        <a:pt x="1841" y="2310"/>
                      </a:lnTo>
                      <a:lnTo>
                        <a:pt x="1848" y="2357"/>
                      </a:lnTo>
                      <a:lnTo>
                        <a:pt x="1917" y="2364"/>
                      </a:lnTo>
                      <a:lnTo>
                        <a:pt x="1890" y="2434"/>
                      </a:lnTo>
                      <a:lnTo>
                        <a:pt x="1912" y="2571"/>
                      </a:lnTo>
                      <a:lnTo>
                        <a:pt x="1973" y="2685"/>
                      </a:lnTo>
                      <a:lnTo>
                        <a:pt x="1893" y="2690"/>
                      </a:lnTo>
                      <a:lnTo>
                        <a:pt x="1816" y="2655"/>
                      </a:lnTo>
                      <a:lnTo>
                        <a:pt x="1750" y="2656"/>
                      </a:lnTo>
                      <a:lnTo>
                        <a:pt x="1653" y="2604"/>
                      </a:lnTo>
                      <a:lnTo>
                        <a:pt x="1540" y="2562"/>
                      </a:lnTo>
                      <a:lnTo>
                        <a:pt x="1528" y="2517"/>
                      </a:lnTo>
                      <a:lnTo>
                        <a:pt x="1504" y="2453"/>
                      </a:lnTo>
                      <a:lnTo>
                        <a:pt x="1467" y="2405"/>
                      </a:lnTo>
                      <a:lnTo>
                        <a:pt x="1471" y="2354"/>
                      </a:lnTo>
                      <a:lnTo>
                        <a:pt x="1450" y="2336"/>
                      </a:lnTo>
                      <a:lnTo>
                        <a:pt x="1451" y="2267"/>
                      </a:lnTo>
                      <a:lnTo>
                        <a:pt x="1385" y="2215"/>
                      </a:lnTo>
                      <a:lnTo>
                        <a:pt x="1313" y="2109"/>
                      </a:lnTo>
                      <a:lnTo>
                        <a:pt x="1194" y="1840"/>
                      </a:lnTo>
                      <a:lnTo>
                        <a:pt x="1103" y="1771"/>
                      </a:lnTo>
                      <a:lnTo>
                        <a:pt x="1073" y="1709"/>
                      </a:lnTo>
                      <a:lnTo>
                        <a:pt x="995" y="1699"/>
                      </a:lnTo>
                      <a:lnTo>
                        <a:pt x="930" y="1692"/>
                      </a:lnTo>
                      <a:lnTo>
                        <a:pt x="873" y="1666"/>
                      </a:lnTo>
                      <a:lnTo>
                        <a:pt x="855" y="1692"/>
                      </a:lnTo>
                      <a:lnTo>
                        <a:pt x="794" y="1692"/>
                      </a:lnTo>
                      <a:lnTo>
                        <a:pt x="740" y="1819"/>
                      </a:lnTo>
                      <a:lnTo>
                        <a:pt x="681" y="1874"/>
                      </a:lnTo>
                      <a:lnTo>
                        <a:pt x="647" y="1870"/>
                      </a:lnTo>
                      <a:lnTo>
                        <a:pt x="541" y="1790"/>
                      </a:lnTo>
                      <a:lnTo>
                        <a:pt x="495" y="1777"/>
                      </a:lnTo>
                      <a:lnTo>
                        <a:pt x="394" y="1685"/>
                      </a:lnTo>
                      <a:lnTo>
                        <a:pt x="367" y="1612"/>
                      </a:lnTo>
                      <a:lnTo>
                        <a:pt x="368" y="1537"/>
                      </a:lnTo>
                      <a:lnTo>
                        <a:pt x="319" y="1431"/>
                      </a:lnTo>
                      <a:lnTo>
                        <a:pt x="235" y="1362"/>
                      </a:lnTo>
                      <a:lnTo>
                        <a:pt x="121" y="1217"/>
                      </a:lnTo>
                      <a:lnTo>
                        <a:pt x="77" y="1192"/>
                      </a:lnTo>
                      <a:lnTo>
                        <a:pt x="47" y="1116"/>
                      </a:lnTo>
                      <a:lnTo>
                        <a:pt x="16" y="1103"/>
                      </a:lnTo>
                      <a:close/>
                    </a:path>
                  </a:pathLst>
                </a:custGeom>
                <a:solidFill>
                  <a:schemeClr val="accent1"/>
                </a:solidFill>
                <a:ln w="9525">
                  <a:solidFill>
                    <a:schemeClr val="bg1"/>
                  </a:solidFill>
                  <a:round/>
                  <a:headEnd/>
                  <a:tailEnd/>
                </a:ln>
              </p:spPr>
              <p:txBody>
                <a:bodyPr/>
                <a:lstStyle/>
                <a:p>
                  <a:endParaRPr lang="en-US">
                    <a:solidFill>
                      <a:srgbClr val="333E48"/>
                    </a:solidFill>
                  </a:endParaRPr>
                </a:p>
              </p:txBody>
            </p:sp>
            <p:sp>
              <p:nvSpPr>
                <p:cNvPr id="97" name="Text Placeholder 5">
                  <a:extLst>
                    <a:ext uri="{FF2B5EF4-FFF2-40B4-BE49-F238E27FC236}">
                      <a16:creationId xmlns:a16="http://schemas.microsoft.com/office/drawing/2014/main" id="{167B7369-CE14-477E-B7CE-234D241AED61}"/>
                    </a:ext>
                  </a:extLst>
                </p:cNvPr>
                <p:cNvSpPr txBox="1">
                  <a:spLocks/>
                </p:cNvSpPr>
                <p:nvPr/>
              </p:nvSpPr>
              <p:spPr bwMode="gray">
                <a:xfrm>
                  <a:off x="485760" y="1912604"/>
                  <a:ext cx="16364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sz="800" b="1" dirty="0">
                      <a:solidFill>
                        <a:srgbClr val="333E48"/>
                      </a:solidFill>
                      <a:latin typeface="Verdana"/>
                    </a:rPr>
                    <a:t>TX</a:t>
                  </a:r>
                </a:p>
              </p:txBody>
            </p:sp>
          </p:grpSp>
          <p:grpSp>
            <p:nvGrpSpPr>
              <p:cNvPr id="104" name="Group 103">
                <a:extLst>
                  <a:ext uri="{FF2B5EF4-FFF2-40B4-BE49-F238E27FC236}">
                    <a16:creationId xmlns:a16="http://schemas.microsoft.com/office/drawing/2014/main" id="{2A9650C9-EF5B-4D7C-87C4-815BAF3F66B6}"/>
                  </a:ext>
                </a:extLst>
              </p:cNvPr>
              <p:cNvGrpSpPr/>
              <p:nvPr/>
            </p:nvGrpSpPr>
            <p:grpSpPr>
              <a:xfrm>
                <a:off x="2119268" y="1644019"/>
                <a:ext cx="425732" cy="217885"/>
                <a:chOff x="2046204" y="2199813"/>
                <a:chExt cx="425732" cy="217885"/>
              </a:xfrm>
            </p:grpSpPr>
            <p:sp>
              <p:nvSpPr>
                <p:cNvPr id="94" name="Freeform 52">
                  <a:extLst>
                    <a:ext uri="{FF2B5EF4-FFF2-40B4-BE49-F238E27FC236}">
                      <a16:creationId xmlns:a16="http://schemas.microsoft.com/office/drawing/2014/main" id="{DF178BD1-22AA-46DB-9F4B-B40534170EBB}"/>
                    </a:ext>
                  </a:extLst>
                </p:cNvPr>
                <p:cNvSpPr>
                  <a:spLocks/>
                </p:cNvSpPr>
                <p:nvPr/>
              </p:nvSpPr>
              <p:spPr bwMode="gray">
                <a:xfrm>
                  <a:off x="2046204" y="2199813"/>
                  <a:ext cx="425732" cy="217885"/>
                </a:xfrm>
                <a:custGeom>
                  <a:avLst/>
                  <a:gdLst>
                    <a:gd name="T0" fmla="*/ 0 w 1440"/>
                    <a:gd name="T1" fmla="*/ 738 h 738"/>
                    <a:gd name="T2" fmla="*/ 13 w 1440"/>
                    <a:gd name="T3" fmla="*/ 703 h 738"/>
                    <a:gd name="T4" fmla="*/ 46 w 1440"/>
                    <a:gd name="T5" fmla="*/ 698 h 738"/>
                    <a:gd name="T6" fmla="*/ 55 w 1440"/>
                    <a:gd name="T7" fmla="*/ 616 h 738"/>
                    <a:gd name="T8" fmla="*/ 36 w 1440"/>
                    <a:gd name="T9" fmla="*/ 610 h 738"/>
                    <a:gd name="T10" fmla="*/ 34 w 1440"/>
                    <a:gd name="T11" fmla="*/ 593 h 738"/>
                    <a:gd name="T12" fmla="*/ 80 w 1440"/>
                    <a:gd name="T13" fmla="*/ 548 h 738"/>
                    <a:gd name="T14" fmla="*/ 169 w 1440"/>
                    <a:gd name="T15" fmla="*/ 580 h 738"/>
                    <a:gd name="T16" fmla="*/ 182 w 1440"/>
                    <a:gd name="T17" fmla="*/ 491 h 738"/>
                    <a:gd name="T18" fmla="*/ 244 w 1440"/>
                    <a:gd name="T19" fmla="*/ 466 h 738"/>
                    <a:gd name="T20" fmla="*/ 234 w 1440"/>
                    <a:gd name="T21" fmla="*/ 447 h 738"/>
                    <a:gd name="T22" fmla="*/ 250 w 1440"/>
                    <a:gd name="T23" fmla="*/ 393 h 738"/>
                    <a:gd name="T24" fmla="*/ 268 w 1440"/>
                    <a:gd name="T25" fmla="*/ 363 h 738"/>
                    <a:gd name="T26" fmla="*/ 357 w 1440"/>
                    <a:gd name="T27" fmla="*/ 348 h 738"/>
                    <a:gd name="T28" fmla="*/ 389 w 1440"/>
                    <a:gd name="T29" fmla="*/ 356 h 738"/>
                    <a:gd name="T30" fmla="*/ 483 w 1440"/>
                    <a:gd name="T31" fmla="*/ 323 h 738"/>
                    <a:gd name="T32" fmla="*/ 516 w 1440"/>
                    <a:gd name="T33" fmla="*/ 353 h 738"/>
                    <a:gd name="T34" fmla="*/ 547 w 1440"/>
                    <a:gd name="T35" fmla="*/ 282 h 738"/>
                    <a:gd name="T36" fmla="*/ 578 w 1440"/>
                    <a:gd name="T37" fmla="*/ 264 h 738"/>
                    <a:gd name="T38" fmla="*/ 647 w 1440"/>
                    <a:gd name="T39" fmla="*/ 303 h 738"/>
                    <a:gd name="T40" fmla="*/ 657 w 1440"/>
                    <a:gd name="T41" fmla="*/ 258 h 738"/>
                    <a:gd name="T42" fmla="*/ 732 w 1440"/>
                    <a:gd name="T43" fmla="*/ 164 h 738"/>
                    <a:gd name="T44" fmla="*/ 749 w 1440"/>
                    <a:gd name="T45" fmla="*/ 107 h 738"/>
                    <a:gd name="T46" fmla="*/ 776 w 1440"/>
                    <a:gd name="T47" fmla="*/ 115 h 738"/>
                    <a:gd name="T48" fmla="*/ 847 w 1440"/>
                    <a:gd name="T49" fmla="*/ 66 h 738"/>
                    <a:gd name="T50" fmla="*/ 827 w 1440"/>
                    <a:gd name="T51" fmla="*/ 26 h 738"/>
                    <a:gd name="T52" fmla="*/ 838 w 1440"/>
                    <a:gd name="T53" fmla="*/ 3 h 738"/>
                    <a:gd name="T54" fmla="*/ 898 w 1440"/>
                    <a:gd name="T55" fmla="*/ 0 h 738"/>
                    <a:gd name="T56" fmla="*/ 938 w 1440"/>
                    <a:gd name="T57" fmla="*/ 14 h 738"/>
                    <a:gd name="T58" fmla="*/ 959 w 1440"/>
                    <a:gd name="T59" fmla="*/ 57 h 738"/>
                    <a:gd name="T60" fmla="*/ 1024 w 1440"/>
                    <a:gd name="T61" fmla="*/ 68 h 738"/>
                    <a:gd name="T62" fmla="*/ 1064 w 1440"/>
                    <a:gd name="T63" fmla="*/ 91 h 738"/>
                    <a:gd name="T64" fmla="*/ 1153 w 1440"/>
                    <a:gd name="T65" fmla="*/ 86 h 738"/>
                    <a:gd name="T66" fmla="*/ 1196 w 1440"/>
                    <a:gd name="T67" fmla="*/ 57 h 738"/>
                    <a:gd name="T68" fmla="*/ 1291 w 1440"/>
                    <a:gd name="T69" fmla="*/ 120 h 738"/>
                    <a:gd name="T70" fmla="*/ 1326 w 1440"/>
                    <a:gd name="T71" fmla="*/ 242 h 738"/>
                    <a:gd name="T72" fmla="*/ 1365 w 1440"/>
                    <a:gd name="T73" fmla="*/ 284 h 738"/>
                    <a:gd name="T74" fmla="*/ 1440 w 1440"/>
                    <a:gd name="T75" fmla="*/ 327 h 738"/>
                    <a:gd name="T76" fmla="*/ 1385 w 1440"/>
                    <a:gd name="T77" fmla="*/ 393 h 738"/>
                    <a:gd name="T78" fmla="*/ 1337 w 1440"/>
                    <a:gd name="T79" fmla="*/ 427 h 738"/>
                    <a:gd name="T80" fmla="*/ 1285 w 1440"/>
                    <a:gd name="T81" fmla="*/ 490 h 738"/>
                    <a:gd name="T82" fmla="*/ 1284 w 1440"/>
                    <a:gd name="T83" fmla="*/ 511 h 738"/>
                    <a:gd name="T84" fmla="*/ 1141 w 1440"/>
                    <a:gd name="T85" fmla="*/ 606 h 738"/>
                    <a:gd name="T86" fmla="*/ 348 w 1440"/>
                    <a:gd name="T87" fmla="*/ 679 h 738"/>
                    <a:gd name="T88" fmla="*/ 263 w 1440"/>
                    <a:gd name="T89" fmla="*/ 675 h 738"/>
                    <a:gd name="T90" fmla="*/ 267 w 1440"/>
                    <a:gd name="T91" fmla="*/ 719 h 738"/>
                    <a:gd name="T92" fmla="*/ 0 w 1440"/>
                    <a:gd name="T93" fmla="*/ 738 h 7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40"/>
                    <a:gd name="T142" fmla="*/ 0 h 738"/>
                    <a:gd name="T143" fmla="*/ 1440 w 1440"/>
                    <a:gd name="T144" fmla="*/ 738 h 7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40" h="738">
                      <a:moveTo>
                        <a:pt x="0" y="738"/>
                      </a:moveTo>
                      <a:lnTo>
                        <a:pt x="13" y="703"/>
                      </a:lnTo>
                      <a:lnTo>
                        <a:pt x="46" y="698"/>
                      </a:lnTo>
                      <a:lnTo>
                        <a:pt x="55" y="616"/>
                      </a:lnTo>
                      <a:lnTo>
                        <a:pt x="36" y="610"/>
                      </a:lnTo>
                      <a:lnTo>
                        <a:pt x="34" y="593"/>
                      </a:lnTo>
                      <a:lnTo>
                        <a:pt x="80" y="548"/>
                      </a:lnTo>
                      <a:lnTo>
                        <a:pt x="169" y="580"/>
                      </a:lnTo>
                      <a:lnTo>
                        <a:pt x="182" y="491"/>
                      </a:lnTo>
                      <a:lnTo>
                        <a:pt x="244" y="466"/>
                      </a:lnTo>
                      <a:lnTo>
                        <a:pt x="234" y="447"/>
                      </a:lnTo>
                      <a:lnTo>
                        <a:pt x="250" y="393"/>
                      </a:lnTo>
                      <a:lnTo>
                        <a:pt x="268" y="363"/>
                      </a:lnTo>
                      <a:lnTo>
                        <a:pt x="357" y="348"/>
                      </a:lnTo>
                      <a:lnTo>
                        <a:pt x="389" y="356"/>
                      </a:lnTo>
                      <a:lnTo>
                        <a:pt x="483" y="323"/>
                      </a:lnTo>
                      <a:lnTo>
                        <a:pt x="516" y="353"/>
                      </a:lnTo>
                      <a:lnTo>
                        <a:pt x="547" y="282"/>
                      </a:lnTo>
                      <a:lnTo>
                        <a:pt x="578" y="264"/>
                      </a:lnTo>
                      <a:lnTo>
                        <a:pt x="647" y="303"/>
                      </a:lnTo>
                      <a:lnTo>
                        <a:pt x="657" y="258"/>
                      </a:lnTo>
                      <a:lnTo>
                        <a:pt x="732" y="164"/>
                      </a:lnTo>
                      <a:lnTo>
                        <a:pt x="749" y="107"/>
                      </a:lnTo>
                      <a:lnTo>
                        <a:pt x="776" y="115"/>
                      </a:lnTo>
                      <a:lnTo>
                        <a:pt x="847" y="66"/>
                      </a:lnTo>
                      <a:lnTo>
                        <a:pt x="827" y="26"/>
                      </a:lnTo>
                      <a:lnTo>
                        <a:pt x="838" y="3"/>
                      </a:lnTo>
                      <a:lnTo>
                        <a:pt x="898" y="0"/>
                      </a:lnTo>
                      <a:lnTo>
                        <a:pt x="938" y="14"/>
                      </a:lnTo>
                      <a:lnTo>
                        <a:pt x="959" y="57"/>
                      </a:lnTo>
                      <a:lnTo>
                        <a:pt x="1024" y="68"/>
                      </a:lnTo>
                      <a:lnTo>
                        <a:pt x="1064" y="91"/>
                      </a:lnTo>
                      <a:lnTo>
                        <a:pt x="1153" y="86"/>
                      </a:lnTo>
                      <a:lnTo>
                        <a:pt x="1196" y="57"/>
                      </a:lnTo>
                      <a:lnTo>
                        <a:pt x="1291" y="120"/>
                      </a:lnTo>
                      <a:lnTo>
                        <a:pt x="1326" y="242"/>
                      </a:lnTo>
                      <a:lnTo>
                        <a:pt x="1365" y="284"/>
                      </a:lnTo>
                      <a:lnTo>
                        <a:pt x="1440" y="327"/>
                      </a:lnTo>
                      <a:lnTo>
                        <a:pt x="1385" y="393"/>
                      </a:lnTo>
                      <a:lnTo>
                        <a:pt x="1337" y="427"/>
                      </a:lnTo>
                      <a:lnTo>
                        <a:pt x="1285" y="490"/>
                      </a:lnTo>
                      <a:lnTo>
                        <a:pt x="1284" y="511"/>
                      </a:lnTo>
                      <a:lnTo>
                        <a:pt x="1141" y="606"/>
                      </a:lnTo>
                      <a:lnTo>
                        <a:pt x="348" y="679"/>
                      </a:lnTo>
                      <a:lnTo>
                        <a:pt x="263" y="675"/>
                      </a:lnTo>
                      <a:lnTo>
                        <a:pt x="267" y="719"/>
                      </a:lnTo>
                      <a:lnTo>
                        <a:pt x="0" y="738"/>
                      </a:lnTo>
                      <a:close/>
                    </a:path>
                  </a:pathLst>
                </a:custGeom>
                <a:solidFill>
                  <a:schemeClr val="accent1"/>
                </a:solidFill>
                <a:ln w="9525">
                  <a:solidFill>
                    <a:schemeClr val="bg1"/>
                  </a:solidFill>
                  <a:round/>
                  <a:headEnd/>
                  <a:tailEnd/>
                </a:ln>
              </p:spPr>
              <p:txBody>
                <a:bodyPr/>
                <a:lstStyle/>
                <a:p>
                  <a:endParaRPr lang="en-US">
                    <a:solidFill>
                      <a:srgbClr val="333E48"/>
                    </a:solidFill>
                  </a:endParaRPr>
                </a:p>
              </p:txBody>
            </p:sp>
            <p:sp>
              <p:nvSpPr>
                <p:cNvPr id="99" name="Text Placeholder 5">
                  <a:extLst>
                    <a:ext uri="{FF2B5EF4-FFF2-40B4-BE49-F238E27FC236}">
                      <a16:creationId xmlns:a16="http://schemas.microsoft.com/office/drawing/2014/main" id="{BD1FE2F9-E81C-4787-A6A5-73B73366F543}"/>
                    </a:ext>
                  </a:extLst>
                </p:cNvPr>
                <p:cNvSpPr txBox="1">
                  <a:spLocks/>
                </p:cNvSpPr>
                <p:nvPr/>
              </p:nvSpPr>
              <p:spPr bwMode="gray">
                <a:xfrm>
                  <a:off x="2229889" y="2250223"/>
                  <a:ext cx="16364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sz="800" b="1" dirty="0">
                      <a:solidFill>
                        <a:srgbClr val="333E48"/>
                      </a:solidFill>
                      <a:latin typeface="Verdana"/>
                    </a:rPr>
                    <a:t>KY</a:t>
                  </a:r>
                </a:p>
              </p:txBody>
            </p:sp>
          </p:grpSp>
          <p:grpSp>
            <p:nvGrpSpPr>
              <p:cNvPr id="103" name="Group 102">
                <a:extLst>
                  <a:ext uri="{FF2B5EF4-FFF2-40B4-BE49-F238E27FC236}">
                    <a16:creationId xmlns:a16="http://schemas.microsoft.com/office/drawing/2014/main" id="{FBAA4861-BE09-4DFA-ACE4-D12C2F7735AB}"/>
                  </a:ext>
                </a:extLst>
              </p:cNvPr>
              <p:cNvGrpSpPr/>
              <p:nvPr/>
            </p:nvGrpSpPr>
            <p:grpSpPr>
              <a:xfrm>
                <a:off x="1546089" y="2049858"/>
                <a:ext cx="498951" cy="169466"/>
                <a:chOff x="1443767" y="2675296"/>
                <a:chExt cx="498951" cy="169466"/>
              </a:xfrm>
            </p:grpSpPr>
            <p:sp>
              <p:nvSpPr>
                <p:cNvPr id="96" name="Freeform 82">
                  <a:extLst>
                    <a:ext uri="{FF2B5EF4-FFF2-40B4-BE49-F238E27FC236}">
                      <a16:creationId xmlns:a16="http://schemas.microsoft.com/office/drawing/2014/main" id="{743A6EF7-DFA4-4384-8A3B-51C90354FE15}"/>
                    </a:ext>
                  </a:extLst>
                </p:cNvPr>
                <p:cNvSpPr>
                  <a:spLocks/>
                </p:cNvSpPr>
                <p:nvPr/>
              </p:nvSpPr>
              <p:spPr bwMode="gray">
                <a:xfrm>
                  <a:off x="1443767" y="2675296"/>
                  <a:ext cx="498951" cy="169466"/>
                </a:xfrm>
                <a:custGeom>
                  <a:avLst/>
                  <a:gdLst>
                    <a:gd name="T0" fmla="*/ 0 w 1691"/>
                    <a:gd name="T1" fmla="*/ 575 h 575"/>
                    <a:gd name="T2" fmla="*/ 30 w 1691"/>
                    <a:gd name="T3" fmla="*/ 473 h 575"/>
                    <a:gd name="T4" fmla="*/ 18 w 1691"/>
                    <a:gd name="T5" fmla="*/ 465 h 575"/>
                    <a:gd name="T6" fmla="*/ 69 w 1691"/>
                    <a:gd name="T7" fmla="*/ 426 h 575"/>
                    <a:gd name="T8" fmla="*/ 114 w 1691"/>
                    <a:gd name="T9" fmla="*/ 335 h 575"/>
                    <a:gd name="T10" fmla="*/ 98 w 1691"/>
                    <a:gd name="T11" fmla="*/ 315 h 575"/>
                    <a:gd name="T12" fmla="*/ 121 w 1691"/>
                    <a:gd name="T13" fmla="*/ 272 h 575"/>
                    <a:gd name="T14" fmla="*/ 124 w 1691"/>
                    <a:gd name="T15" fmla="*/ 223 h 575"/>
                    <a:gd name="T16" fmla="*/ 154 w 1691"/>
                    <a:gd name="T17" fmla="*/ 186 h 575"/>
                    <a:gd name="T18" fmla="*/ 421 w 1691"/>
                    <a:gd name="T19" fmla="*/ 167 h 575"/>
                    <a:gd name="T20" fmla="*/ 417 w 1691"/>
                    <a:gd name="T21" fmla="*/ 123 h 575"/>
                    <a:gd name="T22" fmla="*/ 502 w 1691"/>
                    <a:gd name="T23" fmla="*/ 127 h 575"/>
                    <a:gd name="T24" fmla="*/ 1295 w 1691"/>
                    <a:gd name="T25" fmla="*/ 54 h 575"/>
                    <a:gd name="T26" fmla="*/ 1691 w 1691"/>
                    <a:gd name="T27" fmla="*/ 0 h 575"/>
                    <a:gd name="T28" fmla="*/ 1683 w 1691"/>
                    <a:gd name="T29" fmla="*/ 56 h 575"/>
                    <a:gd name="T30" fmla="*/ 1656 w 1691"/>
                    <a:gd name="T31" fmla="*/ 74 h 575"/>
                    <a:gd name="T32" fmla="*/ 1621 w 1691"/>
                    <a:gd name="T33" fmla="*/ 136 h 575"/>
                    <a:gd name="T34" fmla="*/ 1594 w 1691"/>
                    <a:gd name="T35" fmla="*/ 132 h 575"/>
                    <a:gd name="T36" fmla="*/ 1563 w 1691"/>
                    <a:gd name="T37" fmla="*/ 149 h 575"/>
                    <a:gd name="T38" fmla="*/ 1542 w 1691"/>
                    <a:gd name="T39" fmla="*/ 180 h 575"/>
                    <a:gd name="T40" fmla="*/ 1513 w 1691"/>
                    <a:gd name="T41" fmla="*/ 160 h 575"/>
                    <a:gd name="T42" fmla="*/ 1468 w 1691"/>
                    <a:gd name="T43" fmla="*/ 199 h 575"/>
                    <a:gd name="T44" fmla="*/ 1462 w 1691"/>
                    <a:gd name="T45" fmla="*/ 232 h 575"/>
                    <a:gd name="T46" fmla="*/ 1270 w 1691"/>
                    <a:gd name="T47" fmla="*/ 345 h 575"/>
                    <a:gd name="T48" fmla="*/ 1259 w 1691"/>
                    <a:gd name="T49" fmla="*/ 389 h 575"/>
                    <a:gd name="T50" fmla="*/ 1208 w 1691"/>
                    <a:gd name="T51" fmla="*/ 414 h 575"/>
                    <a:gd name="T52" fmla="*/ 1209 w 1691"/>
                    <a:gd name="T53" fmla="*/ 471 h 575"/>
                    <a:gd name="T54" fmla="*/ 949 w 1691"/>
                    <a:gd name="T55" fmla="*/ 504 h 575"/>
                    <a:gd name="T56" fmla="*/ 424 w 1691"/>
                    <a:gd name="T57" fmla="*/ 547 h 575"/>
                    <a:gd name="T58" fmla="*/ 0 w 1691"/>
                    <a:gd name="T59" fmla="*/ 575 h 57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91"/>
                    <a:gd name="T91" fmla="*/ 0 h 575"/>
                    <a:gd name="T92" fmla="*/ 1691 w 1691"/>
                    <a:gd name="T93" fmla="*/ 575 h 57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91" h="575">
                      <a:moveTo>
                        <a:pt x="0" y="575"/>
                      </a:moveTo>
                      <a:lnTo>
                        <a:pt x="30" y="473"/>
                      </a:lnTo>
                      <a:lnTo>
                        <a:pt x="18" y="465"/>
                      </a:lnTo>
                      <a:lnTo>
                        <a:pt x="69" y="426"/>
                      </a:lnTo>
                      <a:lnTo>
                        <a:pt x="114" y="335"/>
                      </a:lnTo>
                      <a:lnTo>
                        <a:pt x="98" y="315"/>
                      </a:lnTo>
                      <a:lnTo>
                        <a:pt x="121" y="272"/>
                      </a:lnTo>
                      <a:lnTo>
                        <a:pt x="124" y="223"/>
                      </a:lnTo>
                      <a:lnTo>
                        <a:pt x="154" y="186"/>
                      </a:lnTo>
                      <a:lnTo>
                        <a:pt x="421" y="167"/>
                      </a:lnTo>
                      <a:lnTo>
                        <a:pt x="417" y="123"/>
                      </a:lnTo>
                      <a:lnTo>
                        <a:pt x="502" y="127"/>
                      </a:lnTo>
                      <a:lnTo>
                        <a:pt x="1295" y="54"/>
                      </a:lnTo>
                      <a:lnTo>
                        <a:pt x="1691" y="0"/>
                      </a:lnTo>
                      <a:lnTo>
                        <a:pt x="1683" y="56"/>
                      </a:lnTo>
                      <a:lnTo>
                        <a:pt x="1656" y="74"/>
                      </a:lnTo>
                      <a:lnTo>
                        <a:pt x="1621" y="136"/>
                      </a:lnTo>
                      <a:lnTo>
                        <a:pt x="1594" y="132"/>
                      </a:lnTo>
                      <a:lnTo>
                        <a:pt x="1563" y="149"/>
                      </a:lnTo>
                      <a:lnTo>
                        <a:pt x="1542" y="180"/>
                      </a:lnTo>
                      <a:lnTo>
                        <a:pt x="1513" y="160"/>
                      </a:lnTo>
                      <a:lnTo>
                        <a:pt x="1468" y="199"/>
                      </a:lnTo>
                      <a:lnTo>
                        <a:pt x="1462" y="232"/>
                      </a:lnTo>
                      <a:lnTo>
                        <a:pt x="1270" y="345"/>
                      </a:lnTo>
                      <a:lnTo>
                        <a:pt x="1259" y="389"/>
                      </a:lnTo>
                      <a:lnTo>
                        <a:pt x="1208" y="414"/>
                      </a:lnTo>
                      <a:lnTo>
                        <a:pt x="1209" y="471"/>
                      </a:lnTo>
                      <a:lnTo>
                        <a:pt x="949" y="504"/>
                      </a:lnTo>
                      <a:lnTo>
                        <a:pt x="424" y="547"/>
                      </a:lnTo>
                      <a:lnTo>
                        <a:pt x="0" y="575"/>
                      </a:lnTo>
                      <a:close/>
                    </a:path>
                  </a:pathLst>
                </a:custGeom>
                <a:solidFill>
                  <a:schemeClr val="accent1"/>
                </a:solidFill>
                <a:ln w="9525">
                  <a:solidFill>
                    <a:schemeClr val="bg1"/>
                  </a:solidFill>
                  <a:round/>
                  <a:headEnd/>
                  <a:tailEnd/>
                </a:ln>
              </p:spPr>
              <p:txBody>
                <a:bodyPr/>
                <a:lstStyle/>
                <a:p>
                  <a:endParaRPr lang="en-US">
                    <a:solidFill>
                      <a:srgbClr val="333E48"/>
                    </a:solidFill>
                  </a:endParaRPr>
                </a:p>
              </p:txBody>
            </p:sp>
            <p:sp>
              <p:nvSpPr>
                <p:cNvPr id="98" name="Text Placeholder 5">
                  <a:extLst>
                    <a:ext uri="{FF2B5EF4-FFF2-40B4-BE49-F238E27FC236}">
                      <a16:creationId xmlns:a16="http://schemas.microsoft.com/office/drawing/2014/main" id="{98030E42-B48A-41CA-8651-96A37BC20B1E}"/>
                    </a:ext>
                  </a:extLst>
                </p:cNvPr>
                <p:cNvSpPr txBox="1">
                  <a:spLocks/>
                </p:cNvSpPr>
                <p:nvPr/>
              </p:nvSpPr>
              <p:spPr bwMode="gray">
                <a:xfrm>
                  <a:off x="1610650" y="2698473"/>
                  <a:ext cx="163643" cy="123111"/>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sz="800" b="1" dirty="0">
                      <a:solidFill>
                        <a:srgbClr val="333E48"/>
                      </a:solidFill>
                      <a:latin typeface="Verdana"/>
                    </a:rPr>
                    <a:t>TN</a:t>
                  </a:r>
                </a:p>
              </p:txBody>
            </p:sp>
          </p:grpSp>
          <p:grpSp>
            <p:nvGrpSpPr>
              <p:cNvPr id="102" name="Group 101">
                <a:extLst>
                  <a:ext uri="{FF2B5EF4-FFF2-40B4-BE49-F238E27FC236}">
                    <a16:creationId xmlns:a16="http://schemas.microsoft.com/office/drawing/2014/main" id="{CFFDA917-4F11-4925-B3E4-275B50487297}"/>
                  </a:ext>
                </a:extLst>
              </p:cNvPr>
              <p:cNvGrpSpPr/>
              <p:nvPr/>
            </p:nvGrpSpPr>
            <p:grpSpPr>
              <a:xfrm>
                <a:off x="2150746" y="2042258"/>
                <a:ext cx="362777" cy="184666"/>
                <a:chOff x="1908938" y="1818016"/>
                <a:chExt cx="362777" cy="184666"/>
              </a:xfrm>
            </p:grpSpPr>
            <p:sp>
              <p:nvSpPr>
                <p:cNvPr id="95" name="Freeform 56">
                  <a:extLst>
                    <a:ext uri="{FF2B5EF4-FFF2-40B4-BE49-F238E27FC236}">
                      <a16:creationId xmlns:a16="http://schemas.microsoft.com/office/drawing/2014/main" id="{D3E28BAB-2CBD-42C6-A531-709BA71556F2}"/>
                    </a:ext>
                  </a:extLst>
                </p:cNvPr>
                <p:cNvSpPr>
                  <a:spLocks/>
                </p:cNvSpPr>
                <p:nvPr/>
              </p:nvSpPr>
              <p:spPr bwMode="gray">
                <a:xfrm>
                  <a:off x="1908938" y="1818016"/>
                  <a:ext cx="362777" cy="184666"/>
                </a:xfrm>
                <a:custGeom>
                  <a:avLst/>
                  <a:gdLst>
                    <a:gd name="T0" fmla="*/ 0 w 663"/>
                    <a:gd name="T1" fmla="*/ 137 h 337"/>
                    <a:gd name="T2" fmla="*/ 2 w 663"/>
                    <a:gd name="T3" fmla="*/ 316 h 337"/>
                    <a:gd name="T4" fmla="*/ 310 w 663"/>
                    <a:gd name="T5" fmla="*/ 251 h 337"/>
                    <a:gd name="T6" fmla="*/ 363 w 663"/>
                    <a:gd name="T7" fmla="*/ 232 h 337"/>
                    <a:gd name="T8" fmla="*/ 386 w 663"/>
                    <a:gd name="T9" fmla="*/ 237 h 337"/>
                    <a:gd name="T10" fmla="*/ 408 w 663"/>
                    <a:gd name="T11" fmla="*/ 287 h 337"/>
                    <a:gd name="T12" fmla="*/ 442 w 663"/>
                    <a:gd name="T13" fmla="*/ 293 h 337"/>
                    <a:gd name="T14" fmla="*/ 464 w 663"/>
                    <a:gd name="T15" fmla="*/ 334 h 337"/>
                    <a:gd name="T16" fmla="*/ 484 w 663"/>
                    <a:gd name="T17" fmla="*/ 337 h 337"/>
                    <a:gd name="T18" fmla="*/ 493 w 663"/>
                    <a:gd name="T19" fmla="*/ 308 h 337"/>
                    <a:gd name="T20" fmla="*/ 510 w 663"/>
                    <a:gd name="T21" fmla="*/ 297 h 337"/>
                    <a:gd name="T22" fmla="*/ 519 w 663"/>
                    <a:gd name="T23" fmla="*/ 265 h 337"/>
                    <a:gd name="T24" fmla="*/ 529 w 663"/>
                    <a:gd name="T25" fmla="*/ 264 h 337"/>
                    <a:gd name="T26" fmla="*/ 543 w 663"/>
                    <a:gd name="T27" fmla="*/ 311 h 337"/>
                    <a:gd name="T28" fmla="*/ 574 w 663"/>
                    <a:gd name="T29" fmla="*/ 300 h 337"/>
                    <a:gd name="T30" fmla="*/ 579 w 663"/>
                    <a:gd name="T31" fmla="*/ 280 h 337"/>
                    <a:gd name="T32" fmla="*/ 621 w 663"/>
                    <a:gd name="T33" fmla="*/ 260 h 337"/>
                    <a:gd name="T34" fmla="*/ 646 w 663"/>
                    <a:gd name="T35" fmla="*/ 252 h 337"/>
                    <a:gd name="T36" fmla="*/ 663 w 663"/>
                    <a:gd name="T37" fmla="*/ 268 h 337"/>
                    <a:gd name="T38" fmla="*/ 657 w 663"/>
                    <a:gd name="T39" fmla="*/ 222 h 337"/>
                    <a:gd name="T40" fmla="*/ 624 w 663"/>
                    <a:gd name="T41" fmla="*/ 166 h 337"/>
                    <a:gd name="T42" fmla="*/ 605 w 663"/>
                    <a:gd name="T43" fmla="*/ 157 h 337"/>
                    <a:gd name="T44" fmla="*/ 584 w 663"/>
                    <a:gd name="T45" fmla="*/ 159 h 337"/>
                    <a:gd name="T46" fmla="*/ 588 w 663"/>
                    <a:gd name="T47" fmla="*/ 172 h 337"/>
                    <a:gd name="T48" fmla="*/ 601 w 663"/>
                    <a:gd name="T49" fmla="*/ 172 h 337"/>
                    <a:gd name="T50" fmla="*/ 617 w 663"/>
                    <a:gd name="T51" fmla="*/ 173 h 337"/>
                    <a:gd name="T52" fmla="*/ 633 w 663"/>
                    <a:gd name="T53" fmla="*/ 191 h 337"/>
                    <a:gd name="T54" fmla="*/ 639 w 663"/>
                    <a:gd name="T55" fmla="*/ 212 h 337"/>
                    <a:gd name="T56" fmla="*/ 628 w 663"/>
                    <a:gd name="T57" fmla="*/ 231 h 337"/>
                    <a:gd name="T58" fmla="*/ 576 w 663"/>
                    <a:gd name="T59" fmla="*/ 254 h 337"/>
                    <a:gd name="T60" fmla="*/ 549 w 663"/>
                    <a:gd name="T61" fmla="*/ 243 h 337"/>
                    <a:gd name="T62" fmla="*/ 535 w 663"/>
                    <a:gd name="T63" fmla="*/ 212 h 337"/>
                    <a:gd name="T64" fmla="*/ 510 w 663"/>
                    <a:gd name="T65" fmla="*/ 208 h 337"/>
                    <a:gd name="T66" fmla="*/ 516 w 663"/>
                    <a:gd name="T67" fmla="*/ 190 h 337"/>
                    <a:gd name="T68" fmla="*/ 487 w 663"/>
                    <a:gd name="T69" fmla="*/ 154 h 337"/>
                    <a:gd name="T70" fmla="*/ 453 w 663"/>
                    <a:gd name="T71" fmla="*/ 140 h 337"/>
                    <a:gd name="T72" fmla="*/ 451 w 663"/>
                    <a:gd name="T73" fmla="*/ 157 h 337"/>
                    <a:gd name="T74" fmla="*/ 429 w 663"/>
                    <a:gd name="T75" fmla="*/ 151 h 337"/>
                    <a:gd name="T76" fmla="*/ 422 w 663"/>
                    <a:gd name="T77" fmla="*/ 130 h 337"/>
                    <a:gd name="T78" fmla="*/ 427 w 663"/>
                    <a:gd name="T79" fmla="*/ 111 h 337"/>
                    <a:gd name="T80" fmla="*/ 446 w 663"/>
                    <a:gd name="T81" fmla="*/ 93 h 337"/>
                    <a:gd name="T82" fmla="*/ 440 w 663"/>
                    <a:gd name="T83" fmla="*/ 79 h 337"/>
                    <a:gd name="T84" fmla="*/ 468 w 663"/>
                    <a:gd name="T85" fmla="*/ 57 h 337"/>
                    <a:gd name="T86" fmla="*/ 439 w 663"/>
                    <a:gd name="T87" fmla="*/ 34 h 337"/>
                    <a:gd name="T88" fmla="*/ 427 w 663"/>
                    <a:gd name="T89" fmla="*/ 0 h 337"/>
                    <a:gd name="T90" fmla="*/ 364 w 663"/>
                    <a:gd name="T91" fmla="*/ 49 h 337"/>
                    <a:gd name="T92" fmla="*/ 145 w 663"/>
                    <a:gd name="T93" fmla="*/ 106 h 337"/>
                    <a:gd name="T94" fmla="*/ 0 w 663"/>
                    <a:gd name="T95" fmla="*/ 137 h 3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63"/>
                    <a:gd name="T145" fmla="*/ 0 h 337"/>
                    <a:gd name="T146" fmla="*/ 663 w 663"/>
                    <a:gd name="T147" fmla="*/ 337 h 3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63" h="337">
                      <a:moveTo>
                        <a:pt x="0" y="137"/>
                      </a:moveTo>
                      <a:lnTo>
                        <a:pt x="2" y="316"/>
                      </a:lnTo>
                      <a:lnTo>
                        <a:pt x="310" y="251"/>
                      </a:lnTo>
                      <a:lnTo>
                        <a:pt x="363" y="232"/>
                      </a:lnTo>
                      <a:lnTo>
                        <a:pt x="386" y="237"/>
                      </a:lnTo>
                      <a:lnTo>
                        <a:pt x="408" y="287"/>
                      </a:lnTo>
                      <a:lnTo>
                        <a:pt x="442" y="293"/>
                      </a:lnTo>
                      <a:lnTo>
                        <a:pt x="464" y="334"/>
                      </a:lnTo>
                      <a:lnTo>
                        <a:pt x="484" y="337"/>
                      </a:lnTo>
                      <a:lnTo>
                        <a:pt x="493" y="308"/>
                      </a:lnTo>
                      <a:lnTo>
                        <a:pt x="510" y="297"/>
                      </a:lnTo>
                      <a:lnTo>
                        <a:pt x="519" y="265"/>
                      </a:lnTo>
                      <a:lnTo>
                        <a:pt x="529" y="264"/>
                      </a:lnTo>
                      <a:lnTo>
                        <a:pt x="543" y="311"/>
                      </a:lnTo>
                      <a:lnTo>
                        <a:pt x="574" y="300"/>
                      </a:lnTo>
                      <a:lnTo>
                        <a:pt x="579" y="280"/>
                      </a:lnTo>
                      <a:lnTo>
                        <a:pt x="621" y="260"/>
                      </a:lnTo>
                      <a:lnTo>
                        <a:pt x="646" y="252"/>
                      </a:lnTo>
                      <a:lnTo>
                        <a:pt x="663" y="268"/>
                      </a:lnTo>
                      <a:lnTo>
                        <a:pt x="657" y="222"/>
                      </a:lnTo>
                      <a:lnTo>
                        <a:pt x="624" y="166"/>
                      </a:lnTo>
                      <a:lnTo>
                        <a:pt x="605" y="157"/>
                      </a:lnTo>
                      <a:lnTo>
                        <a:pt x="584" y="159"/>
                      </a:lnTo>
                      <a:lnTo>
                        <a:pt x="588" y="172"/>
                      </a:lnTo>
                      <a:lnTo>
                        <a:pt x="601" y="172"/>
                      </a:lnTo>
                      <a:lnTo>
                        <a:pt x="617" y="173"/>
                      </a:lnTo>
                      <a:lnTo>
                        <a:pt x="633" y="191"/>
                      </a:lnTo>
                      <a:lnTo>
                        <a:pt x="639" y="212"/>
                      </a:lnTo>
                      <a:lnTo>
                        <a:pt x="628" y="231"/>
                      </a:lnTo>
                      <a:lnTo>
                        <a:pt x="576" y="254"/>
                      </a:lnTo>
                      <a:lnTo>
                        <a:pt x="549" y="243"/>
                      </a:lnTo>
                      <a:lnTo>
                        <a:pt x="535" y="212"/>
                      </a:lnTo>
                      <a:lnTo>
                        <a:pt x="510" y="208"/>
                      </a:lnTo>
                      <a:lnTo>
                        <a:pt x="516" y="190"/>
                      </a:lnTo>
                      <a:lnTo>
                        <a:pt x="487" y="154"/>
                      </a:lnTo>
                      <a:lnTo>
                        <a:pt x="453" y="140"/>
                      </a:lnTo>
                      <a:lnTo>
                        <a:pt x="451" y="157"/>
                      </a:lnTo>
                      <a:lnTo>
                        <a:pt x="429" y="151"/>
                      </a:lnTo>
                      <a:lnTo>
                        <a:pt x="422" y="130"/>
                      </a:lnTo>
                      <a:lnTo>
                        <a:pt x="427" y="111"/>
                      </a:lnTo>
                      <a:lnTo>
                        <a:pt x="446" y="93"/>
                      </a:lnTo>
                      <a:lnTo>
                        <a:pt x="440" y="79"/>
                      </a:lnTo>
                      <a:lnTo>
                        <a:pt x="468" y="57"/>
                      </a:lnTo>
                      <a:lnTo>
                        <a:pt x="439" y="34"/>
                      </a:lnTo>
                      <a:lnTo>
                        <a:pt x="427" y="0"/>
                      </a:lnTo>
                      <a:lnTo>
                        <a:pt x="364" y="49"/>
                      </a:lnTo>
                      <a:lnTo>
                        <a:pt x="145" y="106"/>
                      </a:lnTo>
                      <a:lnTo>
                        <a:pt x="0" y="137"/>
                      </a:lnTo>
                      <a:close/>
                    </a:path>
                  </a:pathLst>
                </a:custGeom>
                <a:solidFill>
                  <a:schemeClr val="accent1"/>
                </a:solidFill>
                <a:ln w="9525">
                  <a:solidFill>
                    <a:schemeClr val="bg1"/>
                  </a:solidFill>
                  <a:round/>
                  <a:headEnd/>
                  <a:tailEnd/>
                </a:ln>
              </p:spPr>
              <p:txBody>
                <a:bodyPr/>
                <a:lstStyle/>
                <a:p>
                  <a:endParaRPr lang="en-US">
                    <a:solidFill>
                      <a:srgbClr val="333E48"/>
                    </a:solidFill>
                  </a:endParaRPr>
                </a:p>
              </p:txBody>
            </p:sp>
            <p:sp>
              <p:nvSpPr>
                <p:cNvPr id="100" name="Text Placeholder 5">
                  <a:extLst>
                    <a:ext uri="{FF2B5EF4-FFF2-40B4-BE49-F238E27FC236}">
                      <a16:creationId xmlns:a16="http://schemas.microsoft.com/office/drawing/2014/main" id="{FC6DC9A5-E2D4-43E0-9B0F-14B4963DA2E7}"/>
                    </a:ext>
                  </a:extLst>
                </p:cNvPr>
                <p:cNvSpPr txBox="1">
                  <a:spLocks/>
                </p:cNvSpPr>
                <p:nvPr/>
              </p:nvSpPr>
              <p:spPr bwMode="gray">
                <a:xfrm>
                  <a:off x="1964382" y="1849088"/>
                  <a:ext cx="206389" cy="123111"/>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sz="800" b="1" dirty="0">
                      <a:solidFill>
                        <a:srgbClr val="333E48"/>
                      </a:solidFill>
                      <a:latin typeface="Verdana"/>
                    </a:rPr>
                    <a:t>MA</a:t>
                  </a:r>
                </a:p>
              </p:txBody>
            </p:sp>
          </p:grpSp>
        </p:grpSp>
        <p:sp>
          <p:nvSpPr>
            <p:cNvPr id="106" name="Text Placeholder 5">
              <a:extLst>
                <a:ext uri="{FF2B5EF4-FFF2-40B4-BE49-F238E27FC236}">
                  <a16:creationId xmlns:a16="http://schemas.microsoft.com/office/drawing/2014/main" id="{2D54D0DC-1BD0-44DE-A4A4-0AF3C3557E0E}"/>
                </a:ext>
              </a:extLst>
            </p:cNvPr>
            <p:cNvSpPr txBox="1">
              <a:spLocks/>
            </p:cNvSpPr>
            <p:nvPr/>
          </p:nvSpPr>
          <p:spPr bwMode="gray">
            <a:xfrm>
              <a:off x="280194" y="2210260"/>
              <a:ext cx="919496" cy="2769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dirty="0">
                  <a:solidFill>
                    <a:srgbClr val="333E48"/>
                  </a:solidFill>
                  <a:latin typeface="Verdana"/>
                </a:rPr>
                <a:t>7,261 people surveyed</a:t>
              </a:r>
            </a:p>
          </p:txBody>
        </p:sp>
        <p:grpSp>
          <p:nvGrpSpPr>
            <p:cNvPr id="142" name="Group 141">
              <a:extLst>
                <a:ext uri="{FF2B5EF4-FFF2-40B4-BE49-F238E27FC236}">
                  <a16:creationId xmlns:a16="http://schemas.microsoft.com/office/drawing/2014/main" id="{A0047E76-227F-4590-9129-E6E4DA1B6966}"/>
                </a:ext>
              </a:extLst>
            </p:cNvPr>
            <p:cNvGrpSpPr/>
            <p:nvPr/>
          </p:nvGrpSpPr>
          <p:grpSpPr>
            <a:xfrm>
              <a:off x="451207" y="1476896"/>
              <a:ext cx="577470" cy="657746"/>
              <a:chOff x="402205" y="2004718"/>
              <a:chExt cx="577470" cy="657746"/>
            </a:xfrm>
          </p:grpSpPr>
          <p:grpSp>
            <p:nvGrpSpPr>
              <p:cNvPr id="127" name="Group 126">
                <a:extLst>
                  <a:ext uri="{FF2B5EF4-FFF2-40B4-BE49-F238E27FC236}">
                    <a16:creationId xmlns:a16="http://schemas.microsoft.com/office/drawing/2014/main" id="{F4DEE305-C3E6-4BB0-A438-ACD7A62F20FA}"/>
                  </a:ext>
                </a:extLst>
              </p:cNvPr>
              <p:cNvGrpSpPr/>
              <p:nvPr/>
            </p:nvGrpSpPr>
            <p:grpSpPr>
              <a:xfrm>
                <a:off x="402205" y="2004718"/>
                <a:ext cx="577470" cy="201168"/>
                <a:chOff x="418969" y="2004718"/>
                <a:chExt cx="577470" cy="201168"/>
              </a:xfrm>
            </p:grpSpPr>
            <p:pic>
              <p:nvPicPr>
                <p:cNvPr id="109" name="Picture 108">
                  <a:extLst>
                    <a:ext uri="{FF2B5EF4-FFF2-40B4-BE49-F238E27FC236}">
                      <a16:creationId xmlns:a16="http://schemas.microsoft.com/office/drawing/2014/main" id="{F9868D12-E1E8-45FD-9206-8FEEFF705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18969" y="2004718"/>
                  <a:ext cx="75773" cy="201168"/>
                </a:xfrm>
                <a:prstGeom prst="rect">
                  <a:avLst/>
                </a:prstGeom>
              </p:spPr>
            </p:pic>
            <p:pic>
              <p:nvPicPr>
                <p:cNvPr id="110" name="Picture 109">
                  <a:extLst>
                    <a:ext uri="{FF2B5EF4-FFF2-40B4-BE49-F238E27FC236}">
                      <a16:creationId xmlns:a16="http://schemas.microsoft.com/office/drawing/2014/main" id="{70B2FEFE-E56B-4937-9E49-25E8D06177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706576" y="2004718"/>
                  <a:ext cx="92537" cy="201168"/>
                </a:xfrm>
                <a:prstGeom prst="rect">
                  <a:avLst/>
                </a:prstGeom>
              </p:spPr>
            </p:pic>
            <p:pic>
              <p:nvPicPr>
                <p:cNvPr id="111" name="Picture 110">
                  <a:extLst>
                    <a:ext uri="{FF2B5EF4-FFF2-40B4-BE49-F238E27FC236}">
                      <a16:creationId xmlns:a16="http://schemas.microsoft.com/office/drawing/2014/main" id="{AF07370D-4369-41BC-B1C7-04784DC0C6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903902" y="2004718"/>
                  <a:ext cx="92537" cy="201168"/>
                </a:xfrm>
                <a:prstGeom prst="rect">
                  <a:avLst/>
                </a:prstGeom>
              </p:spPr>
            </p:pic>
            <p:pic>
              <p:nvPicPr>
                <p:cNvPr id="113" name="Picture 112">
                  <a:extLst>
                    <a:ext uri="{FF2B5EF4-FFF2-40B4-BE49-F238E27FC236}">
                      <a16:creationId xmlns:a16="http://schemas.microsoft.com/office/drawing/2014/main" id="{CB5E8B80-9B48-4785-B187-5163E373DB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16295" y="2004718"/>
                  <a:ext cx="75773" cy="201168"/>
                </a:xfrm>
                <a:prstGeom prst="rect">
                  <a:avLst/>
                </a:prstGeom>
              </p:spPr>
            </p:pic>
            <p:pic>
              <p:nvPicPr>
                <p:cNvPr id="114" name="Picture 113">
                  <a:extLst>
                    <a:ext uri="{FF2B5EF4-FFF2-40B4-BE49-F238E27FC236}">
                      <a16:creationId xmlns:a16="http://schemas.microsoft.com/office/drawing/2014/main" id="{8DE02FE6-1F1A-4C19-9A11-F088312FAA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13621" y="2004718"/>
                  <a:ext cx="75773" cy="201168"/>
                </a:xfrm>
                <a:prstGeom prst="rect">
                  <a:avLst/>
                </a:prstGeom>
              </p:spPr>
            </p:pic>
            <p:pic>
              <p:nvPicPr>
                <p:cNvPr id="124" name="Picture 123">
                  <a:extLst>
                    <a:ext uri="{FF2B5EF4-FFF2-40B4-BE49-F238E27FC236}">
                      <a16:creationId xmlns:a16="http://schemas.microsoft.com/office/drawing/2014/main" id="{C5E0A644-5889-44F7-B89B-C937D91D28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509250" y="2004718"/>
                  <a:ext cx="92537" cy="201168"/>
                </a:xfrm>
                <a:prstGeom prst="rect">
                  <a:avLst/>
                </a:prstGeom>
              </p:spPr>
            </p:pic>
          </p:grpSp>
          <p:grpSp>
            <p:nvGrpSpPr>
              <p:cNvPr id="128" name="Group 127">
                <a:extLst>
                  <a:ext uri="{FF2B5EF4-FFF2-40B4-BE49-F238E27FC236}">
                    <a16:creationId xmlns:a16="http://schemas.microsoft.com/office/drawing/2014/main" id="{6BC1A251-9FDB-41CD-82FE-1D7659BE3619}"/>
                  </a:ext>
                </a:extLst>
              </p:cNvPr>
              <p:cNvGrpSpPr/>
              <p:nvPr/>
            </p:nvGrpSpPr>
            <p:grpSpPr>
              <a:xfrm>
                <a:off x="402205" y="2233007"/>
                <a:ext cx="577470" cy="201168"/>
                <a:chOff x="418969" y="2004718"/>
                <a:chExt cx="577470" cy="201168"/>
              </a:xfrm>
            </p:grpSpPr>
            <p:pic>
              <p:nvPicPr>
                <p:cNvPr id="129" name="Picture 128">
                  <a:extLst>
                    <a:ext uri="{FF2B5EF4-FFF2-40B4-BE49-F238E27FC236}">
                      <a16:creationId xmlns:a16="http://schemas.microsoft.com/office/drawing/2014/main" id="{326B9C74-E94E-4920-AFC5-C49564332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18969" y="2004718"/>
                  <a:ext cx="75773" cy="201168"/>
                </a:xfrm>
                <a:prstGeom prst="rect">
                  <a:avLst/>
                </a:prstGeom>
              </p:spPr>
            </p:pic>
            <p:pic>
              <p:nvPicPr>
                <p:cNvPr id="130" name="Picture 129">
                  <a:extLst>
                    <a:ext uri="{FF2B5EF4-FFF2-40B4-BE49-F238E27FC236}">
                      <a16:creationId xmlns:a16="http://schemas.microsoft.com/office/drawing/2014/main" id="{3B47A428-90CA-4BB7-8A93-5A93BBDC34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706576" y="2004718"/>
                  <a:ext cx="92537" cy="201168"/>
                </a:xfrm>
                <a:prstGeom prst="rect">
                  <a:avLst/>
                </a:prstGeom>
              </p:spPr>
            </p:pic>
            <p:pic>
              <p:nvPicPr>
                <p:cNvPr id="131" name="Picture 130">
                  <a:extLst>
                    <a:ext uri="{FF2B5EF4-FFF2-40B4-BE49-F238E27FC236}">
                      <a16:creationId xmlns:a16="http://schemas.microsoft.com/office/drawing/2014/main" id="{24E51426-F5CE-4F00-8430-946ACE3625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903902" y="2004718"/>
                  <a:ext cx="92537" cy="201168"/>
                </a:xfrm>
                <a:prstGeom prst="rect">
                  <a:avLst/>
                </a:prstGeom>
              </p:spPr>
            </p:pic>
            <p:pic>
              <p:nvPicPr>
                <p:cNvPr id="132" name="Picture 131">
                  <a:extLst>
                    <a:ext uri="{FF2B5EF4-FFF2-40B4-BE49-F238E27FC236}">
                      <a16:creationId xmlns:a16="http://schemas.microsoft.com/office/drawing/2014/main" id="{61DE6925-1D2F-4384-825D-0AB0F9AF8B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16295" y="2004718"/>
                  <a:ext cx="75773" cy="201168"/>
                </a:xfrm>
                <a:prstGeom prst="rect">
                  <a:avLst/>
                </a:prstGeom>
              </p:spPr>
            </p:pic>
            <p:pic>
              <p:nvPicPr>
                <p:cNvPr id="133" name="Picture 132">
                  <a:extLst>
                    <a:ext uri="{FF2B5EF4-FFF2-40B4-BE49-F238E27FC236}">
                      <a16:creationId xmlns:a16="http://schemas.microsoft.com/office/drawing/2014/main" id="{5320E194-C609-4A96-8DA9-14A453D00D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13621" y="2004718"/>
                  <a:ext cx="75773" cy="201168"/>
                </a:xfrm>
                <a:prstGeom prst="rect">
                  <a:avLst/>
                </a:prstGeom>
              </p:spPr>
            </p:pic>
            <p:pic>
              <p:nvPicPr>
                <p:cNvPr id="134" name="Picture 133">
                  <a:extLst>
                    <a:ext uri="{FF2B5EF4-FFF2-40B4-BE49-F238E27FC236}">
                      <a16:creationId xmlns:a16="http://schemas.microsoft.com/office/drawing/2014/main" id="{1C83977D-C24F-4C50-BC48-41EDF18233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509250" y="2004718"/>
                  <a:ext cx="92537" cy="201168"/>
                </a:xfrm>
                <a:prstGeom prst="rect">
                  <a:avLst/>
                </a:prstGeom>
              </p:spPr>
            </p:pic>
          </p:grpSp>
          <p:grpSp>
            <p:nvGrpSpPr>
              <p:cNvPr id="135" name="Group 134">
                <a:extLst>
                  <a:ext uri="{FF2B5EF4-FFF2-40B4-BE49-F238E27FC236}">
                    <a16:creationId xmlns:a16="http://schemas.microsoft.com/office/drawing/2014/main" id="{77BCFA1C-8134-4250-A1BB-0D769A732D11}"/>
                  </a:ext>
                </a:extLst>
              </p:cNvPr>
              <p:cNvGrpSpPr/>
              <p:nvPr/>
            </p:nvGrpSpPr>
            <p:grpSpPr>
              <a:xfrm>
                <a:off x="402205" y="2461296"/>
                <a:ext cx="577470" cy="201168"/>
                <a:chOff x="418969" y="2004718"/>
                <a:chExt cx="577470" cy="201168"/>
              </a:xfrm>
            </p:grpSpPr>
            <p:pic>
              <p:nvPicPr>
                <p:cNvPr id="136" name="Picture 135">
                  <a:extLst>
                    <a:ext uri="{FF2B5EF4-FFF2-40B4-BE49-F238E27FC236}">
                      <a16:creationId xmlns:a16="http://schemas.microsoft.com/office/drawing/2014/main" id="{9B7FA41B-2F65-41E4-973F-98208302F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418969" y="2004718"/>
                  <a:ext cx="75773" cy="201168"/>
                </a:xfrm>
                <a:prstGeom prst="rect">
                  <a:avLst/>
                </a:prstGeom>
              </p:spPr>
            </p:pic>
            <p:pic>
              <p:nvPicPr>
                <p:cNvPr id="137" name="Picture 136">
                  <a:extLst>
                    <a:ext uri="{FF2B5EF4-FFF2-40B4-BE49-F238E27FC236}">
                      <a16:creationId xmlns:a16="http://schemas.microsoft.com/office/drawing/2014/main" id="{476ABC68-9A32-40F9-AAB3-449CFD312C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706576" y="2004718"/>
                  <a:ext cx="92537" cy="201168"/>
                </a:xfrm>
                <a:prstGeom prst="rect">
                  <a:avLst/>
                </a:prstGeom>
              </p:spPr>
            </p:pic>
            <p:pic>
              <p:nvPicPr>
                <p:cNvPr id="138" name="Picture 137">
                  <a:extLst>
                    <a:ext uri="{FF2B5EF4-FFF2-40B4-BE49-F238E27FC236}">
                      <a16:creationId xmlns:a16="http://schemas.microsoft.com/office/drawing/2014/main" id="{F0735221-AE80-4BE2-A9A3-134916D958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903902" y="2004718"/>
                  <a:ext cx="92537" cy="201168"/>
                </a:xfrm>
                <a:prstGeom prst="rect">
                  <a:avLst/>
                </a:prstGeom>
              </p:spPr>
            </p:pic>
            <p:pic>
              <p:nvPicPr>
                <p:cNvPr id="139" name="Picture 138">
                  <a:extLst>
                    <a:ext uri="{FF2B5EF4-FFF2-40B4-BE49-F238E27FC236}">
                      <a16:creationId xmlns:a16="http://schemas.microsoft.com/office/drawing/2014/main" id="{49310D0F-23FC-434B-92CA-9AAFDEAA0D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616295" y="2004718"/>
                  <a:ext cx="75773" cy="201168"/>
                </a:xfrm>
                <a:prstGeom prst="rect">
                  <a:avLst/>
                </a:prstGeom>
              </p:spPr>
            </p:pic>
            <p:pic>
              <p:nvPicPr>
                <p:cNvPr id="140" name="Picture 139">
                  <a:extLst>
                    <a:ext uri="{FF2B5EF4-FFF2-40B4-BE49-F238E27FC236}">
                      <a16:creationId xmlns:a16="http://schemas.microsoft.com/office/drawing/2014/main" id="{7A98A39E-BC31-452F-AC7F-EE1D93D40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gray">
                <a:xfrm>
                  <a:off x="813621" y="2004718"/>
                  <a:ext cx="75773" cy="201168"/>
                </a:xfrm>
                <a:prstGeom prst="rect">
                  <a:avLst/>
                </a:prstGeom>
              </p:spPr>
            </p:pic>
            <p:pic>
              <p:nvPicPr>
                <p:cNvPr id="141" name="Picture 140">
                  <a:extLst>
                    <a:ext uri="{FF2B5EF4-FFF2-40B4-BE49-F238E27FC236}">
                      <a16:creationId xmlns:a16="http://schemas.microsoft.com/office/drawing/2014/main" id="{22340F16-6208-4DCA-8047-C469003A7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gray">
                <a:xfrm>
                  <a:off x="509250" y="2004718"/>
                  <a:ext cx="92537" cy="201168"/>
                </a:xfrm>
                <a:prstGeom prst="rect">
                  <a:avLst/>
                </a:prstGeom>
              </p:spPr>
            </p:pic>
          </p:grpSp>
        </p:grpSp>
        <p:sp>
          <p:nvSpPr>
            <p:cNvPr id="145" name="Text Placeholder 5">
              <a:extLst>
                <a:ext uri="{FF2B5EF4-FFF2-40B4-BE49-F238E27FC236}">
                  <a16:creationId xmlns:a16="http://schemas.microsoft.com/office/drawing/2014/main" id="{1F226963-152F-4E18-A4DD-4EBDE5FD5A91}"/>
                </a:ext>
              </a:extLst>
            </p:cNvPr>
            <p:cNvSpPr txBox="1">
              <a:spLocks/>
            </p:cNvSpPr>
            <p:nvPr/>
          </p:nvSpPr>
          <p:spPr bwMode="gray">
            <a:xfrm>
              <a:off x="1568396" y="2210260"/>
              <a:ext cx="919496" cy="2769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lgn="ctr">
                <a:buFont typeface="Verdana" panose="020B0604030504040204" pitchFamily="34" charset="0"/>
                <a:buNone/>
              </a:pPr>
              <a:r>
                <a:rPr lang="en-US" dirty="0">
                  <a:solidFill>
                    <a:srgbClr val="333E48"/>
                  </a:solidFill>
                  <a:latin typeface="Verdana"/>
                </a:rPr>
                <a:t>Four states represented</a:t>
              </a:r>
            </a:p>
          </p:txBody>
        </p:sp>
      </p:grpSp>
      <p:sp>
        <p:nvSpPr>
          <p:cNvPr id="160" name="Text Placeholder 31">
            <a:extLst>
              <a:ext uri="{FF2B5EF4-FFF2-40B4-BE49-F238E27FC236}">
                <a16:creationId xmlns:a16="http://schemas.microsoft.com/office/drawing/2014/main" id="{F8025D8B-FF41-4FDD-8DAD-806A4C2FD121}"/>
              </a:ext>
            </a:extLst>
          </p:cNvPr>
          <p:cNvSpPr txBox="1">
            <a:spLocks/>
          </p:cNvSpPr>
          <p:nvPr/>
        </p:nvSpPr>
        <p:spPr bwMode="gray">
          <a:xfrm>
            <a:off x="3477677" y="1295622"/>
            <a:ext cx="1757283" cy="1384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sz="900" dirty="0">
                <a:solidFill>
                  <a:srgbClr val="333E48"/>
                </a:solidFill>
              </a:rPr>
              <a:t>Among high school students:</a:t>
            </a:r>
          </a:p>
        </p:txBody>
      </p:sp>
      <p:sp>
        <p:nvSpPr>
          <p:cNvPr id="161" name="Text Placeholder 31">
            <a:extLst>
              <a:ext uri="{FF2B5EF4-FFF2-40B4-BE49-F238E27FC236}">
                <a16:creationId xmlns:a16="http://schemas.microsoft.com/office/drawing/2014/main" id="{4BB71BE6-E738-4858-86B3-FD8B5FCAEC44}"/>
              </a:ext>
            </a:extLst>
          </p:cNvPr>
          <p:cNvSpPr txBox="1">
            <a:spLocks/>
          </p:cNvSpPr>
          <p:nvPr/>
        </p:nvSpPr>
        <p:spPr bwMode="gray">
          <a:xfrm>
            <a:off x="3481637" y="3110747"/>
            <a:ext cx="2638969" cy="1300356"/>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r>
              <a:rPr lang="en-US" sz="900" dirty="0">
                <a:solidFill>
                  <a:srgbClr val="333E48"/>
                </a:solidFill>
              </a:rPr>
              <a:t>No evidence that low-income students are more loan averse </a:t>
            </a:r>
          </a:p>
          <a:p>
            <a:r>
              <a:rPr lang="en-US" sz="900" b="1" dirty="0">
                <a:solidFill>
                  <a:srgbClr val="333E48"/>
                </a:solidFill>
              </a:rPr>
              <a:t>Hispanic students are </a:t>
            </a:r>
            <a:r>
              <a:rPr lang="en-US" sz="900" dirty="0">
                <a:solidFill>
                  <a:srgbClr val="333E48"/>
                </a:solidFill>
              </a:rPr>
              <a:t>more loan averse than other groups, even after controlling for income and first-generation status</a:t>
            </a:r>
          </a:p>
          <a:p>
            <a:r>
              <a:rPr lang="en-US" sz="900" b="1" dirty="0">
                <a:solidFill>
                  <a:srgbClr val="333E48"/>
                </a:solidFill>
              </a:rPr>
              <a:t>Females </a:t>
            </a:r>
            <a:r>
              <a:rPr lang="en-US" sz="900" dirty="0">
                <a:solidFill>
                  <a:srgbClr val="333E48"/>
                </a:solidFill>
              </a:rPr>
              <a:t>less loan averse in attitudes but more loan averse in behavior</a:t>
            </a:r>
          </a:p>
          <a:p>
            <a:r>
              <a:rPr lang="en-US" sz="900" b="1" dirty="0">
                <a:solidFill>
                  <a:srgbClr val="333E48"/>
                </a:solidFill>
              </a:rPr>
              <a:t>Transfer students</a:t>
            </a:r>
            <a:r>
              <a:rPr lang="en-US" sz="900" dirty="0">
                <a:solidFill>
                  <a:srgbClr val="333E48"/>
                </a:solidFill>
              </a:rPr>
              <a:t> are less loan averse</a:t>
            </a:r>
          </a:p>
        </p:txBody>
      </p:sp>
      <p:sp>
        <p:nvSpPr>
          <p:cNvPr id="165" name="Text Placeholder 5">
            <a:extLst>
              <a:ext uri="{FF2B5EF4-FFF2-40B4-BE49-F238E27FC236}">
                <a16:creationId xmlns:a16="http://schemas.microsoft.com/office/drawing/2014/main" id="{9AACAACA-900C-485B-BF54-731FB818621E}"/>
              </a:ext>
            </a:extLst>
          </p:cNvPr>
          <p:cNvSpPr txBox="1">
            <a:spLocks/>
          </p:cNvSpPr>
          <p:nvPr/>
        </p:nvSpPr>
        <p:spPr bwMode="gray">
          <a:xfrm>
            <a:off x="3481637" y="2783741"/>
            <a:ext cx="2638969" cy="2769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b="1" dirty="0">
                <a:solidFill>
                  <a:srgbClr val="333E48"/>
                </a:solidFill>
                <a:latin typeface="Verdana"/>
              </a:rPr>
              <a:t>Variation Within Segments Challenges Common Assumptions About Debt</a:t>
            </a:r>
          </a:p>
        </p:txBody>
      </p:sp>
      <p:sp>
        <p:nvSpPr>
          <p:cNvPr id="166" name="Text Placeholder 5">
            <a:extLst>
              <a:ext uri="{FF2B5EF4-FFF2-40B4-BE49-F238E27FC236}">
                <a16:creationId xmlns:a16="http://schemas.microsoft.com/office/drawing/2014/main" id="{C642C5D2-BEE9-4179-ACC8-A46CED6FE669}"/>
              </a:ext>
            </a:extLst>
          </p:cNvPr>
          <p:cNvSpPr txBox="1">
            <a:spLocks/>
          </p:cNvSpPr>
          <p:nvPr/>
        </p:nvSpPr>
        <p:spPr bwMode="gray">
          <a:xfrm>
            <a:off x="3481637" y="956228"/>
            <a:ext cx="2638969" cy="307777"/>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sz="1000" b="1" dirty="0">
                <a:solidFill>
                  <a:srgbClr val="333E48"/>
                </a:solidFill>
                <a:latin typeface="Verdana"/>
              </a:rPr>
              <a:t>Attitudes Did </a:t>
            </a:r>
            <a:r>
              <a:rPr lang="en-US" sz="1000" b="1" i="1" dirty="0">
                <a:solidFill>
                  <a:srgbClr val="333E48"/>
                </a:solidFill>
                <a:latin typeface="Verdana"/>
              </a:rPr>
              <a:t>Not</a:t>
            </a:r>
            <a:r>
              <a:rPr lang="en-US" sz="1000" b="1" dirty="0">
                <a:solidFill>
                  <a:srgbClr val="333E48"/>
                </a:solidFill>
                <a:latin typeface="Verdana"/>
              </a:rPr>
              <a:t> Accurately Reflect Debt-Averse Behaviors</a:t>
            </a:r>
          </a:p>
        </p:txBody>
      </p:sp>
      <p:grpSp>
        <p:nvGrpSpPr>
          <p:cNvPr id="175" name="Group 174">
            <a:extLst>
              <a:ext uri="{FF2B5EF4-FFF2-40B4-BE49-F238E27FC236}">
                <a16:creationId xmlns:a16="http://schemas.microsoft.com/office/drawing/2014/main" id="{6D7B229E-632E-4D13-A9A2-BC36E76E7E79}"/>
              </a:ext>
            </a:extLst>
          </p:cNvPr>
          <p:cNvGrpSpPr/>
          <p:nvPr/>
        </p:nvGrpSpPr>
        <p:grpSpPr>
          <a:xfrm>
            <a:off x="3640285" y="1483764"/>
            <a:ext cx="2315755" cy="616936"/>
            <a:chOff x="3646696" y="1591784"/>
            <a:chExt cx="2315755" cy="616936"/>
          </a:xfrm>
        </p:grpSpPr>
        <p:grpSp>
          <p:nvGrpSpPr>
            <p:cNvPr id="171" name="Group 170">
              <a:extLst>
                <a:ext uri="{FF2B5EF4-FFF2-40B4-BE49-F238E27FC236}">
                  <a16:creationId xmlns:a16="http://schemas.microsoft.com/office/drawing/2014/main" id="{A4BC4576-BE7A-4563-A118-383794BDDE25}"/>
                </a:ext>
              </a:extLst>
            </p:cNvPr>
            <p:cNvGrpSpPr/>
            <p:nvPr/>
          </p:nvGrpSpPr>
          <p:grpSpPr>
            <a:xfrm>
              <a:off x="3646696" y="1591784"/>
              <a:ext cx="1084478" cy="616936"/>
              <a:chOff x="3538746" y="1731484"/>
              <a:chExt cx="1084478" cy="616936"/>
            </a:xfrm>
          </p:grpSpPr>
          <p:sp>
            <p:nvSpPr>
              <p:cNvPr id="168" name="Text Placeholder 1">
                <a:extLst>
                  <a:ext uri="{FF2B5EF4-FFF2-40B4-BE49-F238E27FC236}">
                    <a16:creationId xmlns:a16="http://schemas.microsoft.com/office/drawing/2014/main" id="{F14B2AF9-7FF9-4F72-BB10-737958353131}"/>
                  </a:ext>
                </a:extLst>
              </p:cNvPr>
              <p:cNvSpPr txBox="1">
                <a:spLocks/>
              </p:cNvSpPr>
              <p:nvPr/>
            </p:nvSpPr>
            <p:spPr bwMode="gray">
              <a:xfrm>
                <a:off x="3538746" y="1731484"/>
                <a:ext cx="728866" cy="276999"/>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800" dirty="0">
                    <a:solidFill>
                      <a:srgbClr val="004A88"/>
                    </a:solidFill>
                    <a:latin typeface="Rockwell"/>
                  </a:rPr>
                  <a:t>32%</a:t>
                </a:r>
              </a:p>
            </p:txBody>
          </p:sp>
          <p:sp>
            <p:nvSpPr>
              <p:cNvPr id="170" name="Text Placeholder 1">
                <a:extLst>
                  <a:ext uri="{FF2B5EF4-FFF2-40B4-BE49-F238E27FC236}">
                    <a16:creationId xmlns:a16="http://schemas.microsoft.com/office/drawing/2014/main" id="{102D52CD-8548-4CA9-8ABA-7A835203EA85}"/>
                  </a:ext>
                </a:extLst>
              </p:cNvPr>
              <p:cNvSpPr txBox="1">
                <a:spLocks/>
              </p:cNvSpPr>
              <p:nvPr/>
            </p:nvSpPr>
            <p:spPr bwMode="gray">
              <a:xfrm>
                <a:off x="3538746" y="2025255"/>
                <a:ext cx="1084478" cy="323165"/>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700" dirty="0">
                    <a:solidFill>
                      <a:srgbClr val="333E48"/>
                    </a:solidFill>
                  </a:rPr>
                  <a:t>say they believe that “borrowing money is basically wrong”</a:t>
                </a:r>
              </a:p>
            </p:txBody>
          </p:sp>
        </p:grpSp>
        <p:grpSp>
          <p:nvGrpSpPr>
            <p:cNvPr id="172" name="Group 171">
              <a:extLst>
                <a:ext uri="{FF2B5EF4-FFF2-40B4-BE49-F238E27FC236}">
                  <a16:creationId xmlns:a16="http://schemas.microsoft.com/office/drawing/2014/main" id="{B0B190D6-D75B-46A6-8F82-F382B93FEE4B}"/>
                </a:ext>
              </a:extLst>
            </p:cNvPr>
            <p:cNvGrpSpPr/>
            <p:nvPr/>
          </p:nvGrpSpPr>
          <p:grpSpPr>
            <a:xfrm>
              <a:off x="4877973" y="1591784"/>
              <a:ext cx="1084478" cy="604236"/>
              <a:chOff x="3538746" y="1731484"/>
              <a:chExt cx="1084478" cy="604236"/>
            </a:xfrm>
          </p:grpSpPr>
          <p:sp>
            <p:nvSpPr>
              <p:cNvPr id="173" name="Text Placeholder 1">
                <a:extLst>
                  <a:ext uri="{FF2B5EF4-FFF2-40B4-BE49-F238E27FC236}">
                    <a16:creationId xmlns:a16="http://schemas.microsoft.com/office/drawing/2014/main" id="{0A00E159-8214-4B0A-9C2A-15EBD9D7A2C2}"/>
                  </a:ext>
                </a:extLst>
              </p:cNvPr>
              <p:cNvSpPr txBox="1">
                <a:spLocks/>
              </p:cNvSpPr>
              <p:nvPr/>
            </p:nvSpPr>
            <p:spPr bwMode="gray">
              <a:xfrm>
                <a:off x="3538746" y="1731484"/>
                <a:ext cx="728866" cy="276999"/>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1800" dirty="0">
                    <a:solidFill>
                      <a:srgbClr val="004A88"/>
                    </a:solidFill>
                    <a:latin typeface="Rockwell"/>
                  </a:rPr>
                  <a:t>22%</a:t>
                </a:r>
              </a:p>
            </p:txBody>
          </p:sp>
          <p:sp>
            <p:nvSpPr>
              <p:cNvPr id="174" name="Text Placeholder 1">
                <a:extLst>
                  <a:ext uri="{FF2B5EF4-FFF2-40B4-BE49-F238E27FC236}">
                    <a16:creationId xmlns:a16="http://schemas.microsoft.com/office/drawing/2014/main" id="{CA2C87AD-4D59-466E-9088-B9D4F23E83C5}"/>
                  </a:ext>
                </a:extLst>
              </p:cNvPr>
              <p:cNvSpPr txBox="1">
                <a:spLocks/>
              </p:cNvSpPr>
              <p:nvPr/>
            </p:nvSpPr>
            <p:spPr bwMode="gray">
              <a:xfrm>
                <a:off x="3538746" y="2012555"/>
                <a:ext cx="1084478" cy="323165"/>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700" dirty="0">
                    <a:solidFill>
                      <a:srgbClr val="333E48"/>
                    </a:solidFill>
                  </a:rPr>
                  <a:t>say they believe it’s “not okay to borrow for education”</a:t>
                </a:r>
              </a:p>
            </p:txBody>
          </p:sp>
        </p:grpSp>
      </p:grpSp>
      <p:grpSp>
        <p:nvGrpSpPr>
          <p:cNvPr id="178" name="Group 177">
            <a:extLst>
              <a:ext uri="{FF2B5EF4-FFF2-40B4-BE49-F238E27FC236}">
                <a16:creationId xmlns:a16="http://schemas.microsoft.com/office/drawing/2014/main" id="{667F8136-9032-4F19-A39C-182105A42948}"/>
              </a:ext>
            </a:extLst>
          </p:cNvPr>
          <p:cNvGrpSpPr/>
          <p:nvPr/>
        </p:nvGrpSpPr>
        <p:grpSpPr>
          <a:xfrm>
            <a:off x="305594" y="2698750"/>
            <a:ext cx="2750644" cy="1600200"/>
            <a:chOff x="355600" y="2788125"/>
            <a:chExt cx="2750644" cy="1600200"/>
          </a:xfrm>
        </p:grpSpPr>
        <p:grpSp>
          <p:nvGrpSpPr>
            <p:cNvPr id="163" name="Group 162">
              <a:extLst>
                <a:ext uri="{FF2B5EF4-FFF2-40B4-BE49-F238E27FC236}">
                  <a16:creationId xmlns:a16="http://schemas.microsoft.com/office/drawing/2014/main" id="{77307D47-E20A-418F-9B81-DC6556475B35}"/>
                </a:ext>
              </a:extLst>
            </p:cNvPr>
            <p:cNvGrpSpPr/>
            <p:nvPr/>
          </p:nvGrpSpPr>
          <p:grpSpPr>
            <a:xfrm>
              <a:off x="422824" y="2874336"/>
              <a:ext cx="2683420" cy="1427778"/>
              <a:chOff x="235744" y="2742456"/>
              <a:chExt cx="2683420" cy="1427778"/>
            </a:xfrm>
          </p:grpSpPr>
          <p:sp>
            <p:nvSpPr>
              <p:cNvPr id="147" name="Text Placeholder 5">
                <a:extLst>
                  <a:ext uri="{FF2B5EF4-FFF2-40B4-BE49-F238E27FC236}">
                    <a16:creationId xmlns:a16="http://schemas.microsoft.com/office/drawing/2014/main" id="{FE13F826-18C3-48B8-BF9D-CA5A2D97237F}"/>
                  </a:ext>
                </a:extLst>
              </p:cNvPr>
              <p:cNvSpPr txBox="1">
                <a:spLocks/>
              </p:cNvSpPr>
              <p:nvPr/>
            </p:nvSpPr>
            <p:spPr bwMode="gray">
              <a:xfrm>
                <a:off x="235744" y="2742456"/>
                <a:ext cx="2638969" cy="1384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b="1" dirty="0">
                    <a:solidFill>
                      <a:srgbClr val="333E48"/>
                    </a:solidFill>
                    <a:latin typeface="Verdana"/>
                  </a:rPr>
                  <a:t>Three Types of Loan Aversion Measured:</a:t>
                </a:r>
              </a:p>
            </p:txBody>
          </p:sp>
          <p:grpSp>
            <p:nvGrpSpPr>
              <p:cNvPr id="157" name="Group 156">
                <a:extLst>
                  <a:ext uri="{FF2B5EF4-FFF2-40B4-BE49-F238E27FC236}">
                    <a16:creationId xmlns:a16="http://schemas.microsoft.com/office/drawing/2014/main" id="{21BB50A4-FFE9-4BEF-88E0-DE737722D813}"/>
                  </a:ext>
                </a:extLst>
              </p:cNvPr>
              <p:cNvGrpSpPr/>
              <p:nvPr/>
            </p:nvGrpSpPr>
            <p:grpSpPr>
              <a:xfrm>
                <a:off x="280194" y="3029144"/>
                <a:ext cx="2413734" cy="216694"/>
                <a:chOff x="546010" y="3187894"/>
                <a:chExt cx="2413734" cy="216694"/>
              </a:xfrm>
            </p:grpSpPr>
            <p:sp>
              <p:nvSpPr>
                <p:cNvPr id="149" name="Oval 148">
                  <a:extLst>
                    <a:ext uri="{FF2B5EF4-FFF2-40B4-BE49-F238E27FC236}">
                      <a16:creationId xmlns:a16="http://schemas.microsoft.com/office/drawing/2014/main" id="{6E8305D7-2079-4152-89C0-211D8F9EDAF1}"/>
                    </a:ext>
                  </a:extLst>
                </p:cNvPr>
                <p:cNvSpPr/>
                <p:nvPr/>
              </p:nvSpPr>
              <p:spPr bwMode="gray">
                <a:xfrm>
                  <a:off x="546010" y="3187894"/>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rgbClr val="FFFFFF"/>
                      </a:solidFill>
                      <a:latin typeface="Rockwell"/>
                    </a:rPr>
                    <a:t>1</a:t>
                  </a:r>
                </a:p>
              </p:txBody>
            </p:sp>
            <p:sp>
              <p:nvSpPr>
                <p:cNvPr id="152" name="Text Placeholder 5">
                  <a:extLst>
                    <a:ext uri="{FF2B5EF4-FFF2-40B4-BE49-F238E27FC236}">
                      <a16:creationId xmlns:a16="http://schemas.microsoft.com/office/drawing/2014/main" id="{080F8A36-DD49-4114-B543-23B846AAE3F0}"/>
                    </a:ext>
                  </a:extLst>
                </p:cNvPr>
                <p:cNvSpPr txBox="1">
                  <a:spLocks/>
                </p:cNvSpPr>
                <p:nvPr/>
              </p:nvSpPr>
              <p:spPr bwMode="gray">
                <a:xfrm>
                  <a:off x="811160" y="3226992"/>
                  <a:ext cx="2148584" cy="1384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dirty="0">
                      <a:solidFill>
                        <a:srgbClr val="333E48"/>
                      </a:solidFill>
                      <a:latin typeface="Verdana"/>
                    </a:rPr>
                    <a:t>General attitudes toward borrowing</a:t>
                  </a:r>
                </a:p>
              </p:txBody>
            </p:sp>
          </p:grpSp>
          <p:grpSp>
            <p:nvGrpSpPr>
              <p:cNvPr id="158" name="Group 157">
                <a:extLst>
                  <a:ext uri="{FF2B5EF4-FFF2-40B4-BE49-F238E27FC236}">
                    <a16:creationId xmlns:a16="http://schemas.microsoft.com/office/drawing/2014/main" id="{D26E31CD-B2ED-4454-8285-A5213FFF4780}"/>
                  </a:ext>
                </a:extLst>
              </p:cNvPr>
              <p:cNvGrpSpPr/>
              <p:nvPr/>
            </p:nvGrpSpPr>
            <p:grpSpPr>
              <a:xfrm>
                <a:off x="280194" y="3391940"/>
                <a:ext cx="2638970" cy="216694"/>
                <a:chOff x="546010" y="3564004"/>
                <a:chExt cx="2638970" cy="216694"/>
              </a:xfrm>
            </p:grpSpPr>
            <p:sp>
              <p:nvSpPr>
                <p:cNvPr id="150" name="Oval 149">
                  <a:extLst>
                    <a:ext uri="{FF2B5EF4-FFF2-40B4-BE49-F238E27FC236}">
                      <a16:creationId xmlns:a16="http://schemas.microsoft.com/office/drawing/2014/main" id="{D296848E-75EB-48A2-BF2C-29607254C528}"/>
                    </a:ext>
                  </a:extLst>
                </p:cNvPr>
                <p:cNvSpPr/>
                <p:nvPr/>
              </p:nvSpPr>
              <p:spPr bwMode="gray">
                <a:xfrm>
                  <a:off x="546010" y="3564004"/>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rgbClr val="FFFFFF"/>
                      </a:solidFill>
                      <a:latin typeface="Rockwell"/>
                    </a:rPr>
                    <a:t>2</a:t>
                  </a:r>
                </a:p>
              </p:txBody>
            </p:sp>
            <p:sp>
              <p:nvSpPr>
                <p:cNvPr id="155" name="Text Placeholder 5">
                  <a:extLst>
                    <a:ext uri="{FF2B5EF4-FFF2-40B4-BE49-F238E27FC236}">
                      <a16:creationId xmlns:a16="http://schemas.microsoft.com/office/drawing/2014/main" id="{70C6C9DE-DAF1-4E7E-A7F5-0007398B7A65}"/>
                    </a:ext>
                  </a:extLst>
                </p:cNvPr>
                <p:cNvSpPr txBox="1">
                  <a:spLocks/>
                </p:cNvSpPr>
                <p:nvPr/>
              </p:nvSpPr>
              <p:spPr bwMode="gray">
                <a:xfrm>
                  <a:off x="811160" y="3603103"/>
                  <a:ext cx="2373820" cy="138499"/>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dirty="0">
                      <a:solidFill>
                        <a:srgbClr val="333E48"/>
                      </a:solidFill>
                      <a:latin typeface="Verdana"/>
                    </a:rPr>
                    <a:t>Attitude toward borrowing for education</a:t>
                  </a:r>
                </a:p>
              </p:txBody>
            </p:sp>
          </p:grpSp>
          <p:grpSp>
            <p:nvGrpSpPr>
              <p:cNvPr id="159" name="Group 158">
                <a:extLst>
                  <a:ext uri="{FF2B5EF4-FFF2-40B4-BE49-F238E27FC236}">
                    <a16:creationId xmlns:a16="http://schemas.microsoft.com/office/drawing/2014/main" id="{F58CB0D9-B57C-48A3-92D0-3EA4B2E58593}"/>
                  </a:ext>
                </a:extLst>
              </p:cNvPr>
              <p:cNvGrpSpPr/>
              <p:nvPr/>
            </p:nvGrpSpPr>
            <p:grpSpPr>
              <a:xfrm>
                <a:off x="280194" y="3754736"/>
                <a:ext cx="2581861" cy="415498"/>
                <a:chOff x="546010" y="3913486"/>
                <a:chExt cx="2581861" cy="415498"/>
              </a:xfrm>
            </p:grpSpPr>
            <p:sp>
              <p:nvSpPr>
                <p:cNvPr id="151" name="Oval 150">
                  <a:extLst>
                    <a:ext uri="{FF2B5EF4-FFF2-40B4-BE49-F238E27FC236}">
                      <a16:creationId xmlns:a16="http://schemas.microsoft.com/office/drawing/2014/main" id="{A002FDD4-17F6-4520-8989-24E9E81CA209}"/>
                    </a:ext>
                  </a:extLst>
                </p:cNvPr>
                <p:cNvSpPr/>
                <p:nvPr/>
              </p:nvSpPr>
              <p:spPr bwMode="gray">
                <a:xfrm>
                  <a:off x="546010" y="4012888"/>
                  <a:ext cx="216694" cy="216694"/>
                </a:xfrm>
                <a:prstGeom prst="ellipse">
                  <a:avLst/>
                </a:prstGeom>
                <a:solidFill>
                  <a:schemeClr val="accent6"/>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rgbClr val="FFFFFF"/>
                      </a:solidFill>
                      <a:latin typeface="Rockwell"/>
                    </a:rPr>
                    <a:t>3</a:t>
                  </a:r>
                </a:p>
              </p:txBody>
            </p:sp>
            <p:sp>
              <p:nvSpPr>
                <p:cNvPr id="156" name="Text Placeholder 5">
                  <a:extLst>
                    <a:ext uri="{FF2B5EF4-FFF2-40B4-BE49-F238E27FC236}">
                      <a16:creationId xmlns:a16="http://schemas.microsoft.com/office/drawing/2014/main" id="{66B37571-7EAE-47CD-8F69-38BE077A1411}"/>
                    </a:ext>
                  </a:extLst>
                </p:cNvPr>
                <p:cNvSpPr txBox="1">
                  <a:spLocks/>
                </p:cNvSpPr>
                <p:nvPr/>
              </p:nvSpPr>
              <p:spPr bwMode="gray">
                <a:xfrm>
                  <a:off x="811160" y="3913486"/>
                  <a:ext cx="2316711" cy="415498"/>
                </a:xfrm>
                <a:prstGeom prst="rect">
                  <a:avLst/>
                </a:prstGeom>
              </p:spPr>
              <p:txBody>
                <a:bodyPr wrap="square" lIns="0" tIns="0" rIns="0" bIns="0">
                  <a:spAutoFit/>
                </a:bodyPr>
                <a:lstStyle>
                  <a:lvl1pPr marL="1143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2286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42900" indent="-114300" algn="l" defTabSz="640080" rtl="0" eaLnBrk="1" latinLnBrk="0" hangingPunct="1">
                    <a:spcBef>
                      <a:spcPts val="500"/>
                    </a:spcBef>
                    <a:buFont typeface="Verdana" panose="020B0604030504040204"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7200" indent="-114300" algn="l" defTabSz="640080" rtl="0" eaLnBrk="1" latinLnBrk="0" hangingPunct="1">
                    <a:spcBef>
                      <a:spcPts val="500"/>
                    </a:spcBef>
                    <a:buFont typeface="Arial" pitchFamily="34" charset="0"/>
                    <a:buChar char="–"/>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571500" indent="-114300" algn="l" defTabSz="640080" rtl="0" eaLnBrk="1" latinLnBrk="0" hangingPunct="1">
                    <a:spcBef>
                      <a:spcPts val="500"/>
                    </a:spcBef>
                    <a:buFont typeface="Verdana" panose="020B0604030504040204" pitchFamily="34" charset="0"/>
                    <a:buChar char="•"/>
                    <a:defRPr sz="9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Verdana" panose="020B0604030504040204" pitchFamily="34" charset="0"/>
                    <a:buNone/>
                  </a:pPr>
                  <a:r>
                    <a:rPr lang="en-US" dirty="0">
                      <a:solidFill>
                        <a:srgbClr val="333E48"/>
                      </a:solidFill>
                      <a:latin typeface="Verdana"/>
                    </a:rPr>
                    <a:t>Loan-averse behavior measured using hypothetical financial aid packages with and without loans</a:t>
                  </a:r>
                </a:p>
              </p:txBody>
            </p:sp>
          </p:grpSp>
        </p:grpSp>
        <p:cxnSp>
          <p:nvCxnSpPr>
            <p:cNvPr id="177" name="Straight Connector 176">
              <a:extLst>
                <a:ext uri="{FF2B5EF4-FFF2-40B4-BE49-F238E27FC236}">
                  <a16:creationId xmlns:a16="http://schemas.microsoft.com/office/drawing/2014/main" id="{BE5A12E9-38C7-447E-91AE-7A49324A8E29}"/>
                </a:ext>
              </a:extLst>
            </p:cNvPr>
            <p:cNvCxnSpPr/>
            <p:nvPr/>
          </p:nvCxnSpPr>
          <p:spPr bwMode="gray">
            <a:xfrm>
              <a:off x="355600" y="2788125"/>
              <a:ext cx="0" cy="160020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82" name="Group 181">
            <a:extLst>
              <a:ext uri="{FF2B5EF4-FFF2-40B4-BE49-F238E27FC236}">
                <a16:creationId xmlns:a16="http://schemas.microsoft.com/office/drawing/2014/main" id="{B60F188B-6D40-4800-904E-62D278C0817A}"/>
              </a:ext>
            </a:extLst>
          </p:cNvPr>
          <p:cNvGrpSpPr/>
          <p:nvPr/>
        </p:nvGrpSpPr>
        <p:grpSpPr>
          <a:xfrm>
            <a:off x="3477677" y="2172077"/>
            <a:ext cx="2642929" cy="488506"/>
            <a:chOff x="3477677" y="2400300"/>
            <a:chExt cx="2642929" cy="488506"/>
          </a:xfrm>
        </p:grpSpPr>
        <p:sp>
          <p:nvSpPr>
            <p:cNvPr id="179" name="Rectangle 178">
              <a:extLst>
                <a:ext uri="{FF2B5EF4-FFF2-40B4-BE49-F238E27FC236}">
                  <a16:creationId xmlns:a16="http://schemas.microsoft.com/office/drawing/2014/main" id="{196A153F-79F8-4463-8D95-653294558DBC}"/>
                </a:ext>
              </a:extLst>
            </p:cNvPr>
            <p:cNvSpPr/>
            <p:nvPr/>
          </p:nvSpPr>
          <p:spPr bwMode="gray">
            <a:xfrm>
              <a:off x="3477677" y="2400300"/>
              <a:ext cx="2580223" cy="488506"/>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rgbClr val="FFFFFF"/>
                </a:solidFill>
              </a:endParaRPr>
            </a:p>
          </p:txBody>
        </p:sp>
        <p:grpSp>
          <p:nvGrpSpPr>
            <p:cNvPr id="181" name="Group 180">
              <a:extLst>
                <a:ext uri="{FF2B5EF4-FFF2-40B4-BE49-F238E27FC236}">
                  <a16:creationId xmlns:a16="http://schemas.microsoft.com/office/drawing/2014/main" id="{24080A34-263A-44CF-8B11-ABF6072E31AA}"/>
                </a:ext>
              </a:extLst>
            </p:cNvPr>
            <p:cNvGrpSpPr/>
            <p:nvPr/>
          </p:nvGrpSpPr>
          <p:grpSpPr>
            <a:xfrm>
              <a:off x="3643244" y="2452193"/>
              <a:ext cx="2477362" cy="384721"/>
              <a:chOff x="3643244" y="2452192"/>
              <a:chExt cx="2477362" cy="384721"/>
            </a:xfrm>
          </p:grpSpPr>
          <p:sp>
            <p:nvSpPr>
              <p:cNvPr id="167" name="Text Placeholder 31">
                <a:extLst>
                  <a:ext uri="{FF2B5EF4-FFF2-40B4-BE49-F238E27FC236}">
                    <a16:creationId xmlns:a16="http://schemas.microsoft.com/office/drawing/2014/main" id="{E2ACD965-2B3A-439B-B8B6-1A6B59159461}"/>
                  </a:ext>
                </a:extLst>
              </p:cNvPr>
              <p:cNvSpPr txBox="1">
                <a:spLocks/>
              </p:cNvSpPr>
              <p:nvPr/>
            </p:nvSpPr>
            <p:spPr bwMode="gray">
              <a:xfrm>
                <a:off x="4363323" y="2506053"/>
                <a:ext cx="1757283" cy="276999"/>
              </a:xfrm>
              <a:prstGeom prst="rect">
                <a:avLst/>
              </a:prstGeom>
            </p:spPr>
            <p:txBody>
              <a:bodyPr wrap="square" lIns="0" tIns="0" rIns="0" bIns="0">
                <a:spAutoFit/>
              </a:bodyPr>
              <a:lstStyle>
                <a:lvl1pPr marL="1143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176022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6pPr>
                <a:lvl7pPr marL="208026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7pPr>
                <a:lvl8pPr marL="240030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8pPr>
                <a:lvl9pPr marL="2720340" indent="-160020" algn="l" defTabSz="640080" rtl="0" eaLnBrk="1" latinLnBrk="0" hangingPunct="1">
                  <a:spcBef>
                    <a:spcPct val="20000"/>
                  </a:spcBef>
                  <a:buFont typeface="Arial" pitchFamily="34" charset="0"/>
                  <a:buChar char="•"/>
                  <a:defRPr sz="1400" kern="1200">
                    <a:solidFill>
                      <a:schemeClr val="tx1"/>
                    </a:solidFill>
                    <a:latin typeface="+mn-lt"/>
                    <a:ea typeface="+mn-ea"/>
                    <a:cs typeface="+mn-cs"/>
                  </a:defRPr>
                </a:lvl9pPr>
              </a:lstStyle>
              <a:p>
                <a:pPr marL="0" indent="0">
                  <a:buFont typeface="Arial" pitchFamily="34" charset="0"/>
                  <a:buNone/>
                </a:pPr>
                <a:r>
                  <a:rPr lang="en-US" sz="900" dirty="0">
                    <a:solidFill>
                      <a:srgbClr val="333E48"/>
                    </a:solidFill>
                  </a:rPr>
                  <a:t>exhibited evidence of loan-averse behavior </a:t>
                </a:r>
              </a:p>
            </p:txBody>
          </p:sp>
          <p:sp>
            <p:nvSpPr>
              <p:cNvPr id="180" name="Text Placeholder 1">
                <a:extLst>
                  <a:ext uri="{FF2B5EF4-FFF2-40B4-BE49-F238E27FC236}">
                    <a16:creationId xmlns:a16="http://schemas.microsoft.com/office/drawing/2014/main" id="{7A2C2A28-5FA9-4CBE-9658-CE560DA0181B}"/>
                  </a:ext>
                </a:extLst>
              </p:cNvPr>
              <p:cNvSpPr txBox="1">
                <a:spLocks/>
              </p:cNvSpPr>
              <p:nvPr/>
            </p:nvSpPr>
            <p:spPr bwMode="gray">
              <a:xfrm>
                <a:off x="3643244" y="2452192"/>
                <a:ext cx="728866" cy="384721"/>
              </a:xfrm>
              <a:prstGeom prst="rect">
                <a:avLst/>
              </a:prstGeom>
            </p:spPr>
            <p:txBody>
              <a:bodyPr vert="horz" wrap="square" lIns="0" tIns="0" rIns="0" bIns="0" rtlCol="0">
                <a:spAutoFit/>
              </a:bodyPr>
              <a:lstStyle>
                <a:lvl1pPr marL="0" indent="0" algn="l" defTabSz="480060" rtl="0" eaLnBrk="1" latinLnBrk="0" hangingPunct="1">
                  <a:lnSpc>
                    <a:spcPct val="100000"/>
                  </a:lnSpc>
                  <a:spcBef>
                    <a:spcPts val="0"/>
                  </a:spcBef>
                  <a:buClrTx/>
                  <a:buFont typeface="Arial" panose="020B0604020202020204" pitchFamily="34" charset="0"/>
                  <a:buNone/>
                  <a:defRPr sz="1200" kern="1200">
                    <a:solidFill>
                      <a:schemeClr val="tx1"/>
                    </a:solidFill>
                    <a:latin typeface="+mn-lt"/>
                    <a:ea typeface="+mn-ea"/>
                    <a:cs typeface="+mn-cs"/>
                  </a:defRPr>
                </a:lvl1pPr>
                <a:lvl2pPr marL="228600" indent="-114300" algn="l" defTabSz="480060" rtl="0" eaLnBrk="1" latinLnBrk="0" hangingPunct="1">
                  <a:lnSpc>
                    <a:spcPct val="100000"/>
                  </a:lnSpc>
                  <a:spcBef>
                    <a:spcPts val="0"/>
                  </a:spcBef>
                  <a:buClrTx/>
                  <a:buFont typeface="Verdana" panose="020B0604030504040204" pitchFamily="34" charset="0"/>
                  <a:buChar char="–"/>
                  <a:defRPr sz="1200" kern="1200">
                    <a:solidFill>
                      <a:schemeClr val="tx1"/>
                    </a:solidFill>
                    <a:latin typeface="+mn-lt"/>
                    <a:ea typeface="+mn-ea"/>
                    <a:cs typeface="+mn-cs"/>
                  </a:defRPr>
                </a:lvl2pPr>
                <a:lvl3pPr marL="342900" indent="-114300" algn="l" defTabSz="480060" rtl="0" eaLnBrk="1" latinLnBrk="0" hangingPunct="1">
                  <a:lnSpc>
                    <a:spcPct val="100000"/>
                  </a:lnSpc>
                  <a:spcBef>
                    <a:spcPts val="0"/>
                  </a:spcBef>
                  <a:buClrTx/>
                  <a:buFont typeface="Arial" panose="020B0604020202020204" pitchFamily="34" charset="0"/>
                  <a:buChar char="•"/>
                  <a:defRPr sz="1200" kern="1200">
                    <a:solidFill>
                      <a:schemeClr val="tx1"/>
                    </a:solidFill>
                    <a:latin typeface="+mn-lt"/>
                    <a:ea typeface="+mn-ea"/>
                    <a:cs typeface="+mn-cs"/>
                  </a:defRPr>
                </a:lvl3pPr>
                <a:lvl4pPr marL="457200" indent="-114300" algn="l" defTabSz="480060" rtl="0" eaLnBrk="1" latinLnBrk="0" hangingPunct="1">
                  <a:lnSpc>
                    <a:spcPct val="100000"/>
                  </a:lnSpc>
                  <a:spcBef>
                    <a:spcPts val="0"/>
                  </a:spcBef>
                  <a:buFont typeface="Verdana" panose="020B0604030504040204" pitchFamily="34" charset="0"/>
                  <a:buChar char="–"/>
                  <a:defRPr sz="1200" kern="1200">
                    <a:solidFill>
                      <a:schemeClr val="tx1"/>
                    </a:solidFill>
                    <a:latin typeface="+mn-lt"/>
                    <a:ea typeface="+mn-ea"/>
                    <a:cs typeface="+mn-cs"/>
                  </a:defRPr>
                </a:lvl4pPr>
                <a:lvl5pPr marL="571500" indent="-114300" algn="l" defTabSz="480060" rtl="0" eaLnBrk="1" latinLnBrk="0" hangingPunct="1">
                  <a:lnSpc>
                    <a:spcPct val="100000"/>
                  </a:lnSpc>
                  <a:spcBef>
                    <a:spcPts val="0"/>
                  </a:spcBef>
                  <a:buFont typeface="Arial" panose="020B0604020202020204" pitchFamily="34" charset="0"/>
                  <a:buChar char="•"/>
                  <a:defRPr sz="12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r>
                  <a:rPr lang="en-US" sz="2500" dirty="0">
                    <a:solidFill>
                      <a:srgbClr val="333E48"/>
                    </a:solidFill>
                    <a:latin typeface="Rockwell"/>
                  </a:rPr>
                  <a:t>39%</a:t>
                </a:r>
              </a:p>
            </p:txBody>
          </p:sp>
        </p:grpSp>
      </p:grpSp>
      <p:sp>
        <p:nvSpPr>
          <p:cNvPr id="5" name="Text Placeholder 4"/>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806094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ACE11D-F58A-42B0-BD96-61FD27A8DCAC}"/>
              </a:ext>
            </a:extLst>
          </p:cNvPr>
          <p:cNvSpPr>
            <a:spLocks noGrp="1"/>
          </p:cNvSpPr>
          <p:nvPr>
            <p:ph type="body" sz="quarter" idx="15"/>
          </p:nvPr>
        </p:nvSpPr>
        <p:spPr/>
        <p:txBody>
          <a:bodyPr/>
          <a:lstStyle/>
          <a:p>
            <a:r>
              <a:rPr lang="en-US" dirty="0"/>
              <a:t>Today’s Kids Have Never Known Life Without Phones</a:t>
            </a:r>
          </a:p>
        </p:txBody>
      </p:sp>
      <p:sp>
        <p:nvSpPr>
          <p:cNvPr id="3" name="Text Placeholder 2">
            <a:extLst>
              <a:ext uri="{FF2B5EF4-FFF2-40B4-BE49-F238E27FC236}">
                <a16:creationId xmlns:a16="http://schemas.microsoft.com/office/drawing/2014/main" id="{155384F8-01B7-4271-91DF-4A1C1743CDE9}"/>
              </a:ext>
            </a:extLst>
          </p:cNvPr>
          <p:cNvSpPr>
            <a:spLocks noGrp="1"/>
          </p:cNvSpPr>
          <p:nvPr>
            <p:ph type="body" sz="quarter" idx="16"/>
          </p:nvPr>
        </p:nvSpPr>
        <p:spPr/>
        <p:txBody>
          <a:bodyPr/>
          <a:lstStyle/>
          <a:p>
            <a:r>
              <a:rPr lang="en-US" dirty="0"/>
              <a:t>Excessive Screen Time</a:t>
            </a:r>
          </a:p>
        </p:txBody>
      </p:sp>
      <p:sp>
        <p:nvSpPr>
          <p:cNvPr id="4" name="Text Placeholder 3">
            <a:extLst>
              <a:ext uri="{FF2B5EF4-FFF2-40B4-BE49-F238E27FC236}">
                <a16:creationId xmlns:a16="http://schemas.microsoft.com/office/drawing/2014/main" id="{34ADEDEF-98E4-48AA-8CC1-43F5037542D4}"/>
              </a:ext>
            </a:extLst>
          </p:cNvPr>
          <p:cNvSpPr>
            <a:spLocks noGrp="1"/>
          </p:cNvSpPr>
          <p:nvPr>
            <p:ph type="body" sz="quarter" idx="18"/>
          </p:nvPr>
        </p:nvSpPr>
        <p:spPr>
          <a:xfrm>
            <a:off x="2390838" y="4523601"/>
            <a:ext cx="4009962" cy="276999"/>
          </a:xfrm>
        </p:spPr>
        <p:txBody>
          <a:bodyPr/>
          <a:lstStyle/>
          <a:p>
            <a:r>
              <a:rPr lang="en-US" dirty="0"/>
              <a:t>Source: Hopkinson, A, “</a:t>
            </a:r>
            <a:r>
              <a:rPr lang="en-US" dirty="0">
                <a:hlinkClick r:id="rId3"/>
              </a:rPr>
              <a:t>Time Children Spend on Mobile devices Has Tripled in Four Years</a:t>
            </a:r>
            <a:r>
              <a:rPr lang="en-US" dirty="0"/>
              <a:t>,” </a:t>
            </a:r>
            <a:r>
              <a:rPr lang="en-US" dirty="0" err="1"/>
              <a:t>EdSource</a:t>
            </a:r>
            <a:r>
              <a:rPr lang="en-US" dirty="0"/>
              <a:t>, 2017;”Common Sense Census 2017: Media Use by Kids Age Zero to Eight,” Common Sense Media; Lou, D. “Sedentary Behaviors and Youth: Current Trends and the Impact on Health,” Active Living Research, 2014; EAB interviews and analysis.</a:t>
            </a:r>
          </a:p>
        </p:txBody>
      </p:sp>
      <p:sp>
        <p:nvSpPr>
          <p:cNvPr id="5" name="Text Placeholder 4">
            <a:extLst>
              <a:ext uri="{FF2B5EF4-FFF2-40B4-BE49-F238E27FC236}">
                <a16:creationId xmlns:a16="http://schemas.microsoft.com/office/drawing/2014/main" id="{711788DA-EF81-40C7-9E23-DEFAFB5BF5C2}"/>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C2968212-0997-4831-9EBA-B820FC35ED5D}"/>
              </a:ext>
            </a:extLst>
          </p:cNvPr>
          <p:cNvSpPr>
            <a:spLocks noGrp="1"/>
          </p:cNvSpPr>
          <p:nvPr>
            <p:ph type="title"/>
          </p:nvPr>
        </p:nvSpPr>
        <p:spPr>
          <a:xfrm>
            <a:off x="280194" y="317005"/>
            <a:ext cx="5998058" cy="249299"/>
          </a:xfrm>
        </p:spPr>
        <p:txBody>
          <a:bodyPr/>
          <a:lstStyle/>
          <a:p>
            <a:r>
              <a:rPr lang="en-US" b="0" dirty="0"/>
              <a:t>Prevalent Technology Makes Screen Time Ubiquitous</a:t>
            </a:r>
          </a:p>
        </p:txBody>
      </p:sp>
      <p:sp>
        <p:nvSpPr>
          <p:cNvPr id="10" name="TextBox 9">
            <a:extLst>
              <a:ext uri="{FF2B5EF4-FFF2-40B4-BE49-F238E27FC236}">
                <a16:creationId xmlns:a16="http://schemas.microsoft.com/office/drawing/2014/main" id="{2AEFB75E-D991-48CB-BBCD-22AD02A455B3}"/>
              </a:ext>
            </a:extLst>
          </p:cNvPr>
          <p:cNvSpPr txBox="1"/>
          <p:nvPr/>
        </p:nvSpPr>
        <p:spPr>
          <a:xfrm>
            <a:off x="3544271" y="1045766"/>
            <a:ext cx="2551728" cy="138499"/>
          </a:xfrm>
          <a:prstGeom prst="rect">
            <a:avLst/>
          </a:prstGeom>
          <a:noFill/>
        </p:spPr>
        <p:txBody>
          <a:bodyPr wrap="square" lIns="0" tIns="0" rIns="0" bIns="0" rtlCol="0">
            <a:spAutoFit/>
          </a:bodyPr>
          <a:lstStyle/>
          <a:p>
            <a:pPr>
              <a:spcBef>
                <a:spcPts val="500"/>
              </a:spcBef>
            </a:pPr>
            <a:r>
              <a:rPr lang="en-US" sz="900" b="1" dirty="0"/>
              <a:t>Variation Plays Out Along Income Lines</a:t>
            </a:r>
          </a:p>
        </p:txBody>
      </p:sp>
      <p:sp>
        <p:nvSpPr>
          <p:cNvPr id="11" name="TextBox 10">
            <a:extLst>
              <a:ext uri="{FF2B5EF4-FFF2-40B4-BE49-F238E27FC236}">
                <a16:creationId xmlns:a16="http://schemas.microsoft.com/office/drawing/2014/main" id="{2BF8496D-B13B-4B03-85F1-8041BB13B5FC}"/>
              </a:ext>
            </a:extLst>
          </p:cNvPr>
          <p:cNvSpPr txBox="1"/>
          <p:nvPr/>
        </p:nvSpPr>
        <p:spPr>
          <a:xfrm>
            <a:off x="277813" y="1045766"/>
            <a:ext cx="3027679" cy="138499"/>
          </a:xfrm>
          <a:prstGeom prst="rect">
            <a:avLst/>
          </a:prstGeom>
          <a:noFill/>
        </p:spPr>
        <p:txBody>
          <a:bodyPr wrap="square" lIns="0" tIns="0" rIns="0" bIns="0" rtlCol="0">
            <a:spAutoFit/>
          </a:bodyPr>
          <a:lstStyle/>
          <a:p>
            <a:pPr>
              <a:spcBef>
                <a:spcPts val="500"/>
              </a:spcBef>
            </a:pPr>
            <a:r>
              <a:rPr lang="en-US" sz="900" b="1" dirty="0"/>
              <a:t>Mobile Screen Time on the Rise for Young Kids</a:t>
            </a:r>
          </a:p>
        </p:txBody>
      </p:sp>
      <p:sp>
        <p:nvSpPr>
          <p:cNvPr id="28" name="Isosceles Triangle 27">
            <a:extLst>
              <a:ext uri="{FF2B5EF4-FFF2-40B4-BE49-F238E27FC236}">
                <a16:creationId xmlns:a16="http://schemas.microsoft.com/office/drawing/2014/main" id="{9BBE1F2F-EF2D-4A01-BCC9-94996171F396}"/>
              </a:ext>
            </a:extLst>
          </p:cNvPr>
          <p:cNvSpPr/>
          <p:nvPr/>
        </p:nvSpPr>
        <p:spPr bwMode="gray">
          <a:xfrm rot="5400000">
            <a:off x="2778118" y="2225619"/>
            <a:ext cx="827635" cy="180471"/>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35" name="Chart 34">
            <a:extLst>
              <a:ext uri="{FF2B5EF4-FFF2-40B4-BE49-F238E27FC236}">
                <a16:creationId xmlns:a16="http://schemas.microsoft.com/office/drawing/2014/main" id="{1487389B-4EE8-4C20-916B-3BC74E7978F5}"/>
              </a:ext>
            </a:extLst>
          </p:cNvPr>
          <p:cNvGraphicFramePr/>
          <p:nvPr/>
        </p:nvGraphicFramePr>
        <p:xfrm>
          <a:off x="3443085" y="1415208"/>
          <a:ext cx="2652914" cy="1614674"/>
        </p:xfrm>
        <a:graphic>
          <a:graphicData uri="http://schemas.openxmlformats.org/drawingml/2006/chart">
            <c:chart xmlns:c="http://schemas.openxmlformats.org/drawingml/2006/chart" xmlns:r="http://schemas.openxmlformats.org/officeDocument/2006/relationships" r:id="rId4"/>
          </a:graphicData>
        </a:graphic>
      </p:graphicFrame>
      <p:grpSp>
        <p:nvGrpSpPr>
          <p:cNvPr id="23" name="Group 22">
            <a:extLst>
              <a:ext uri="{FF2B5EF4-FFF2-40B4-BE49-F238E27FC236}">
                <a16:creationId xmlns:a16="http://schemas.microsoft.com/office/drawing/2014/main" id="{92616C9B-25D5-4F01-AAB6-353501DE1F07}"/>
              </a:ext>
            </a:extLst>
          </p:cNvPr>
          <p:cNvGrpSpPr/>
          <p:nvPr/>
        </p:nvGrpSpPr>
        <p:grpSpPr>
          <a:xfrm>
            <a:off x="153437" y="1609346"/>
            <a:ext cx="2351481" cy="1413019"/>
            <a:chOff x="195299" y="1496912"/>
            <a:chExt cx="2357401" cy="2465487"/>
          </a:xfrm>
        </p:grpSpPr>
        <p:graphicFrame>
          <p:nvGraphicFramePr>
            <p:cNvPr id="24" name="Chart 23">
              <a:extLst>
                <a:ext uri="{FF2B5EF4-FFF2-40B4-BE49-F238E27FC236}">
                  <a16:creationId xmlns:a16="http://schemas.microsoft.com/office/drawing/2014/main" id="{2D9D5FB2-B499-4673-8267-D885FCD54AFC}"/>
                </a:ext>
              </a:extLst>
            </p:cNvPr>
            <p:cNvGraphicFramePr/>
            <p:nvPr/>
          </p:nvGraphicFramePr>
          <p:xfrm>
            <a:off x="305912" y="1496912"/>
            <a:ext cx="2246788" cy="2465487"/>
          </p:xfrm>
          <a:graphic>
            <a:graphicData uri="http://schemas.openxmlformats.org/drawingml/2006/chart">
              <c:chart xmlns:c="http://schemas.openxmlformats.org/drawingml/2006/chart" xmlns:r="http://schemas.openxmlformats.org/officeDocument/2006/relationships" r:id="rId5"/>
            </a:graphicData>
          </a:graphic>
        </p:graphicFrame>
        <p:sp>
          <p:nvSpPr>
            <p:cNvPr id="25" name="TextBox 118">
              <a:extLst>
                <a:ext uri="{FF2B5EF4-FFF2-40B4-BE49-F238E27FC236}">
                  <a16:creationId xmlns:a16="http://schemas.microsoft.com/office/drawing/2014/main" id="{6ACA10E4-E33E-4370-8723-F3DF001F4122}"/>
                </a:ext>
              </a:extLst>
            </p:cNvPr>
            <p:cNvSpPr txBox="1"/>
            <p:nvPr/>
          </p:nvSpPr>
          <p:spPr bwMode="gray">
            <a:xfrm>
              <a:off x="195299" y="3702209"/>
              <a:ext cx="1346748" cy="214810"/>
            </a:xfrm>
            <a:prstGeom prst="rect">
              <a:avLst/>
            </a:prstGeom>
            <a:solidFill>
              <a:schemeClr val="bg1"/>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00"/>
                </a:spcBef>
              </a:pPr>
              <a:r>
                <a:rPr lang="en-US" sz="800" dirty="0">
                  <a:solidFill>
                    <a:srgbClr val="4F5861"/>
                  </a:solidFill>
                </a:rPr>
                <a:t>2013</a:t>
              </a:r>
            </a:p>
          </p:txBody>
        </p:sp>
        <p:sp>
          <p:nvSpPr>
            <p:cNvPr id="31" name="TextBox 118">
              <a:extLst>
                <a:ext uri="{FF2B5EF4-FFF2-40B4-BE49-F238E27FC236}">
                  <a16:creationId xmlns:a16="http://schemas.microsoft.com/office/drawing/2014/main" id="{F1E5DBA8-D4FC-43F5-9C91-8F5A795849B2}"/>
                </a:ext>
              </a:extLst>
            </p:cNvPr>
            <p:cNvSpPr txBox="1"/>
            <p:nvPr/>
          </p:nvSpPr>
          <p:spPr bwMode="gray">
            <a:xfrm>
              <a:off x="1419225" y="3702209"/>
              <a:ext cx="1103675" cy="214809"/>
            </a:xfrm>
            <a:prstGeom prst="rect">
              <a:avLst/>
            </a:prstGeom>
            <a:solidFill>
              <a:schemeClr val="bg1"/>
            </a:solid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ts val="500"/>
                </a:spcBef>
              </a:pPr>
              <a:r>
                <a:rPr lang="en-US" sz="800" dirty="0">
                  <a:solidFill>
                    <a:srgbClr val="4F5861"/>
                  </a:solidFill>
                </a:rPr>
                <a:t>2017</a:t>
              </a:r>
            </a:p>
          </p:txBody>
        </p:sp>
      </p:grpSp>
      <p:sp>
        <p:nvSpPr>
          <p:cNvPr id="32" name="TextBox 31">
            <a:extLst>
              <a:ext uri="{FF2B5EF4-FFF2-40B4-BE49-F238E27FC236}">
                <a16:creationId xmlns:a16="http://schemas.microsoft.com/office/drawing/2014/main" id="{17E99773-883C-42B6-A065-E3845633C789}"/>
              </a:ext>
            </a:extLst>
          </p:cNvPr>
          <p:cNvSpPr txBox="1"/>
          <p:nvPr/>
        </p:nvSpPr>
        <p:spPr bwMode="gray">
          <a:xfrm>
            <a:off x="277813" y="1198146"/>
            <a:ext cx="2816457" cy="276999"/>
          </a:xfrm>
          <a:prstGeom prst="rect">
            <a:avLst/>
          </a:prstGeom>
          <a:noFill/>
        </p:spPr>
        <p:txBody>
          <a:bodyPr wrap="square" lIns="0" tIns="0" rIns="0" bIns="0" rtlCol="0">
            <a:spAutoFit/>
          </a:bodyPr>
          <a:lstStyle/>
          <a:p>
            <a:pPr>
              <a:spcBef>
                <a:spcPts val="500"/>
              </a:spcBef>
            </a:pPr>
            <a:r>
              <a:rPr lang="en-US" sz="900" i="1" dirty="0">
                <a:solidFill>
                  <a:schemeClr val="accent3"/>
                </a:solidFill>
              </a:rPr>
              <a:t>Average Time Kids 8-Years-Old and Younger Spend on Mobile Devices per Day, in Minutes</a:t>
            </a:r>
          </a:p>
        </p:txBody>
      </p:sp>
      <p:sp>
        <p:nvSpPr>
          <p:cNvPr id="33" name="Line Callout 1 38">
            <a:extLst>
              <a:ext uri="{FF2B5EF4-FFF2-40B4-BE49-F238E27FC236}">
                <a16:creationId xmlns:a16="http://schemas.microsoft.com/office/drawing/2014/main" id="{3EDAD471-27BD-4696-9B78-37C61A953564}"/>
              </a:ext>
            </a:extLst>
          </p:cNvPr>
          <p:cNvSpPr/>
          <p:nvPr/>
        </p:nvSpPr>
        <p:spPr bwMode="gray">
          <a:xfrm>
            <a:off x="277813" y="1582562"/>
            <a:ext cx="1218989" cy="707886"/>
          </a:xfrm>
          <a:prstGeom prst="borderCallout1">
            <a:avLst>
              <a:gd name="adj1" fmla="val 60737"/>
              <a:gd name="adj2" fmla="val 100325"/>
              <a:gd name="adj3" fmla="val 61397"/>
              <a:gd name="adj4" fmla="val 115282"/>
            </a:avLst>
          </a:prstGeom>
          <a:noFill/>
          <a:ln w="12700" cap="flat" cmpd="sng" algn="ctr">
            <a:solidFill>
              <a:schemeClr val="accent5"/>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solidFill>
                  <a:schemeClr val="accent4"/>
                </a:solidFill>
              </a:rPr>
              <a:t>Time young children spend on mobile devices has </a:t>
            </a:r>
            <a:r>
              <a:rPr lang="en-US" sz="800" b="1" dirty="0">
                <a:solidFill>
                  <a:schemeClr val="accent4"/>
                </a:solidFill>
              </a:rPr>
              <a:t>more than tripled </a:t>
            </a:r>
            <a:r>
              <a:rPr lang="en-US" sz="800" dirty="0">
                <a:solidFill>
                  <a:schemeClr val="accent4"/>
                </a:solidFill>
              </a:rPr>
              <a:t>in just 4 years</a:t>
            </a:r>
          </a:p>
        </p:txBody>
      </p:sp>
      <p:sp>
        <p:nvSpPr>
          <p:cNvPr id="34" name="TextBox 33">
            <a:extLst>
              <a:ext uri="{FF2B5EF4-FFF2-40B4-BE49-F238E27FC236}">
                <a16:creationId xmlns:a16="http://schemas.microsoft.com/office/drawing/2014/main" id="{DB0D646E-1E86-4379-B11C-9575AF37486E}"/>
              </a:ext>
            </a:extLst>
          </p:cNvPr>
          <p:cNvSpPr txBox="1"/>
          <p:nvPr/>
        </p:nvSpPr>
        <p:spPr bwMode="gray">
          <a:xfrm>
            <a:off x="3544271" y="1198146"/>
            <a:ext cx="2816457" cy="276999"/>
          </a:xfrm>
          <a:prstGeom prst="rect">
            <a:avLst/>
          </a:prstGeom>
          <a:noFill/>
        </p:spPr>
        <p:txBody>
          <a:bodyPr wrap="square" lIns="0" tIns="0" rIns="0" bIns="0" rtlCol="0">
            <a:spAutoFit/>
          </a:bodyPr>
          <a:lstStyle/>
          <a:p>
            <a:pPr>
              <a:spcBef>
                <a:spcPts val="500"/>
              </a:spcBef>
            </a:pPr>
            <a:r>
              <a:rPr lang="en-US" sz="900" i="1" dirty="0">
                <a:solidFill>
                  <a:schemeClr val="accent3"/>
                </a:solidFill>
              </a:rPr>
              <a:t>Average Screen Time Per Day (</a:t>
            </a:r>
            <a:r>
              <a:rPr lang="en-US" sz="900" i="1" dirty="0" err="1">
                <a:solidFill>
                  <a:schemeClr val="accent3"/>
                </a:solidFill>
              </a:rPr>
              <a:t>hrs:min</a:t>
            </a:r>
            <a:r>
              <a:rPr lang="en-US" sz="900" i="1" dirty="0">
                <a:solidFill>
                  <a:schemeClr val="accent3"/>
                </a:solidFill>
              </a:rPr>
              <a:t>), by Family Income</a:t>
            </a:r>
          </a:p>
        </p:txBody>
      </p:sp>
      <p:sp>
        <p:nvSpPr>
          <p:cNvPr id="37" name="Rectangle 36">
            <a:extLst>
              <a:ext uri="{FF2B5EF4-FFF2-40B4-BE49-F238E27FC236}">
                <a16:creationId xmlns:a16="http://schemas.microsoft.com/office/drawing/2014/main" id="{BD0C6B9D-D1B3-4654-908F-F2886CE09AB9}"/>
              </a:ext>
            </a:extLst>
          </p:cNvPr>
          <p:cNvSpPr/>
          <p:nvPr/>
        </p:nvSpPr>
        <p:spPr bwMode="gray">
          <a:xfrm>
            <a:off x="0" y="3480514"/>
            <a:ext cx="6400800" cy="1042274"/>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38" name="Straight Connector 37">
            <a:extLst>
              <a:ext uri="{FF2B5EF4-FFF2-40B4-BE49-F238E27FC236}">
                <a16:creationId xmlns:a16="http://schemas.microsoft.com/office/drawing/2014/main" id="{8A0EC80C-2AEA-45EB-89C5-B6D812D47037}"/>
              </a:ext>
            </a:extLst>
          </p:cNvPr>
          <p:cNvCxnSpPr/>
          <p:nvPr/>
        </p:nvCxnSpPr>
        <p:spPr bwMode="gray">
          <a:xfrm>
            <a:off x="3340346" y="3991009"/>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2D92CECF-85E8-4890-B5E9-374BCA5F4A71}"/>
              </a:ext>
            </a:extLst>
          </p:cNvPr>
          <p:cNvSpPr txBox="1"/>
          <p:nvPr/>
        </p:nvSpPr>
        <p:spPr bwMode="gray">
          <a:xfrm>
            <a:off x="1019628" y="4063161"/>
            <a:ext cx="733758" cy="276999"/>
          </a:xfrm>
          <a:prstGeom prst="rect">
            <a:avLst/>
          </a:prstGeom>
          <a:noFill/>
        </p:spPr>
        <p:txBody>
          <a:bodyPr wrap="square" lIns="0" tIns="0" rIns="0" bIns="0" rtlCol="0">
            <a:spAutoFit/>
          </a:bodyPr>
          <a:lstStyle/>
          <a:p>
            <a:pPr>
              <a:spcBef>
                <a:spcPts val="500"/>
              </a:spcBef>
            </a:pPr>
            <a:r>
              <a:rPr lang="en-US" sz="900" dirty="0">
                <a:solidFill>
                  <a:schemeClr val="bg1"/>
                </a:solidFill>
              </a:rPr>
              <a:t>Sleep Deprivation</a:t>
            </a:r>
          </a:p>
        </p:txBody>
      </p:sp>
      <p:sp>
        <p:nvSpPr>
          <p:cNvPr id="40" name="TextBox 39">
            <a:extLst>
              <a:ext uri="{FF2B5EF4-FFF2-40B4-BE49-F238E27FC236}">
                <a16:creationId xmlns:a16="http://schemas.microsoft.com/office/drawing/2014/main" id="{1EA3368F-2D1E-43B4-A471-440A569415FE}"/>
              </a:ext>
            </a:extLst>
          </p:cNvPr>
          <p:cNvSpPr txBox="1"/>
          <p:nvPr/>
        </p:nvSpPr>
        <p:spPr bwMode="gray">
          <a:xfrm>
            <a:off x="277813" y="3513866"/>
            <a:ext cx="5093750" cy="153888"/>
          </a:xfrm>
          <a:prstGeom prst="rect">
            <a:avLst/>
          </a:prstGeom>
          <a:noFill/>
        </p:spPr>
        <p:txBody>
          <a:bodyPr wrap="square" lIns="0" tIns="0" rIns="0" bIns="0" rtlCol="0">
            <a:spAutoFit/>
          </a:bodyPr>
          <a:lstStyle/>
          <a:p>
            <a:pPr>
              <a:spcBef>
                <a:spcPts val="500"/>
              </a:spcBef>
            </a:pPr>
            <a:r>
              <a:rPr lang="en-US" sz="1000" b="1" dirty="0">
                <a:solidFill>
                  <a:schemeClr val="bg1"/>
                </a:solidFill>
              </a:rPr>
              <a:t>Long-Term Effects of Screen Time Largely Unknown</a:t>
            </a:r>
          </a:p>
        </p:txBody>
      </p:sp>
      <p:sp>
        <p:nvSpPr>
          <p:cNvPr id="42" name="Oval 41">
            <a:extLst>
              <a:ext uri="{FF2B5EF4-FFF2-40B4-BE49-F238E27FC236}">
                <a16:creationId xmlns:a16="http://schemas.microsoft.com/office/drawing/2014/main" id="{66D39316-FA09-43FD-A9E2-380055E15CA5}"/>
              </a:ext>
            </a:extLst>
          </p:cNvPr>
          <p:cNvSpPr/>
          <p:nvPr/>
        </p:nvSpPr>
        <p:spPr bwMode="gray">
          <a:xfrm>
            <a:off x="5662757" y="3321970"/>
            <a:ext cx="438197" cy="438197"/>
          </a:xfrm>
          <a:prstGeom prst="ellipse">
            <a:avLst/>
          </a:prstGeom>
          <a:solidFill>
            <a:schemeClr val="accent5"/>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29" name="Picture 28">
            <a:extLst>
              <a:ext uri="{FF2B5EF4-FFF2-40B4-BE49-F238E27FC236}">
                <a16:creationId xmlns:a16="http://schemas.microsoft.com/office/drawing/2014/main" id="{8437F344-74B8-4A4F-BBDA-3896941B5161}"/>
              </a:ext>
            </a:extLst>
          </p:cNvPr>
          <p:cNvPicPr>
            <a:picLocks noChangeAspect="1"/>
          </p:cNvPicPr>
          <p:nvPr/>
        </p:nvPicPr>
        <p:blipFill>
          <a:blip r:embed="rId6">
            <a:lum bright="70000" contrast="-70000"/>
          </a:blip>
          <a:stretch>
            <a:fillRect/>
          </a:stretch>
        </p:blipFill>
        <p:spPr>
          <a:xfrm>
            <a:off x="5799739" y="3386244"/>
            <a:ext cx="162212" cy="274320"/>
          </a:xfrm>
          <a:prstGeom prst="rect">
            <a:avLst/>
          </a:prstGeom>
        </p:spPr>
      </p:pic>
      <p:sp>
        <p:nvSpPr>
          <p:cNvPr id="47" name="TextBox 46">
            <a:extLst>
              <a:ext uri="{FF2B5EF4-FFF2-40B4-BE49-F238E27FC236}">
                <a16:creationId xmlns:a16="http://schemas.microsoft.com/office/drawing/2014/main" id="{DF424FDC-D223-45CB-9B47-383DEA5AE32D}"/>
              </a:ext>
            </a:extLst>
          </p:cNvPr>
          <p:cNvSpPr txBox="1"/>
          <p:nvPr/>
        </p:nvSpPr>
        <p:spPr bwMode="gray">
          <a:xfrm>
            <a:off x="277813" y="3697861"/>
            <a:ext cx="5227440" cy="138499"/>
          </a:xfrm>
          <a:prstGeom prst="rect">
            <a:avLst/>
          </a:prstGeom>
          <a:noFill/>
        </p:spPr>
        <p:txBody>
          <a:bodyPr wrap="square" lIns="0" tIns="0" rIns="0" bIns="0" rtlCol="0">
            <a:spAutoFit/>
          </a:bodyPr>
          <a:lstStyle/>
          <a:p>
            <a:pPr>
              <a:spcBef>
                <a:spcPts val="500"/>
              </a:spcBef>
            </a:pPr>
            <a:r>
              <a:rPr lang="en-US" sz="900" i="1" dirty="0">
                <a:solidFill>
                  <a:schemeClr val="bg1"/>
                </a:solidFill>
              </a:rPr>
              <a:t>But Excessive Exposure Has Been Linked to…</a:t>
            </a:r>
          </a:p>
        </p:txBody>
      </p:sp>
      <p:sp>
        <p:nvSpPr>
          <p:cNvPr id="48" name="TextBox 47">
            <a:extLst>
              <a:ext uri="{FF2B5EF4-FFF2-40B4-BE49-F238E27FC236}">
                <a16:creationId xmlns:a16="http://schemas.microsoft.com/office/drawing/2014/main" id="{14197CC0-5797-43A8-8C00-E669AA1F4470}"/>
              </a:ext>
            </a:extLst>
          </p:cNvPr>
          <p:cNvSpPr txBox="1"/>
          <p:nvPr/>
        </p:nvSpPr>
        <p:spPr bwMode="gray">
          <a:xfrm>
            <a:off x="2505831" y="4063161"/>
            <a:ext cx="911891" cy="276999"/>
          </a:xfrm>
          <a:prstGeom prst="rect">
            <a:avLst/>
          </a:prstGeom>
          <a:noFill/>
        </p:spPr>
        <p:txBody>
          <a:bodyPr wrap="square" lIns="0" tIns="0" rIns="0" bIns="0" rtlCol="0">
            <a:spAutoFit/>
          </a:bodyPr>
          <a:lstStyle/>
          <a:p>
            <a:pPr>
              <a:spcBef>
                <a:spcPts val="500"/>
              </a:spcBef>
            </a:pPr>
            <a:r>
              <a:rPr lang="en-US" sz="900" dirty="0">
                <a:solidFill>
                  <a:schemeClr val="bg1"/>
                </a:solidFill>
              </a:rPr>
              <a:t>Greater Risk of Aggression</a:t>
            </a:r>
          </a:p>
        </p:txBody>
      </p:sp>
      <p:sp>
        <p:nvSpPr>
          <p:cNvPr id="50" name="TextBox 49">
            <a:extLst>
              <a:ext uri="{FF2B5EF4-FFF2-40B4-BE49-F238E27FC236}">
                <a16:creationId xmlns:a16="http://schemas.microsoft.com/office/drawing/2014/main" id="{3130CE20-9C4B-43A6-82F8-4860D0317CE2}"/>
              </a:ext>
            </a:extLst>
          </p:cNvPr>
          <p:cNvSpPr txBox="1"/>
          <p:nvPr/>
        </p:nvSpPr>
        <p:spPr bwMode="gray">
          <a:xfrm>
            <a:off x="3975537" y="4063161"/>
            <a:ext cx="750844" cy="276999"/>
          </a:xfrm>
          <a:prstGeom prst="rect">
            <a:avLst/>
          </a:prstGeom>
          <a:noFill/>
        </p:spPr>
        <p:txBody>
          <a:bodyPr wrap="square" lIns="0" tIns="0" rIns="0" bIns="0" rtlCol="0">
            <a:spAutoFit/>
          </a:bodyPr>
          <a:lstStyle/>
          <a:p>
            <a:pPr>
              <a:spcBef>
                <a:spcPts val="500"/>
              </a:spcBef>
            </a:pPr>
            <a:r>
              <a:rPr lang="en-US" sz="900" dirty="0">
                <a:solidFill>
                  <a:schemeClr val="bg1"/>
                </a:solidFill>
              </a:rPr>
              <a:t>Risk of Obesity</a:t>
            </a:r>
          </a:p>
        </p:txBody>
      </p:sp>
      <p:sp>
        <p:nvSpPr>
          <p:cNvPr id="52" name="TextBox 51">
            <a:extLst>
              <a:ext uri="{FF2B5EF4-FFF2-40B4-BE49-F238E27FC236}">
                <a16:creationId xmlns:a16="http://schemas.microsoft.com/office/drawing/2014/main" id="{0BC3182F-1BB8-4714-AB55-DDB41C098CA5}"/>
              </a:ext>
            </a:extLst>
          </p:cNvPr>
          <p:cNvSpPr txBox="1"/>
          <p:nvPr/>
        </p:nvSpPr>
        <p:spPr bwMode="gray">
          <a:xfrm>
            <a:off x="5151217" y="4063161"/>
            <a:ext cx="944782" cy="276999"/>
          </a:xfrm>
          <a:prstGeom prst="rect">
            <a:avLst/>
          </a:prstGeom>
          <a:noFill/>
        </p:spPr>
        <p:txBody>
          <a:bodyPr wrap="square" lIns="0" tIns="0" rIns="0" bIns="0" rtlCol="0">
            <a:spAutoFit/>
          </a:bodyPr>
          <a:lstStyle/>
          <a:p>
            <a:pPr>
              <a:spcBef>
                <a:spcPts val="500"/>
              </a:spcBef>
            </a:pPr>
            <a:r>
              <a:rPr lang="en-US" sz="900" dirty="0">
                <a:solidFill>
                  <a:schemeClr val="bg1"/>
                </a:solidFill>
              </a:rPr>
              <a:t>Decreased Physical Activity</a:t>
            </a:r>
          </a:p>
        </p:txBody>
      </p:sp>
      <p:pic>
        <p:nvPicPr>
          <p:cNvPr id="8" name="Picture 7">
            <a:extLst>
              <a:ext uri="{FF2B5EF4-FFF2-40B4-BE49-F238E27FC236}">
                <a16:creationId xmlns:a16="http://schemas.microsoft.com/office/drawing/2014/main" id="{BD6F6AFD-5D91-49F5-9445-0B3354D6F71F}"/>
              </a:ext>
            </a:extLst>
          </p:cNvPr>
          <p:cNvPicPr>
            <a:picLocks noChangeAspect="1"/>
          </p:cNvPicPr>
          <p:nvPr/>
        </p:nvPicPr>
        <p:blipFill>
          <a:blip r:embed="rId7">
            <a:lum bright="70000" contrast="-70000"/>
          </a:blip>
          <a:stretch>
            <a:fillRect/>
          </a:stretch>
        </p:blipFill>
        <p:spPr>
          <a:xfrm>
            <a:off x="439090" y="3882960"/>
            <a:ext cx="481263" cy="457200"/>
          </a:xfrm>
          <a:prstGeom prst="rect">
            <a:avLst/>
          </a:prstGeom>
        </p:spPr>
      </p:pic>
      <p:pic>
        <p:nvPicPr>
          <p:cNvPr id="12" name="Picture 11">
            <a:extLst>
              <a:ext uri="{FF2B5EF4-FFF2-40B4-BE49-F238E27FC236}">
                <a16:creationId xmlns:a16="http://schemas.microsoft.com/office/drawing/2014/main" id="{14CA430E-D204-4B33-87BC-F55956FF3318}"/>
              </a:ext>
            </a:extLst>
          </p:cNvPr>
          <p:cNvPicPr>
            <a:picLocks noChangeAspect="1"/>
          </p:cNvPicPr>
          <p:nvPr/>
        </p:nvPicPr>
        <p:blipFill>
          <a:blip r:embed="rId8">
            <a:lum bright="70000" contrast="-70000"/>
          </a:blip>
          <a:stretch>
            <a:fillRect/>
          </a:stretch>
        </p:blipFill>
        <p:spPr>
          <a:xfrm>
            <a:off x="3578207" y="3882959"/>
            <a:ext cx="347473" cy="457201"/>
          </a:xfrm>
          <a:prstGeom prst="rect">
            <a:avLst/>
          </a:prstGeom>
        </p:spPr>
      </p:pic>
      <p:pic>
        <p:nvPicPr>
          <p:cNvPr id="14" name="Picture 13">
            <a:extLst>
              <a:ext uri="{FF2B5EF4-FFF2-40B4-BE49-F238E27FC236}">
                <a16:creationId xmlns:a16="http://schemas.microsoft.com/office/drawing/2014/main" id="{D954929B-B2A8-4B33-BD77-6C6732421A58}"/>
              </a:ext>
            </a:extLst>
          </p:cNvPr>
          <p:cNvPicPr>
            <a:picLocks noChangeAspect="1"/>
          </p:cNvPicPr>
          <p:nvPr/>
        </p:nvPicPr>
        <p:blipFill>
          <a:blip r:embed="rId9">
            <a:lum bright="70000" contrast="-70000"/>
          </a:blip>
          <a:stretch>
            <a:fillRect/>
          </a:stretch>
        </p:blipFill>
        <p:spPr>
          <a:xfrm>
            <a:off x="4726381" y="3882960"/>
            <a:ext cx="326136" cy="457200"/>
          </a:xfrm>
          <a:prstGeom prst="rect">
            <a:avLst/>
          </a:prstGeom>
        </p:spPr>
      </p:pic>
      <p:pic>
        <p:nvPicPr>
          <p:cNvPr id="55" name="Picture 54">
            <a:extLst>
              <a:ext uri="{FF2B5EF4-FFF2-40B4-BE49-F238E27FC236}">
                <a16:creationId xmlns:a16="http://schemas.microsoft.com/office/drawing/2014/main" id="{EC31ED08-DBA4-456F-B9EF-75B2C9226BE9}"/>
              </a:ext>
            </a:extLst>
          </p:cNvPr>
          <p:cNvPicPr>
            <a:picLocks noChangeAspect="1"/>
          </p:cNvPicPr>
          <p:nvPr/>
        </p:nvPicPr>
        <p:blipFill>
          <a:blip r:embed="rId10">
            <a:lum bright="70000" contrast="-70000"/>
          </a:blip>
          <a:stretch>
            <a:fillRect/>
          </a:stretch>
        </p:blipFill>
        <p:spPr>
          <a:xfrm>
            <a:off x="1964119" y="3882960"/>
            <a:ext cx="426719" cy="457200"/>
          </a:xfrm>
          <a:prstGeom prst="rect">
            <a:avLst/>
          </a:prstGeom>
        </p:spPr>
      </p:pic>
    </p:spTree>
    <p:extLst>
      <p:ext uri="{BB962C8B-B14F-4D97-AF65-F5344CB8AC3E}">
        <p14:creationId xmlns:p14="http://schemas.microsoft.com/office/powerpoint/2010/main" val="26950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D04484-2E64-47D9-9B04-9358B1721C4F}"/>
              </a:ext>
            </a:extLst>
          </p:cNvPr>
          <p:cNvPicPr>
            <a:picLocks noChangeAspect="1"/>
          </p:cNvPicPr>
          <p:nvPr/>
        </p:nvPicPr>
        <p:blipFill rotWithShape="1">
          <a:blip r:embed="rId3"/>
          <a:srcRect t="1" r="12220" b="-12205"/>
          <a:stretch/>
        </p:blipFill>
        <p:spPr>
          <a:xfrm>
            <a:off x="1646847" y="2567681"/>
            <a:ext cx="227957" cy="410400"/>
          </a:xfrm>
          <a:prstGeom prst="rect">
            <a:avLst/>
          </a:prstGeom>
        </p:spPr>
      </p:pic>
      <p:pic>
        <p:nvPicPr>
          <p:cNvPr id="51" name="Picture 50">
            <a:extLst>
              <a:ext uri="{FF2B5EF4-FFF2-40B4-BE49-F238E27FC236}">
                <a16:creationId xmlns:a16="http://schemas.microsoft.com/office/drawing/2014/main" id="{0876A7A4-4C47-44D5-9B23-E88617B40630}"/>
              </a:ext>
            </a:extLst>
          </p:cNvPr>
          <p:cNvPicPr>
            <a:picLocks noChangeAspect="1"/>
          </p:cNvPicPr>
          <p:nvPr/>
        </p:nvPicPr>
        <p:blipFill rotWithShape="1">
          <a:blip r:embed="rId4"/>
          <a:srcRect t="-1" r="51346" b="572"/>
          <a:stretch/>
        </p:blipFill>
        <p:spPr>
          <a:xfrm>
            <a:off x="290543" y="3509535"/>
            <a:ext cx="158610" cy="249584"/>
          </a:xfrm>
          <a:prstGeom prst="rect">
            <a:avLst/>
          </a:prstGeom>
        </p:spPr>
      </p:pic>
      <p:pic>
        <p:nvPicPr>
          <p:cNvPr id="49" name="Picture 48">
            <a:extLst>
              <a:ext uri="{FF2B5EF4-FFF2-40B4-BE49-F238E27FC236}">
                <a16:creationId xmlns:a16="http://schemas.microsoft.com/office/drawing/2014/main" id="{0EEACE7F-2962-43E2-884B-59A302258113}"/>
              </a:ext>
            </a:extLst>
          </p:cNvPr>
          <p:cNvPicPr>
            <a:picLocks noChangeAspect="1"/>
          </p:cNvPicPr>
          <p:nvPr/>
        </p:nvPicPr>
        <p:blipFill rotWithShape="1">
          <a:blip r:embed="rId5"/>
          <a:srcRect r="25249" b="-8394"/>
          <a:stretch/>
        </p:blipFill>
        <p:spPr>
          <a:xfrm>
            <a:off x="1627541" y="1712784"/>
            <a:ext cx="246067" cy="297347"/>
          </a:xfrm>
          <a:prstGeom prst="rect">
            <a:avLst/>
          </a:prstGeom>
        </p:spPr>
      </p:pic>
      <p:sp>
        <p:nvSpPr>
          <p:cNvPr id="2" name="Text Placeholder 1">
            <a:extLst>
              <a:ext uri="{FF2B5EF4-FFF2-40B4-BE49-F238E27FC236}">
                <a16:creationId xmlns:a16="http://schemas.microsoft.com/office/drawing/2014/main" id="{F02681D4-5684-426A-9846-4B6CBBD27F7D}"/>
              </a:ext>
            </a:extLst>
          </p:cNvPr>
          <p:cNvSpPr>
            <a:spLocks noGrp="1"/>
          </p:cNvSpPr>
          <p:nvPr>
            <p:ph type="body" sz="quarter" idx="15"/>
          </p:nvPr>
        </p:nvSpPr>
        <p:spPr>
          <a:xfrm>
            <a:off x="280195" y="640267"/>
            <a:ext cx="5842794" cy="184666"/>
          </a:xfrm>
        </p:spPr>
        <p:txBody>
          <a:bodyPr/>
          <a:lstStyle/>
          <a:p>
            <a:endParaRPr lang="en-US" dirty="0"/>
          </a:p>
        </p:txBody>
      </p:sp>
      <p:sp>
        <p:nvSpPr>
          <p:cNvPr id="3" name="Text Placeholder 2">
            <a:extLst>
              <a:ext uri="{FF2B5EF4-FFF2-40B4-BE49-F238E27FC236}">
                <a16:creationId xmlns:a16="http://schemas.microsoft.com/office/drawing/2014/main" id="{32881685-3871-42FB-B9C3-4CF1AE87F3A5}"/>
              </a:ext>
            </a:extLst>
          </p:cNvPr>
          <p:cNvSpPr>
            <a:spLocks noGrp="1"/>
          </p:cNvSpPr>
          <p:nvPr>
            <p:ph type="body" sz="quarter" idx="16"/>
          </p:nvPr>
        </p:nvSpPr>
        <p:spPr/>
        <p:txBody>
          <a:bodyPr/>
          <a:lstStyle/>
          <a:p>
            <a:r>
              <a:rPr lang="en-US" dirty="0"/>
              <a:t>Effects of the Great Recession</a:t>
            </a:r>
          </a:p>
        </p:txBody>
      </p:sp>
      <p:sp>
        <p:nvSpPr>
          <p:cNvPr id="4" name="Text Placeholder 3">
            <a:extLst>
              <a:ext uri="{FF2B5EF4-FFF2-40B4-BE49-F238E27FC236}">
                <a16:creationId xmlns:a16="http://schemas.microsoft.com/office/drawing/2014/main" id="{04BC0001-7EF1-473A-A026-8CC99F32CAF5}"/>
              </a:ext>
            </a:extLst>
          </p:cNvPr>
          <p:cNvSpPr>
            <a:spLocks noGrp="1"/>
          </p:cNvSpPr>
          <p:nvPr>
            <p:ph type="body" sz="quarter" idx="18"/>
          </p:nvPr>
        </p:nvSpPr>
        <p:spPr>
          <a:xfrm>
            <a:off x="1740041" y="4508212"/>
            <a:ext cx="4660760" cy="292388"/>
          </a:xfrm>
        </p:spPr>
        <p:txBody>
          <a:bodyPr/>
          <a:lstStyle/>
          <a:p>
            <a:r>
              <a:rPr lang="en-US" sz="400" dirty="0"/>
              <a:t>Source: </a:t>
            </a:r>
            <a:r>
              <a:rPr lang="en-US" sz="400" dirty="0" err="1"/>
              <a:t>Kalleberg</a:t>
            </a:r>
            <a:r>
              <a:rPr lang="en-US" sz="400" dirty="0"/>
              <a:t>, A &amp; von Wachter, T, “</a:t>
            </a:r>
            <a:r>
              <a:rPr lang="en-US" sz="400" dirty="0">
                <a:hlinkClick r:id="rId6"/>
              </a:rPr>
              <a:t>The U.S. Labor Market During and After the Great Recession: Continuities and Transformations</a:t>
            </a:r>
            <a:r>
              <a:rPr lang="en-US" sz="400" dirty="0"/>
              <a:t>,” 2017; Bauer, L &amp; </a:t>
            </a:r>
            <a:r>
              <a:rPr lang="en-US" sz="400" dirty="0" err="1"/>
              <a:t>Schanzenbach</a:t>
            </a:r>
            <a:r>
              <a:rPr lang="en-US" sz="400" dirty="0"/>
              <a:t>, D, “</a:t>
            </a:r>
            <a:r>
              <a:rPr lang="en-US" sz="400" dirty="0">
                <a:hlinkClick r:id="rId7"/>
              </a:rPr>
              <a:t>Children’s Exposure to Food Insecurity Is Still Worse Than It Was Before the Great Recession</a:t>
            </a:r>
            <a:r>
              <a:rPr lang="en-US" sz="400" dirty="0"/>
              <a:t>,” 2018; Schneider et al., “Intimate Partner Violence in the Great Recession,” 2017; “Mary Kay Truth About Abuse” Survey, 2011; Isaacs, J &amp; Lovell, P, “</a:t>
            </a:r>
            <a:r>
              <a:rPr lang="en-US" sz="400" dirty="0">
                <a:hlinkClick r:id="rId8"/>
              </a:rPr>
              <a:t>Families of the Recession: Unemployed Parents &amp; Their Children</a:t>
            </a:r>
            <a:r>
              <a:rPr lang="en-US" sz="400" dirty="0"/>
              <a:t>,” Brookings; Redd, Z, “</a:t>
            </a:r>
            <a:r>
              <a:rPr lang="en-US" sz="400" dirty="0">
                <a:hlinkClick r:id="rId9"/>
              </a:rPr>
              <a:t>Child Poverty in the Aftermath of the Great Recession</a:t>
            </a:r>
            <a:r>
              <a:rPr lang="en-US" sz="400" dirty="0"/>
              <a:t>,” Child Trends, 2015; </a:t>
            </a:r>
            <a:r>
              <a:rPr lang="en-US" sz="400" dirty="0" err="1"/>
              <a:t>Holahan</a:t>
            </a:r>
            <a:r>
              <a:rPr lang="en-US" sz="400" dirty="0"/>
              <a:t>, J, “The 2007-09 Recession and Health Insurance Coverage,” 2011; EAB interviews and analysis.</a:t>
            </a:r>
          </a:p>
        </p:txBody>
      </p:sp>
      <p:sp>
        <p:nvSpPr>
          <p:cNvPr id="5" name="Text Placeholder 4">
            <a:extLst>
              <a:ext uri="{FF2B5EF4-FFF2-40B4-BE49-F238E27FC236}">
                <a16:creationId xmlns:a16="http://schemas.microsoft.com/office/drawing/2014/main" id="{31DB24BA-F49A-4449-B3A8-029618BCE760}"/>
              </a:ext>
            </a:extLst>
          </p:cNvPr>
          <p:cNvSpPr>
            <a:spLocks noGrp="1"/>
          </p:cNvSpPr>
          <p:nvPr>
            <p:ph type="body" sz="quarter" idx="19"/>
          </p:nvPr>
        </p:nvSpPr>
        <p:spPr>
          <a:xfrm>
            <a:off x="0" y="4480769"/>
            <a:ext cx="1646847" cy="197780"/>
          </a:xfrm>
        </p:spPr>
        <p:txBody>
          <a:bodyPr/>
          <a:lstStyle/>
          <a:p>
            <a:r>
              <a:rPr lang="en-US" dirty="0"/>
              <a:t>Based on national findings from a survey of domestic violence shelters, n=672.</a:t>
            </a:r>
          </a:p>
        </p:txBody>
      </p:sp>
      <p:sp>
        <p:nvSpPr>
          <p:cNvPr id="6" name="Title 5">
            <a:extLst>
              <a:ext uri="{FF2B5EF4-FFF2-40B4-BE49-F238E27FC236}">
                <a16:creationId xmlns:a16="http://schemas.microsoft.com/office/drawing/2014/main" id="{1A0D97AD-49BB-4838-B9FE-506B238574D9}"/>
              </a:ext>
            </a:extLst>
          </p:cNvPr>
          <p:cNvSpPr>
            <a:spLocks noGrp="1"/>
          </p:cNvSpPr>
          <p:nvPr>
            <p:ph type="title"/>
          </p:nvPr>
        </p:nvSpPr>
        <p:spPr/>
        <p:txBody>
          <a:bodyPr/>
          <a:lstStyle/>
          <a:p>
            <a:r>
              <a:rPr lang="en-US" b="0" dirty="0"/>
              <a:t>The Great Recession and Its Aftermath</a:t>
            </a:r>
          </a:p>
        </p:txBody>
      </p:sp>
      <p:sp>
        <p:nvSpPr>
          <p:cNvPr id="9" name="Text Placeholder 1">
            <a:extLst>
              <a:ext uri="{FF2B5EF4-FFF2-40B4-BE49-F238E27FC236}">
                <a16:creationId xmlns:a16="http://schemas.microsoft.com/office/drawing/2014/main" id="{CB9A9731-5EAA-4121-973E-E987B3D536F6}"/>
              </a:ext>
            </a:extLst>
          </p:cNvPr>
          <p:cNvSpPr txBox="1">
            <a:spLocks/>
          </p:cNvSpPr>
          <p:nvPr/>
        </p:nvSpPr>
        <p:spPr bwMode="gray">
          <a:xfrm>
            <a:off x="301789" y="947674"/>
            <a:ext cx="2528649" cy="30777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Today’s Students Were Born Amid Economic Downturn… </a:t>
            </a:r>
          </a:p>
        </p:txBody>
      </p:sp>
      <p:sp>
        <p:nvSpPr>
          <p:cNvPr id="14" name="TextBox 13">
            <a:extLst>
              <a:ext uri="{FF2B5EF4-FFF2-40B4-BE49-F238E27FC236}">
                <a16:creationId xmlns:a16="http://schemas.microsoft.com/office/drawing/2014/main" id="{09BAF8A0-4365-4858-8E5B-155A81DD20A8}"/>
              </a:ext>
            </a:extLst>
          </p:cNvPr>
          <p:cNvSpPr txBox="1"/>
          <p:nvPr/>
        </p:nvSpPr>
        <p:spPr bwMode="gray">
          <a:xfrm>
            <a:off x="301790" y="1272908"/>
            <a:ext cx="2708256" cy="276999"/>
          </a:xfrm>
          <a:prstGeom prst="rect">
            <a:avLst/>
          </a:prstGeom>
          <a:noFill/>
        </p:spPr>
        <p:txBody>
          <a:bodyPr wrap="square" lIns="0" tIns="0" rIns="0" bIns="0" rtlCol="0">
            <a:spAutoFit/>
          </a:bodyPr>
          <a:lstStyle/>
          <a:p>
            <a:pPr>
              <a:spcBef>
                <a:spcPts val="500"/>
              </a:spcBef>
            </a:pPr>
            <a:r>
              <a:rPr lang="en-US" sz="900" i="1" dirty="0">
                <a:solidFill>
                  <a:schemeClr val="accent3"/>
                </a:solidFill>
              </a:rPr>
              <a:t>Economic and Societal Hardships Resulting from the Great Recession (2007-2009)</a:t>
            </a:r>
          </a:p>
        </p:txBody>
      </p:sp>
      <p:sp>
        <p:nvSpPr>
          <p:cNvPr id="17" name="Rectangle 16">
            <a:extLst>
              <a:ext uri="{FF2B5EF4-FFF2-40B4-BE49-F238E27FC236}">
                <a16:creationId xmlns:a16="http://schemas.microsoft.com/office/drawing/2014/main" id="{E8A60F4E-CCFC-4E0A-90A6-FB144BABF535}"/>
              </a:ext>
            </a:extLst>
          </p:cNvPr>
          <p:cNvSpPr/>
          <p:nvPr/>
        </p:nvSpPr>
        <p:spPr bwMode="gray">
          <a:xfrm>
            <a:off x="1863835" y="2076848"/>
            <a:ext cx="1139125" cy="246221"/>
          </a:xfrm>
          <a:prstGeom prst="rect">
            <a:avLst/>
          </a:prstGeom>
        </p:spPr>
        <p:txBody>
          <a:bodyPr wrap="square" lIns="0" tIns="0" rIns="0" bIns="0" anchor="t" anchorCtr="0">
            <a:spAutoFit/>
          </a:bodyPr>
          <a:lstStyle/>
          <a:p>
            <a:r>
              <a:rPr lang="en-US" sz="800" dirty="0"/>
              <a:t>Reduction in household net worth</a:t>
            </a:r>
          </a:p>
        </p:txBody>
      </p:sp>
      <p:sp>
        <p:nvSpPr>
          <p:cNvPr id="20" name="Rectangle 19">
            <a:extLst>
              <a:ext uri="{FF2B5EF4-FFF2-40B4-BE49-F238E27FC236}">
                <a16:creationId xmlns:a16="http://schemas.microsoft.com/office/drawing/2014/main" id="{AF4E60D6-6F23-494A-B34E-CB33C6D27546}"/>
              </a:ext>
            </a:extLst>
          </p:cNvPr>
          <p:cNvSpPr/>
          <p:nvPr/>
        </p:nvSpPr>
        <p:spPr bwMode="gray">
          <a:xfrm>
            <a:off x="1863835" y="3862627"/>
            <a:ext cx="1320754" cy="369332"/>
          </a:xfrm>
          <a:prstGeom prst="rect">
            <a:avLst/>
          </a:prstGeom>
        </p:spPr>
        <p:txBody>
          <a:bodyPr wrap="square" lIns="0" tIns="0" rIns="0" bIns="0" anchor="t" anchorCtr="0">
            <a:spAutoFit/>
          </a:bodyPr>
          <a:lstStyle/>
          <a:p>
            <a:r>
              <a:rPr lang="en-US" sz="800" dirty="0"/>
              <a:t>Americans lost employment-based healthcare</a:t>
            </a:r>
          </a:p>
        </p:txBody>
      </p:sp>
      <p:sp>
        <p:nvSpPr>
          <p:cNvPr id="29" name="Rectangle 28">
            <a:extLst>
              <a:ext uri="{FF2B5EF4-FFF2-40B4-BE49-F238E27FC236}">
                <a16:creationId xmlns:a16="http://schemas.microsoft.com/office/drawing/2014/main" id="{ABE0F454-D659-4661-BC37-82076AEF469B}"/>
              </a:ext>
            </a:extLst>
          </p:cNvPr>
          <p:cNvSpPr/>
          <p:nvPr/>
        </p:nvSpPr>
        <p:spPr bwMode="gray">
          <a:xfrm>
            <a:off x="1918322" y="1713918"/>
            <a:ext cx="902847" cy="369332"/>
          </a:xfrm>
          <a:prstGeom prst="rect">
            <a:avLst/>
          </a:prstGeom>
        </p:spPr>
        <p:txBody>
          <a:bodyPr wrap="square" lIns="0" tIns="0" rIns="0" bIns="0">
            <a:spAutoFit/>
          </a:bodyPr>
          <a:lstStyle/>
          <a:p>
            <a:r>
              <a:rPr lang="en-US" sz="2400" dirty="0">
                <a:solidFill>
                  <a:schemeClr val="tx2"/>
                </a:solidFill>
                <a:latin typeface="+mj-lt"/>
              </a:rPr>
              <a:t>18%</a:t>
            </a:r>
          </a:p>
        </p:txBody>
      </p:sp>
      <p:sp>
        <p:nvSpPr>
          <p:cNvPr id="34" name="Rectangle 33">
            <a:extLst>
              <a:ext uri="{FF2B5EF4-FFF2-40B4-BE49-F238E27FC236}">
                <a16:creationId xmlns:a16="http://schemas.microsoft.com/office/drawing/2014/main" id="{8AE1FA58-384A-4546-A63D-3A940106C0EF}"/>
              </a:ext>
            </a:extLst>
          </p:cNvPr>
          <p:cNvSpPr/>
          <p:nvPr/>
        </p:nvSpPr>
        <p:spPr bwMode="gray">
          <a:xfrm>
            <a:off x="1927592" y="3478328"/>
            <a:ext cx="902847" cy="369332"/>
          </a:xfrm>
          <a:prstGeom prst="rect">
            <a:avLst/>
          </a:prstGeom>
        </p:spPr>
        <p:txBody>
          <a:bodyPr wrap="square" lIns="0" tIns="0" rIns="0" bIns="0">
            <a:spAutoFit/>
          </a:bodyPr>
          <a:lstStyle/>
          <a:p>
            <a:r>
              <a:rPr lang="en-US" sz="2400" dirty="0">
                <a:solidFill>
                  <a:schemeClr val="tx2"/>
                </a:solidFill>
                <a:latin typeface="+mj-lt"/>
              </a:rPr>
              <a:t>5M</a:t>
            </a:r>
          </a:p>
        </p:txBody>
      </p:sp>
      <p:pic>
        <p:nvPicPr>
          <p:cNvPr id="38" name="Picture 37">
            <a:extLst>
              <a:ext uri="{FF2B5EF4-FFF2-40B4-BE49-F238E27FC236}">
                <a16:creationId xmlns:a16="http://schemas.microsoft.com/office/drawing/2014/main" id="{0AE331A9-F518-4157-95D4-2031C68B9144}"/>
              </a:ext>
            </a:extLst>
          </p:cNvPr>
          <p:cNvPicPr>
            <a:picLocks noChangeAspect="1"/>
          </p:cNvPicPr>
          <p:nvPr/>
        </p:nvPicPr>
        <p:blipFill rotWithShape="1">
          <a:blip r:embed="rId10"/>
          <a:srcRect r="26964" b="-12757"/>
          <a:stretch/>
        </p:blipFill>
        <p:spPr>
          <a:xfrm>
            <a:off x="1740040" y="3451342"/>
            <a:ext cx="133569" cy="307777"/>
          </a:xfrm>
          <a:prstGeom prst="rect">
            <a:avLst/>
          </a:prstGeom>
        </p:spPr>
      </p:pic>
      <p:sp>
        <p:nvSpPr>
          <p:cNvPr id="39" name="Rectangle 341">
            <a:extLst>
              <a:ext uri="{FF2B5EF4-FFF2-40B4-BE49-F238E27FC236}">
                <a16:creationId xmlns:a16="http://schemas.microsoft.com/office/drawing/2014/main" id="{D144CE9E-832C-4670-B0F4-FA7B14752814}"/>
              </a:ext>
            </a:extLst>
          </p:cNvPr>
          <p:cNvSpPr/>
          <p:nvPr/>
        </p:nvSpPr>
        <p:spPr bwMode="gray">
          <a:xfrm rot="10800000">
            <a:off x="444723" y="1695903"/>
            <a:ext cx="644853" cy="395112"/>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tx2"/>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1" name="Rectangle 40">
            <a:extLst>
              <a:ext uri="{FF2B5EF4-FFF2-40B4-BE49-F238E27FC236}">
                <a16:creationId xmlns:a16="http://schemas.microsoft.com/office/drawing/2014/main" id="{9EFC0F8E-4F3A-4A9B-82C6-F466A2887FA1}"/>
              </a:ext>
            </a:extLst>
          </p:cNvPr>
          <p:cNvSpPr/>
          <p:nvPr/>
        </p:nvSpPr>
        <p:spPr bwMode="gray">
          <a:xfrm>
            <a:off x="444723" y="2117251"/>
            <a:ext cx="1021282" cy="369332"/>
          </a:xfrm>
          <a:prstGeom prst="rect">
            <a:avLst/>
          </a:prstGeom>
        </p:spPr>
        <p:txBody>
          <a:bodyPr wrap="square" lIns="0" tIns="0" rIns="0" bIns="0" anchor="t" anchorCtr="0">
            <a:spAutoFit/>
          </a:bodyPr>
          <a:lstStyle/>
          <a:p>
            <a:r>
              <a:rPr lang="en-US" sz="800" dirty="0"/>
              <a:t>Decline in median household family incomes</a:t>
            </a:r>
          </a:p>
        </p:txBody>
      </p:sp>
      <p:sp>
        <p:nvSpPr>
          <p:cNvPr id="42" name="Rectangle 41">
            <a:extLst>
              <a:ext uri="{FF2B5EF4-FFF2-40B4-BE49-F238E27FC236}">
                <a16:creationId xmlns:a16="http://schemas.microsoft.com/office/drawing/2014/main" id="{95D37EE9-95C1-41E8-B63E-80E8BFBAB48B}"/>
              </a:ext>
            </a:extLst>
          </p:cNvPr>
          <p:cNvSpPr/>
          <p:nvPr/>
        </p:nvSpPr>
        <p:spPr bwMode="gray">
          <a:xfrm>
            <a:off x="475848" y="1713918"/>
            <a:ext cx="902847" cy="369332"/>
          </a:xfrm>
          <a:prstGeom prst="rect">
            <a:avLst/>
          </a:prstGeom>
        </p:spPr>
        <p:txBody>
          <a:bodyPr wrap="square" lIns="0" tIns="0" rIns="0" bIns="0">
            <a:spAutoFit/>
          </a:bodyPr>
          <a:lstStyle/>
          <a:p>
            <a:r>
              <a:rPr lang="en-US" sz="2400" dirty="0">
                <a:solidFill>
                  <a:schemeClr val="tx2"/>
                </a:solidFill>
                <a:latin typeface="+mj-lt"/>
              </a:rPr>
              <a:t>8%</a:t>
            </a:r>
          </a:p>
        </p:txBody>
      </p:sp>
      <p:sp>
        <p:nvSpPr>
          <p:cNvPr id="44" name="Rectangle 341">
            <a:extLst>
              <a:ext uri="{FF2B5EF4-FFF2-40B4-BE49-F238E27FC236}">
                <a16:creationId xmlns:a16="http://schemas.microsoft.com/office/drawing/2014/main" id="{A752CB0D-6089-4B9C-803E-DD89023C306A}"/>
              </a:ext>
            </a:extLst>
          </p:cNvPr>
          <p:cNvSpPr/>
          <p:nvPr/>
        </p:nvSpPr>
        <p:spPr bwMode="gray">
          <a:xfrm rot="10800000">
            <a:off x="444723" y="3466499"/>
            <a:ext cx="644853" cy="395112"/>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tx2"/>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5" name="Rectangle 44">
            <a:extLst>
              <a:ext uri="{FF2B5EF4-FFF2-40B4-BE49-F238E27FC236}">
                <a16:creationId xmlns:a16="http://schemas.microsoft.com/office/drawing/2014/main" id="{AE3B1391-7818-4FB9-A1D7-275E13308664}"/>
              </a:ext>
            </a:extLst>
          </p:cNvPr>
          <p:cNvSpPr/>
          <p:nvPr/>
        </p:nvSpPr>
        <p:spPr bwMode="gray">
          <a:xfrm>
            <a:off x="444723" y="3862627"/>
            <a:ext cx="1192684" cy="492443"/>
          </a:xfrm>
          <a:prstGeom prst="rect">
            <a:avLst/>
          </a:prstGeom>
        </p:spPr>
        <p:txBody>
          <a:bodyPr wrap="square" lIns="0" tIns="0" rIns="0" bIns="0" anchor="t" anchorCtr="0">
            <a:spAutoFit/>
          </a:bodyPr>
          <a:lstStyle/>
          <a:p>
            <a:r>
              <a:rPr lang="en-US" sz="800" dirty="0"/>
              <a:t>Americans lost their </a:t>
            </a:r>
            <a:br>
              <a:rPr lang="en-US" sz="800" dirty="0"/>
            </a:br>
            <a:r>
              <a:rPr lang="en-US" sz="800" dirty="0"/>
              <a:t>jobs, doubling historical high of long-term unemployment</a:t>
            </a:r>
          </a:p>
        </p:txBody>
      </p:sp>
      <p:sp>
        <p:nvSpPr>
          <p:cNvPr id="46" name="Rectangle 45">
            <a:extLst>
              <a:ext uri="{FF2B5EF4-FFF2-40B4-BE49-F238E27FC236}">
                <a16:creationId xmlns:a16="http://schemas.microsoft.com/office/drawing/2014/main" id="{FCB66FBB-6371-4406-9C41-C35EE08AA5D4}"/>
              </a:ext>
            </a:extLst>
          </p:cNvPr>
          <p:cNvSpPr/>
          <p:nvPr/>
        </p:nvSpPr>
        <p:spPr bwMode="gray">
          <a:xfrm>
            <a:off x="516242" y="3506176"/>
            <a:ext cx="902847" cy="369332"/>
          </a:xfrm>
          <a:prstGeom prst="rect">
            <a:avLst/>
          </a:prstGeom>
        </p:spPr>
        <p:txBody>
          <a:bodyPr wrap="square" lIns="0" tIns="0" rIns="0" bIns="0">
            <a:spAutoFit/>
          </a:bodyPr>
          <a:lstStyle/>
          <a:p>
            <a:r>
              <a:rPr lang="en-US" sz="2400" dirty="0">
                <a:solidFill>
                  <a:schemeClr val="tx2"/>
                </a:solidFill>
                <a:latin typeface="+mj-lt"/>
              </a:rPr>
              <a:t>30M</a:t>
            </a:r>
          </a:p>
        </p:txBody>
      </p:sp>
      <p:sp>
        <p:nvSpPr>
          <p:cNvPr id="52" name="Text Placeholder 1">
            <a:extLst>
              <a:ext uri="{FF2B5EF4-FFF2-40B4-BE49-F238E27FC236}">
                <a16:creationId xmlns:a16="http://schemas.microsoft.com/office/drawing/2014/main" id="{0001C9B0-23F0-4212-A372-91E1B250E72C}"/>
              </a:ext>
            </a:extLst>
          </p:cNvPr>
          <p:cNvSpPr txBox="1">
            <a:spLocks/>
          </p:cNvSpPr>
          <p:nvPr/>
        </p:nvSpPr>
        <p:spPr bwMode="gray">
          <a:xfrm>
            <a:off x="3098134" y="947674"/>
            <a:ext cx="2441410" cy="30777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…That Had a Detrimental Influence on Home-Life Stability</a:t>
            </a:r>
          </a:p>
        </p:txBody>
      </p:sp>
      <p:sp>
        <p:nvSpPr>
          <p:cNvPr id="56" name="Rectangle 55">
            <a:extLst>
              <a:ext uri="{FF2B5EF4-FFF2-40B4-BE49-F238E27FC236}">
                <a16:creationId xmlns:a16="http://schemas.microsoft.com/office/drawing/2014/main" id="{A98699F8-1E86-41BE-8D01-FC9D7E90DCEC}"/>
              </a:ext>
            </a:extLst>
          </p:cNvPr>
          <p:cNvSpPr/>
          <p:nvPr/>
        </p:nvSpPr>
        <p:spPr bwMode="gray">
          <a:xfrm>
            <a:off x="3588257" y="3064202"/>
            <a:ext cx="2534732" cy="276999"/>
          </a:xfrm>
          <a:prstGeom prst="rect">
            <a:avLst/>
          </a:prstGeom>
        </p:spPr>
        <p:txBody>
          <a:bodyPr wrap="square" lIns="0" tIns="0" rIns="0" bIns="0" anchor="t" anchorCtr="0">
            <a:spAutoFit/>
          </a:bodyPr>
          <a:lstStyle/>
          <a:p>
            <a:pPr>
              <a:spcBef>
                <a:spcPts val="500"/>
              </a:spcBef>
            </a:pPr>
            <a:r>
              <a:rPr lang="en-US" sz="900" dirty="0"/>
              <a:t>Percentage of </a:t>
            </a:r>
            <a:r>
              <a:rPr lang="en-US" sz="900" b="1" dirty="0"/>
              <a:t>food-insecure households with children peaked at 21.3% </a:t>
            </a:r>
            <a:r>
              <a:rPr lang="en-US" sz="900" dirty="0"/>
              <a:t>in 2009</a:t>
            </a:r>
          </a:p>
        </p:txBody>
      </p:sp>
      <p:sp>
        <p:nvSpPr>
          <p:cNvPr id="57" name="Oval 56">
            <a:extLst>
              <a:ext uri="{FF2B5EF4-FFF2-40B4-BE49-F238E27FC236}">
                <a16:creationId xmlns:a16="http://schemas.microsoft.com/office/drawing/2014/main" id="{2E722289-1204-4810-BD42-6B4B38230A43}"/>
              </a:ext>
            </a:extLst>
          </p:cNvPr>
          <p:cNvSpPr/>
          <p:nvPr/>
        </p:nvSpPr>
        <p:spPr bwMode="gray">
          <a:xfrm>
            <a:off x="3120410" y="3035731"/>
            <a:ext cx="365760" cy="365760"/>
          </a:xfrm>
          <a:prstGeom prst="ellipse">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900" dirty="0" err="1">
              <a:solidFill>
                <a:schemeClr val="bg1"/>
              </a:solidFill>
            </a:endParaRPr>
          </a:p>
        </p:txBody>
      </p:sp>
      <p:pic>
        <p:nvPicPr>
          <p:cNvPr id="8" name="Picture 7">
            <a:extLst>
              <a:ext uri="{FF2B5EF4-FFF2-40B4-BE49-F238E27FC236}">
                <a16:creationId xmlns:a16="http://schemas.microsoft.com/office/drawing/2014/main" id="{5A189DB7-C86F-4C18-A0CC-161C8F86F4B7}"/>
              </a:ext>
            </a:extLst>
          </p:cNvPr>
          <p:cNvPicPr>
            <a:picLocks noChangeAspect="1"/>
          </p:cNvPicPr>
          <p:nvPr/>
        </p:nvPicPr>
        <p:blipFill>
          <a:blip r:embed="rId11">
            <a:lum bright="70000" contrast="-70000"/>
          </a:blip>
          <a:stretch>
            <a:fillRect/>
          </a:stretch>
        </p:blipFill>
        <p:spPr>
          <a:xfrm>
            <a:off x="3215722" y="3076080"/>
            <a:ext cx="194585" cy="256032"/>
          </a:xfrm>
          <a:prstGeom prst="rect">
            <a:avLst/>
          </a:prstGeom>
        </p:spPr>
      </p:pic>
      <p:pic>
        <p:nvPicPr>
          <p:cNvPr id="12" name="Picture 11">
            <a:extLst>
              <a:ext uri="{FF2B5EF4-FFF2-40B4-BE49-F238E27FC236}">
                <a16:creationId xmlns:a16="http://schemas.microsoft.com/office/drawing/2014/main" id="{1CC87554-ECDE-466C-AFD2-1E1C677180C4}"/>
              </a:ext>
            </a:extLst>
          </p:cNvPr>
          <p:cNvPicPr>
            <a:picLocks noChangeAspect="1"/>
          </p:cNvPicPr>
          <p:nvPr/>
        </p:nvPicPr>
        <p:blipFill rotWithShape="1">
          <a:blip r:embed="rId12">
            <a:duotone>
              <a:prstClr val="black"/>
              <a:schemeClr val="accent1">
                <a:tint val="45000"/>
                <a:satMod val="400000"/>
              </a:schemeClr>
            </a:duotone>
          </a:blip>
          <a:srcRect t="-1" r="22216" b="-976"/>
          <a:stretch/>
        </p:blipFill>
        <p:spPr>
          <a:xfrm>
            <a:off x="229864" y="2614068"/>
            <a:ext cx="213375" cy="276999"/>
          </a:xfrm>
          <a:prstGeom prst="rect">
            <a:avLst/>
          </a:prstGeom>
        </p:spPr>
      </p:pic>
      <p:sp>
        <p:nvSpPr>
          <p:cNvPr id="30" name="Rectangle 29">
            <a:extLst>
              <a:ext uri="{FF2B5EF4-FFF2-40B4-BE49-F238E27FC236}">
                <a16:creationId xmlns:a16="http://schemas.microsoft.com/office/drawing/2014/main" id="{EAF4CF15-797B-4FA1-BBC4-3E8FED29A501}"/>
              </a:ext>
            </a:extLst>
          </p:cNvPr>
          <p:cNvSpPr/>
          <p:nvPr/>
        </p:nvSpPr>
        <p:spPr bwMode="gray">
          <a:xfrm>
            <a:off x="3588257" y="3682954"/>
            <a:ext cx="2609243" cy="553998"/>
          </a:xfrm>
          <a:prstGeom prst="rect">
            <a:avLst/>
          </a:prstGeom>
        </p:spPr>
        <p:txBody>
          <a:bodyPr wrap="square" lIns="0" tIns="0" rIns="0" bIns="0" anchor="t" anchorCtr="0">
            <a:spAutoFit/>
          </a:bodyPr>
          <a:lstStyle/>
          <a:p>
            <a:pPr>
              <a:spcBef>
                <a:spcPts val="500"/>
              </a:spcBef>
            </a:pPr>
            <a:r>
              <a:rPr lang="en-US" sz="900" dirty="0"/>
              <a:t>Domestic violence grew in relation to unemployment, resulting in </a:t>
            </a:r>
            <a:r>
              <a:rPr lang="en-US" sz="900" b="1" dirty="0"/>
              <a:t>75% of shelters reporting an increase in women with children seeking assistance</a:t>
            </a:r>
            <a:r>
              <a:rPr lang="en-US" sz="900" baseline="30000" dirty="0"/>
              <a:t>1</a:t>
            </a:r>
          </a:p>
        </p:txBody>
      </p:sp>
      <p:sp>
        <p:nvSpPr>
          <p:cNvPr id="48" name="Oval 47">
            <a:extLst>
              <a:ext uri="{FF2B5EF4-FFF2-40B4-BE49-F238E27FC236}">
                <a16:creationId xmlns:a16="http://schemas.microsoft.com/office/drawing/2014/main" id="{06949DFE-3AF0-40DD-A1F1-CC5AC5E85C21}"/>
              </a:ext>
            </a:extLst>
          </p:cNvPr>
          <p:cNvSpPr/>
          <p:nvPr/>
        </p:nvSpPr>
        <p:spPr bwMode="gray">
          <a:xfrm>
            <a:off x="3120410" y="3684313"/>
            <a:ext cx="365760" cy="365760"/>
          </a:xfrm>
          <a:prstGeom prst="ellipse">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900" dirty="0" err="1">
              <a:solidFill>
                <a:schemeClr val="bg1"/>
              </a:solidFill>
            </a:endParaRPr>
          </a:p>
        </p:txBody>
      </p:sp>
      <p:pic>
        <p:nvPicPr>
          <p:cNvPr id="19" name="Picture 18">
            <a:extLst>
              <a:ext uri="{FF2B5EF4-FFF2-40B4-BE49-F238E27FC236}">
                <a16:creationId xmlns:a16="http://schemas.microsoft.com/office/drawing/2014/main" id="{85CA2A25-5AAB-43D1-AE3D-723816E52789}"/>
              </a:ext>
            </a:extLst>
          </p:cNvPr>
          <p:cNvPicPr>
            <a:picLocks noChangeAspect="1"/>
          </p:cNvPicPr>
          <p:nvPr/>
        </p:nvPicPr>
        <p:blipFill>
          <a:blip r:embed="rId13">
            <a:lum bright="70000" contrast="-70000"/>
          </a:blip>
          <a:stretch>
            <a:fillRect/>
          </a:stretch>
        </p:blipFill>
        <p:spPr>
          <a:xfrm>
            <a:off x="3194773" y="3749920"/>
            <a:ext cx="236483" cy="182880"/>
          </a:xfrm>
          <a:prstGeom prst="rect">
            <a:avLst/>
          </a:prstGeom>
        </p:spPr>
      </p:pic>
      <p:pic>
        <p:nvPicPr>
          <p:cNvPr id="32" name="Picture 31">
            <a:extLst>
              <a:ext uri="{FF2B5EF4-FFF2-40B4-BE49-F238E27FC236}">
                <a16:creationId xmlns:a16="http://schemas.microsoft.com/office/drawing/2014/main" id="{A6751157-8483-4ACC-BBBD-2A9CF332BA33}"/>
              </a:ext>
            </a:extLst>
          </p:cNvPr>
          <p:cNvPicPr>
            <a:picLocks noChangeAspect="1"/>
          </p:cNvPicPr>
          <p:nvPr/>
        </p:nvPicPr>
        <p:blipFill rotWithShape="1">
          <a:blip r:embed="rId14"/>
          <a:srcRect r="65308" b="-1655"/>
          <a:stretch/>
        </p:blipFill>
        <p:spPr>
          <a:xfrm>
            <a:off x="282864" y="1748241"/>
            <a:ext cx="158610" cy="230832"/>
          </a:xfrm>
          <a:prstGeom prst="rect">
            <a:avLst/>
          </a:prstGeom>
        </p:spPr>
      </p:pic>
      <p:sp>
        <p:nvSpPr>
          <p:cNvPr id="25" name="Rectangle 24">
            <a:extLst>
              <a:ext uri="{FF2B5EF4-FFF2-40B4-BE49-F238E27FC236}">
                <a16:creationId xmlns:a16="http://schemas.microsoft.com/office/drawing/2014/main" id="{9366C147-CDA6-46F4-B1A0-E05E16C69638}"/>
              </a:ext>
            </a:extLst>
          </p:cNvPr>
          <p:cNvSpPr/>
          <p:nvPr/>
        </p:nvSpPr>
        <p:spPr bwMode="gray">
          <a:xfrm>
            <a:off x="3588257" y="1489151"/>
            <a:ext cx="2215002" cy="415498"/>
          </a:xfrm>
          <a:prstGeom prst="rect">
            <a:avLst/>
          </a:prstGeom>
        </p:spPr>
        <p:txBody>
          <a:bodyPr wrap="square" lIns="0" tIns="0" rIns="0" bIns="0" anchor="t" anchorCtr="0">
            <a:spAutoFit/>
          </a:bodyPr>
          <a:lstStyle/>
          <a:p>
            <a:pPr>
              <a:spcBef>
                <a:spcPts val="500"/>
              </a:spcBef>
            </a:pPr>
            <a:r>
              <a:rPr lang="en-US" sz="900" b="1" dirty="0"/>
              <a:t>Poverty rates for youth under age 18 reached 22% in 2010</a:t>
            </a:r>
            <a:r>
              <a:rPr lang="en-US" sz="900" dirty="0"/>
              <a:t>, higher than that of any other age group</a:t>
            </a:r>
            <a:endParaRPr lang="en-US" sz="900" b="1" dirty="0"/>
          </a:p>
        </p:txBody>
      </p:sp>
      <p:sp>
        <p:nvSpPr>
          <p:cNvPr id="53" name="Oval 52">
            <a:extLst>
              <a:ext uri="{FF2B5EF4-FFF2-40B4-BE49-F238E27FC236}">
                <a16:creationId xmlns:a16="http://schemas.microsoft.com/office/drawing/2014/main" id="{9F0B6CEC-118E-4341-A8A7-6CD7DE5FF1FB}"/>
              </a:ext>
            </a:extLst>
          </p:cNvPr>
          <p:cNvSpPr/>
          <p:nvPr/>
        </p:nvSpPr>
        <p:spPr bwMode="gray">
          <a:xfrm>
            <a:off x="3120410" y="1520618"/>
            <a:ext cx="386600" cy="365760"/>
          </a:xfrm>
          <a:prstGeom prst="ellipse">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900" dirty="0" err="1">
              <a:solidFill>
                <a:schemeClr val="bg1"/>
              </a:solidFill>
            </a:endParaRPr>
          </a:p>
        </p:txBody>
      </p:sp>
      <p:pic>
        <p:nvPicPr>
          <p:cNvPr id="40" name="Picture 39">
            <a:extLst>
              <a:ext uri="{FF2B5EF4-FFF2-40B4-BE49-F238E27FC236}">
                <a16:creationId xmlns:a16="http://schemas.microsoft.com/office/drawing/2014/main" id="{491F95D1-1E8C-4F75-B414-9E54EEAE2E30}"/>
              </a:ext>
            </a:extLst>
          </p:cNvPr>
          <p:cNvPicPr>
            <a:picLocks noChangeAspect="1"/>
          </p:cNvPicPr>
          <p:nvPr/>
        </p:nvPicPr>
        <p:blipFill rotWithShape="1">
          <a:blip r:embed="rId15">
            <a:lum bright="70000" contrast="-70000"/>
          </a:blip>
          <a:srcRect l="2" t="-1" r="-21080" b="-11985"/>
          <a:stretch/>
        </p:blipFill>
        <p:spPr>
          <a:xfrm>
            <a:off x="3232297" y="1563460"/>
            <a:ext cx="191914" cy="307199"/>
          </a:xfrm>
          <a:prstGeom prst="rect">
            <a:avLst/>
          </a:prstGeom>
        </p:spPr>
      </p:pic>
      <p:sp>
        <p:nvSpPr>
          <p:cNvPr id="69" name="Rectangle 341">
            <a:extLst>
              <a:ext uri="{FF2B5EF4-FFF2-40B4-BE49-F238E27FC236}">
                <a16:creationId xmlns:a16="http://schemas.microsoft.com/office/drawing/2014/main" id="{DA3D76CE-ECCD-4637-8BAE-351C5942211E}"/>
              </a:ext>
            </a:extLst>
          </p:cNvPr>
          <p:cNvSpPr/>
          <p:nvPr/>
        </p:nvSpPr>
        <p:spPr bwMode="gray">
          <a:xfrm rot="10800000">
            <a:off x="1863836" y="1685355"/>
            <a:ext cx="644853" cy="410401"/>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tx2"/>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70" name="Rectangle 341">
            <a:extLst>
              <a:ext uri="{FF2B5EF4-FFF2-40B4-BE49-F238E27FC236}">
                <a16:creationId xmlns:a16="http://schemas.microsoft.com/office/drawing/2014/main" id="{8C65E07A-0445-40E2-BF8E-F46E1237567D}"/>
              </a:ext>
            </a:extLst>
          </p:cNvPr>
          <p:cNvSpPr/>
          <p:nvPr/>
        </p:nvSpPr>
        <p:spPr bwMode="gray">
          <a:xfrm rot="10800000">
            <a:off x="1863836" y="3466499"/>
            <a:ext cx="644853" cy="395112"/>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tx2"/>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7" name="Rectangle 46">
            <a:extLst>
              <a:ext uri="{FF2B5EF4-FFF2-40B4-BE49-F238E27FC236}">
                <a16:creationId xmlns:a16="http://schemas.microsoft.com/office/drawing/2014/main" id="{CACEF8BE-CD36-462F-95D9-38493DEB9B53}"/>
              </a:ext>
            </a:extLst>
          </p:cNvPr>
          <p:cNvSpPr/>
          <p:nvPr/>
        </p:nvSpPr>
        <p:spPr bwMode="gray">
          <a:xfrm>
            <a:off x="3588257" y="2200269"/>
            <a:ext cx="2518455" cy="553998"/>
          </a:xfrm>
          <a:prstGeom prst="rect">
            <a:avLst/>
          </a:prstGeom>
        </p:spPr>
        <p:txBody>
          <a:bodyPr wrap="square" lIns="0" tIns="0" rIns="0" bIns="0" anchor="t" anchorCtr="0">
            <a:spAutoFit/>
          </a:bodyPr>
          <a:lstStyle/>
          <a:p>
            <a:pPr>
              <a:spcBef>
                <a:spcPts val="500"/>
              </a:spcBef>
            </a:pPr>
            <a:r>
              <a:rPr lang="en-US" sz="900" b="1" dirty="0"/>
              <a:t>8.1 million children (an increase of 67%) </a:t>
            </a:r>
            <a:r>
              <a:rPr lang="en-US" sz="900" dirty="0"/>
              <a:t>were living with an unemployed parent in 2010, increasing their likelihood of homelessness</a:t>
            </a:r>
          </a:p>
        </p:txBody>
      </p:sp>
      <p:sp>
        <p:nvSpPr>
          <p:cNvPr id="50" name="Oval 49">
            <a:extLst>
              <a:ext uri="{FF2B5EF4-FFF2-40B4-BE49-F238E27FC236}">
                <a16:creationId xmlns:a16="http://schemas.microsoft.com/office/drawing/2014/main" id="{9D4D7DAA-688E-4634-968A-3BDBAE9F14E4}"/>
              </a:ext>
            </a:extLst>
          </p:cNvPr>
          <p:cNvSpPr/>
          <p:nvPr/>
        </p:nvSpPr>
        <p:spPr bwMode="gray">
          <a:xfrm>
            <a:off x="3120410" y="2236750"/>
            <a:ext cx="365760" cy="365760"/>
          </a:xfrm>
          <a:prstGeom prst="ellipse">
            <a:avLst/>
          </a:prstGeom>
          <a:solidFill>
            <a:schemeClr val="accent3"/>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900" dirty="0" err="1">
              <a:solidFill>
                <a:schemeClr val="bg1"/>
              </a:solidFill>
            </a:endParaRPr>
          </a:p>
        </p:txBody>
      </p:sp>
      <p:pic>
        <p:nvPicPr>
          <p:cNvPr id="59" name="Picture 58">
            <a:extLst>
              <a:ext uri="{FF2B5EF4-FFF2-40B4-BE49-F238E27FC236}">
                <a16:creationId xmlns:a16="http://schemas.microsoft.com/office/drawing/2014/main" id="{6FF022D6-7C82-4C7A-86E9-AADE3767B2CB}"/>
              </a:ext>
            </a:extLst>
          </p:cNvPr>
          <p:cNvPicPr>
            <a:picLocks noChangeAspect="1"/>
          </p:cNvPicPr>
          <p:nvPr/>
        </p:nvPicPr>
        <p:blipFill rotWithShape="1">
          <a:blip r:embed="rId5">
            <a:lum bright="70000" contrast="-70000"/>
          </a:blip>
          <a:srcRect l="-22284" t="-23626" r="-21091" b="-22405"/>
          <a:stretch/>
        </p:blipFill>
        <p:spPr>
          <a:xfrm>
            <a:off x="3099069" y="2226472"/>
            <a:ext cx="430928" cy="365760"/>
          </a:xfrm>
          <a:prstGeom prst="rect">
            <a:avLst/>
          </a:prstGeom>
        </p:spPr>
      </p:pic>
      <p:sp>
        <p:nvSpPr>
          <p:cNvPr id="60" name="Rectangle 59">
            <a:extLst>
              <a:ext uri="{FF2B5EF4-FFF2-40B4-BE49-F238E27FC236}">
                <a16:creationId xmlns:a16="http://schemas.microsoft.com/office/drawing/2014/main" id="{4492F703-A879-4820-86C2-2636B4C83EEA}"/>
              </a:ext>
            </a:extLst>
          </p:cNvPr>
          <p:cNvSpPr/>
          <p:nvPr/>
        </p:nvSpPr>
        <p:spPr bwMode="gray">
          <a:xfrm>
            <a:off x="444723" y="3013809"/>
            <a:ext cx="1058196" cy="246221"/>
          </a:xfrm>
          <a:prstGeom prst="rect">
            <a:avLst/>
          </a:prstGeom>
        </p:spPr>
        <p:txBody>
          <a:bodyPr wrap="square" lIns="0" tIns="0" rIns="0" bIns="0" anchor="t" anchorCtr="0">
            <a:spAutoFit/>
          </a:bodyPr>
          <a:lstStyle/>
          <a:p>
            <a:r>
              <a:rPr lang="en-US" sz="800" dirty="0"/>
              <a:t>Homes were foreclosed annually</a:t>
            </a:r>
          </a:p>
        </p:txBody>
      </p:sp>
      <p:sp>
        <p:nvSpPr>
          <p:cNvPr id="61" name="Rectangle 60">
            <a:extLst>
              <a:ext uri="{FF2B5EF4-FFF2-40B4-BE49-F238E27FC236}">
                <a16:creationId xmlns:a16="http://schemas.microsoft.com/office/drawing/2014/main" id="{1928CCB3-29AD-4C0D-A9E9-B0C12B4BA3C5}"/>
              </a:ext>
            </a:extLst>
          </p:cNvPr>
          <p:cNvSpPr/>
          <p:nvPr/>
        </p:nvSpPr>
        <p:spPr bwMode="gray">
          <a:xfrm>
            <a:off x="476746" y="2602983"/>
            <a:ext cx="902847" cy="369332"/>
          </a:xfrm>
          <a:prstGeom prst="rect">
            <a:avLst/>
          </a:prstGeom>
        </p:spPr>
        <p:txBody>
          <a:bodyPr wrap="square" lIns="0" tIns="0" rIns="0" bIns="0">
            <a:spAutoFit/>
          </a:bodyPr>
          <a:lstStyle/>
          <a:p>
            <a:r>
              <a:rPr lang="en-US" sz="2400" dirty="0">
                <a:solidFill>
                  <a:schemeClr val="tx2"/>
                </a:solidFill>
                <a:latin typeface="+mj-lt"/>
              </a:rPr>
              <a:t>4M</a:t>
            </a:r>
          </a:p>
        </p:txBody>
      </p:sp>
      <p:sp>
        <p:nvSpPr>
          <p:cNvPr id="62" name="Rectangle 341">
            <a:extLst>
              <a:ext uri="{FF2B5EF4-FFF2-40B4-BE49-F238E27FC236}">
                <a16:creationId xmlns:a16="http://schemas.microsoft.com/office/drawing/2014/main" id="{E23C84FF-D76B-44E3-917C-40B60EC39D72}"/>
              </a:ext>
            </a:extLst>
          </p:cNvPr>
          <p:cNvSpPr/>
          <p:nvPr/>
        </p:nvSpPr>
        <p:spPr bwMode="gray">
          <a:xfrm rot="10800000">
            <a:off x="444723" y="2574420"/>
            <a:ext cx="644853" cy="410401"/>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tx2"/>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64" name="Rectangle 63">
            <a:extLst>
              <a:ext uri="{FF2B5EF4-FFF2-40B4-BE49-F238E27FC236}">
                <a16:creationId xmlns:a16="http://schemas.microsoft.com/office/drawing/2014/main" id="{B671A0E3-FE21-4811-BDC5-FEEB9171A35D}"/>
              </a:ext>
            </a:extLst>
          </p:cNvPr>
          <p:cNvSpPr/>
          <p:nvPr/>
        </p:nvSpPr>
        <p:spPr bwMode="gray">
          <a:xfrm>
            <a:off x="1863835" y="3002494"/>
            <a:ext cx="1081559" cy="246221"/>
          </a:xfrm>
          <a:prstGeom prst="rect">
            <a:avLst/>
          </a:prstGeom>
        </p:spPr>
        <p:txBody>
          <a:bodyPr wrap="square" lIns="0" tIns="0" rIns="0" bIns="0" anchor="t" anchorCtr="0">
            <a:spAutoFit/>
          </a:bodyPr>
          <a:lstStyle/>
          <a:p>
            <a:r>
              <a:rPr lang="en-US" sz="800" dirty="0"/>
              <a:t>Decline in the number of jobs</a:t>
            </a:r>
          </a:p>
        </p:txBody>
      </p:sp>
      <p:sp>
        <p:nvSpPr>
          <p:cNvPr id="65" name="Rectangle 64">
            <a:extLst>
              <a:ext uri="{FF2B5EF4-FFF2-40B4-BE49-F238E27FC236}">
                <a16:creationId xmlns:a16="http://schemas.microsoft.com/office/drawing/2014/main" id="{FE801B99-3711-4E8A-9A6B-EE51C653BB8A}"/>
              </a:ext>
            </a:extLst>
          </p:cNvPr>
          <p:cNvSpPr/>
          <p:nvPr/>
        </p:nvSpPr>
        <p:spPr bwMode="gray">
          <a:xfrm>
            <a:off x="1895859" y="2591668"/>
            <a:ext cx="902847" cy="369332"/>
          </a:xfrm>
          <a:prstGeom prst="rect">
            <a:avLst/>
          </a:prstGeom>
        </p:spPr>
        <p:txBody>
          <a:bodyPr wrap="square" lIns="0" tIns="0" rIns="0" bIns="0">
            <a:spAutoFit/>
          </a:bodyPr>
          <a:lstStyle/>
          <a:p>
            <a:r>
              <a:rPr lang="en-US" sz="2400" dirty="0">
                <a:solidFill>
                  <a:schemeClr val="tx2"/>
                </a:solidFill>
                <a:latin typeface="+mj-lt"/>
              </a:rPr>
              <a:t>6%</a:t>
            </a:r>
          </a:p>
        </p:txBody>
      </p:sp>
      <p:sp>
        <p:nvSpPr>
          <p:cNvPr id="66" name="Rectangle 341">
            <a:extLst>
              <a:ext uri="{FF2B5EF4-FFF2-40B4-BE49-F238E27FC236}">
                <a16:creationId xmlns:a16="http://schemas.microsoft.com/office/drawing/2014/main" id="{765DC203-15EB-49A0-B86C-83406A5E2888}"/>
              </a:ext>
            </a:extLst>
          </p:cNvPr>
          <p:cNvSpPr/>
          <p:nvPr/>
        </p:nvSpPr>
        <p:spPr bwMode="gray">
          <a:xfrm rot="10800000">
            <a:off x="1863836" y="2563105"/>
            <a:ext cx="644853" cy="410401"/>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tx2"/>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13" name="Straight Connector 12">
            <a:extLst>
              <a:ext uri="{FF2B5EF4-FFF2-40B4-BE49-F238E27FC236}">
                <a16:creationId xmlns:a16="http://schemas.microsoft.com/office/drawing/2014/main" id="{8F70B026-1055-4A2F-82A7-030D0C5287D9}"/>
              </a:ext>
            </a:extLst>
          </p:cNvPr>
          <p:cNvCxnSpPr>
            <a:stCxn id="14" idx="3"/>
          </p:cNvCxnSpPr>
          <p:nvPr/>
        </p:nvCxnSpPr>
        <p:spPr bwMode="gray">
          <a:xfrm>
            <a:off x="3010046" y="1411408"/>
            <a:ext cx="16276" cy="3019265"/>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694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descr="A close up of a logo&#10;&#10;Description generated with high confidence">
            <a:extLst>
              <a:ext uri="{FF2B5EF4-FFF2-40B4-BE49-F238E27FC236}">
                <a16:creationId xmlns:a16="http://schemas.microsoft.com/office/drawing/2014/main" id="{C60E7992-540F-4C24-AAEA-AFC108DAF1D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a:off x="1139757" y="1481805"/>
            <a:ext cx="1268219" cy="1729391"/>
          </a:xfrm>
          <a:prstGeom prst="rect">
            <a:avLst/>
          </a:prstGeom>
        </p:spPr>
      </p:pic>
      <p:sp>
        <p:nvSpPr>
          <p:cNvPr id="22" name="Rectangle 21">
            <a:extLst>
              <a:ext uri="{FF2B5EF4-FFF2-40B4-BE49-F238E27FC236}">
                <a16:creationId xmlns:a16="http://schemas.microsoft.com/office/drawing/2014/main" id="{083B26A3-5951-49C2-8788-1D65F1ADC6E0}"/>
              </a:ext>
            </a:extLst>
          </p:cNvPr>
          <p:cNvSpPr/>
          <p:nvPr/>
        </p:nvSpPr>
        <p:spPr bwMode="gray">
          <a:xfrm>
            <a:off x="280193" y="3515888"/>
            <a:ext cx="5840413" cy="9396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ext Placeholder 1">
            <a:extLst>
              <a:ext uri="{FF2B5EF4-FFF2-40B4-BE49-F238E27FC236}">
                <a16:creationId xmlns:a16="http://schemas.microsoft.com/office/drawing/2014/main" id="{F0A9B524-8B6E-45BB-B9EA-505CA267D49F}"/>
              </a:ext>
            </a:extLst>
          </p:cNvPr>
          <p:cNvSpPr>
            <a:spLocks noGrp="1"/>
          </p:cNvSpPr>
          <p:nvPr>
            <p:ph type="body" sz="quarter" idx="15"/>
          </p:nvPr>
        </p:nvSpPr>
        <p:spPr/>
        <p:txBody>
          <a:bodyPr/>
          <a:lstStyle/>
          <a:p>
            <a:endParaRPr lang="en-US"/>
          </a:p>
        </p:txBody>
      </p:sp>
      <p:sp>
        <p:nvSpPr>
          <p:cNvPr id="3" name="Text Placeholder 2">
            <a:extLst>
              <a:ext uri="{FF2B5EF4-FFF2-40B4-BE49-F238E27FC236}">
                <a16:creationId xmlns:a16="http://schemas.microsoft.com/office/drawing/2014/main" id="{6FC95A0E-9A5A-40B2-B8C9-F1C7131BAC3F}"/>
              </a:ext>
            </a:extLst>
          </p:cNvPr>
          <p:cNvSpPr>
            <a:spLocks noGrp="1"/>
          </p:cNvSpPr>
          <p:nvPr>
            <p:ph type="body" sz="quarter" idx="16"/>
          </p:nvPr>
        </p:nvSpPr>
        <p:spPr/>
        <p:txBody>
          <a:bodyPr/>
          <a:lstStyle/>
          <a:p>
            <a:r>
              <a:rPr lang="en-US" dirty="0"/>
              <a:t>Increased Substance Abuse</a:t>
            </a:r>
          </a:p>
        </p:txBody>
      </p:sp>
      <p:sp>
        <p:nvSpPr>
          <p:cNvPr id="4" name="Text Placeholder 3">
            <a:extLst>
              <a:ext uri="{FF2B5EF4-FFF2-40B4-BE49-F238E27FC236}">
                <a16:creationId xmlns:a16="http://schemas.microsoft.com/office/drawing/2014/main" id="{53E851FF-8497-4B4D-81D8-B52C32B28AD5}"/>
              </a:ext>
            </a:extLst>
          </p:cNvPr>
          <p:cNvSpPr>
            <a:spLocks noGrp="1"/>
          </p:cNvSpPr>
          <p:nvPr>
            <p:ph type="body" sz="quarter" idx="18"/>
          </p:nvPr>
        </p:nvSpPr>
        <p:spPr>
          <a:xfrm>
            <a:off x="3363923" y="4523601"/>
            <a:ext cx="3036877" cy="276999"/>
          </a:xfrm>
        </p:spPr>
        <p:txBody>
          <a:bodyPr/>
          <a:lstStyle/>
          <a:p>
            <a:r>
              <a:rPr lang="en-US" dirty="0"/>
              <a:t>Source: Katz, J,  </a:t>
            </a:r>
            <a:r>
              <a:rPr lang="en-US" i="1" dirty="0">
                <a:hlinkClick r:id="rId5"/>
              </a:rPr>
              <a:t>New York Times</a:t>
            </a:r>
            <a:r>
              <a:rPr lang="en-US" dirty="0"/>
              <a:t>, 2017; </a:t>
            </a:r>
            <a:r>
              <a:rPr lang="en-US" dirty="0" err="1"/>
              <a:t>Domonoske</a:t>
            </a:r>
            <a:r>
              <a:rPr lang="en-US" dirty="0"/>
              <a:t>, C, </a:t>
            </a:r>
            <a:r>
              <a:rPr lang="en-US" dirty="0">
                <a:hlinkClick r:id="rId6"/>
              </a:rPr>
              <a:t>NPR</a:t>
            </a:r>
            <a:r>
              <a:rPr lang="en-US" dirty="0"/>
              <a:t>, 2017; “</a:t>
            </a:r>
            <a:r>
              <a:rPr lang="en-US" dirty="0">
                <a:hlinkClick r:id="rId7"/>
              </a:rPr>
              <a:t>Impact of Substance Abuse on Families,” National Center for Biotechnology Information</a:t>
            </a:r>
            <a:r>
              <a:rPr lang="en-US" dirty="0"/>
              <a:t>; </a:t>
            </a:r>
            <a:r>
              <a:rPr lang="en-US" dirty="0">
                <a:hlinkClick r:id="rId8"/>
              </a:rPr>
              <a:t>“Guide for Children of Addicted Parents,” American Addiction Centers</a:t>
            </a:r>
            <a:r>
              <a:rPr lang="en-US" dirty="0"/>
              <a:t>; EAB interviews and analysis.</a:t>
            </a:r>
          </a:p>
        </p:txBody>
      </p:sp>
      <p:sp>
        <p:nvSpPr>
          <p:cNvPr id="5" name="Text Placeholder 4">
            <a:extLst>
              <a:ext uri="{FF2B5EF4-FFF2-40B4-BE49-F238E27FC236}">
                <a16:creationId xmlns:a16="http://schemas.microsoft.com/office/drawing/2014/main" id="{EF803D27-4345-4297-9841-4F8738302994}"/>
              </a:ext>
            </a:extLst>
          </p:cNvPr>
          <p:cNvSpPr>
            <a:spLocks noGrp="1"/>
          </p:cNvSpPr>
          <p:nvPr>
            <p:ph type="body" sz="quarter" idx="19"/>
          </p:nvPr>
        </p:nvSpPr>
        <p:spPr>
          <a:xfrm>
            <a:off x="143905" y="4362608"/>
            <a:ext cx="2853066" cy="320601"/>
          </a:xfrm>
        </p:spPr>
        <p:txBody>
          <a:bodyPr/>
          <a:lstStyle/>
          <a:p>
            <a:r>
              <a:rPr lang="en-US" dirty="0"/>
              <a:t>“High-risk” drinking defined as women drinking four or more drinks in a day or men drinking five or more drinks in a day, on a weekly basis. </a:t>
            </a:r>
          </a:p>
          <a:p>
            <a:r>
              <a:rPr lang="en-US" dirty="0"/>
              <a:t>Low income defined as earning less than $20,000.</a:t>
            </a:r>
          </a:p>
        </p:txBody>
      </p:sp>
      <p:sp>
        <p:nvSpPr>
          <p:cNvPr id="6" name="Title 5">
            <a:extLst>
              <a:ext uri="{FF2B5EF4-FFF2-40B4-BE49-F238E27FC236}">
                <a16:creationId xmlns:a16="http://schemas.microsoft.com/office/drawing/2014/main" id="{922F4930-CC3E-4BE6-81F7-EB2890D50471}"/>
              </a:ext>
            </a:extLst>
          </p:cNvPr>
          <p:cNvSpPr>
            <a:spLocks noGrp="1"/>
          </p:cNvSpPr>
          <p:nvPr>
            <p:ph type="title"/>
          </p:nvPr>
        </p:nvSpPr>
        <p:spPr>
          <a:xfrm>
            <a:off x="280193" y="317005"/>
            <a:ext cx="5703747" cy="249299"/>
          </a:xfrm>
        </p:spPr>
        <p:txBody>
          <a:bodyPr/>
          <a:lstStyle/>
          <a:p>
            <a:r>
              <a:rPr lang="en-US" b="0" dirty="0"/>
              <a:t>Substance Abuse Rates on the Rise</a:t>
            </a:r>
          </a:p>
        </p:txBody>
      </p:sp>
      <p:sp>
        <p:nvSpPr>
          <p:cNvPr id="8" name="TextBox 7">
            <a:extLst>
              <a:ext uri="{FF2B5EF4-FFF2-40B4-BE49-F238E27FC236}">
                <a16:creationId xmlns:a16="http://schemas.microsoft.com/office/drawing/2014/main" id="{49732204-5239-477E-8CCE-853A05942C12}"/>
              </a:ext>
            </a:extLst>
          </p:cNvPr>
          <p:cNvSpPr txBox="1"/>
          <p:nvPr/>
        </p:nvSpPr>
        <p:spPr>
          <a:xfrm>
            <a:off x="280194" y="922858"/>
            <a:ext cx="2853066" cy="138499"/>
          </a:xfrm>
          <a:prstGeom prst="rect">
            <a:avLst/>
          </a:prstGeom>
          <a:noFill/>
        </p:spPr>
        <p:txBody>
          <a:bodyPr wrap="square" lIns="0" tIns="0" rIns="0" bIns="0" rtlCol="0">
            <a:spAutoFit/>
          </a:bodyPr>
          <a:lstStyle/>
          <a:p>
            <a:pPr>
              <a:spcBef>
                <a:spcPts val="500"/>
              </a:spcBef>
            </a:pPr>
            <a:r>
              <a:rPr lang="en-US" sz="900" b="1" dirty="0"/>
              <a:t>Alcohol Abuse Rising to Troubling Levels… </a:t>
            </a:r>
          </a:p>
        </p:txBody>
      </p:sp>
      <p:sp>
        <p:nvSpPr>
          <p:cNvPr id="12" name="TextBox 11">
            <a:extLst>
              <a:ext uri="{FF2B5EF4-FFF2-40B4-BE49-F238E27FC236}">
                <a16:creationId xmlns:a16="http://schemas.microsoft.com/office/drawing/2014/main" id="{DFA2671E-B231-4AD7-8145-DE5D72389230}"/>
              </a:ext>
            </a:extLst>
          </p:cNvPr>
          <p:cNvSpPr txBox="1"/>
          <p:nvPr/>
        </p:nvSpPr>
        <p:spPr>
          <a:xfrm>
            <a:off x="4128495" y="2800509"/>
            <a:ext cx="1772316" cy="415498"/>
          </a:xfrm>
          <a:prstGeom prst="rect">
            <a:avLst/>
          </a:prstGeom>
          <a:noFill/>
        </p:spPr>
        <p:txBody>
          <a:bodyPr wrap="square" lIns="0" tIns="0" rIns="0" bIns="0" rtlCol="0">
            <a:spAutoFit/>
          </a:bodyPr>
          <a:lstStyle/>
          <a:p>
            <a:pPr>
              <a:spcBef>
                <a:spcPts val="500"/>
              </a:spcBef>
            </a:pPr>
            <a:r>
              <a:rPr lang="en-US" sz="900" b="1" dirty="0"/>
              <a:t>Drug overdose </a:t>
            </a:r>
            <a:r>
              <a:rPr lang="en-US" sz="900" dirty="0"/>
              <a:t>is the leading cause of death for people under 50</a:t>
            </a:r>
          </a:p>
        </p:txBody>
      </p:sp>
      <p:sp>
        <p:nvSpPr>
          <p:cNvPr id="14" name="TextBox 13">
            <a:extLst>
              <a:ext uri="{FF2B5EF4-FFF2-40B4-BE49-F238E27FC236}">
                <a16:creationId xmlns:a16="http://schemas.microsoft.com/office/drawing/2014/main" id="{E38DBA18-5789-4EE0-959D-FB3274EE0709}"/>
              </a:ext>
            </a:extLst>
          </p:cNvPr>
          <p:cNvSpPr txBox="1"/>
          <p:nvPr/>
        </p:nvSpPr>
        <p:spPr>
          <a:xfrm>
            <a:off x="3269922" y="925240"/>
            <a:ext cx="2853066" cy="138499"/>
          </a:xfrm>
          <a:prstGeom prst="rect">
            <a:avLst/>
          </a:prstGeom>
          <a:noFill/>
        </p:spPr>
        <p:txBody>
          <a:bodyPr wrap="square" lIns="0" tIns="0" rIns="0" bIns="0" rtlCol="0">
            <a:spAutoFit/>
          </a:bodyPr>
          <a:lstStyle/>
          <a:p>
            <a:pPr>
              <a:spcBef>
                <a:spcPts val="500"/>
              </a:spcBef>
            </a:pPr>
            <a:r>
              <a:rPr lang="en-US" sz="900" b="1" dirty="0"/>
              <a:t>…While Opioid Crisis Continues to Intensify</a:t>
            </a:r>
          </a:p>
        </p:txBody>
      </p:sp>
      <p:sp>
        <p:nvSpPr>
          <p:cNvPr id="16" name="TextBox 15">
            <a:extLst>
              <a:ext uri="{FF2B5EF4-FFF2-40B4-BE49-F238E27FC236}">
                <a16:creationId xmlns:a16="http://schemas.microsoft.com/office/drawing/2014/main" id="{18D31FF2-4220-4E31-9CCF-741B73A9D383}"/>
              </a:ext>
            </a:extLst>
          </p:cNvPr>
          <p:cNvSpPr txBox="1"/>
          <p:nvPr/>
        </p:nvSpPr>
        <p:spPr>
          <a:xfrm>
            <a:off x="347334" y="3592481"/>
            <a:ext cx="2853066" cy="138499"/>
          </a:xfrm>
          <a:prstGeom prst="rect">
            <a:avLst/>
          </a:prstGeom>
          <a:noFill/>
        </p:spPr>
        <p:txBody>
          <a:bodyPr wrap="square" lIns="0" tIns="0" rIns="0" bIns="0" rtlCol="0">
            <a:spAutoFit/>
          </a:bodyPr>
          <a:lstStyle/>
          <a:p>
            <a:pPr>
              <a:spcBef>
                <a:spcPts val="500"/>
              </a:spcBef>
            </a:pPr>
            <a:r>
              <a:rPr lang="en-US" sz="900" b="1" dirty="0"/>
              <a:t>Kids Suffer As a Result of Adult Behavior</a:t>
            </a:r>
          </a:p>
        </p:txBody>
      </p:sp>
      <p:sp>
        <p:nvSpPr>
          <p:cNvPr id="18" name="TextBox 17">
            <a:extLst>
              <a:ext uri="{FF2B5EF4-FFF2-40B4-BE49-F238E27FC236}">
                <a16:creationId xmlns:a16="http://schemas.microsoft.com/office/drawing/2014/main" id="{BC885888-2086-4555-8E31-51332179590B}"/>
              </a:ext>
            </a:extLst>
          </p:cNvPr>
          <p:cNvSpPr txBox="1"/>
          <p:nvPr/>
        </p:nvSpPr>
        <p:spPr>
          <a:xfrm>
            <a:off x="1172139" y="3828800"/>
            <a:ext cx="1591083" cy="415498"/>
          </a:xfrm>
          <a:prstGeom prst="rect">
            <a:avLst/>
          </a:prstGeom>
          <a:noFill/>
        </p:spPr>
        <p:txBody>
          <a:bodyPr wrap="square" lIns="0" tIns="0" rIns="0" bIns="0" rtlCol="0">
            <a:spAutoFit/>
          </a:bodyPr>
          <a:lstStyle/>
          <a:p>
            <a:pPr>
              <a:spcBef>
                <a:spcPts val="500"/>
              </a:spcBef>
            </a:pPr>
            <a:r>
              <a:rPr lang="en-US" sz="900" dirty="0"/>
              <a:t>Of American kids grow up in households where substance abuse is present</a:t>
            </a:r>
          </a:p>
        </p:txBody>
      </p:sp>
      <p:sp>
        <p:nvSpPr>
          <p:cNvPr id="19" name="TextBox 18">
            <a:extLst>
              <a:ext uri="{FF2B5EF4-FFF2-40B4-BE49-F238E27FC236}">
                <a16:creationId xmlns:a16="http://schemas.microsoft.com/office/drawing/2014/main" id="{E077ACCA-8D7D-4AD5-9CEC-7DE7689C2ECD}"/>
              </a:ext>
            </a:extLst>
          </p:cNvPr>
          <p:cNvSpPr txBox="1"/>
          <p:nvPr/>
        </p:nvSpPr>
        <p:spPr bwMode="gray">
          <a:xfrm>
            <a:off x="415111" y="3867272"/>
            <a:ext cx="664855" cy="338554"/>
          </a:xfrm>
          <a:prstGeom prst="rect">
            <a:avLst/>
          </a:prstGeom>
          <a:noFill/>
        </p:spPr>
        <p:txBody>
          <a:bodyPr wrap="square" lIns="0" tIns="0" rIns="0" bIns="0" rtlCol="0">
            <a:spAutoFit/>
          </a:bodyPr>
          <a:lstStyle/>
          <a:p>
            <a:pPr algn="r">
              <a:spcBef>
                <a:spcPts val="500"/>
              </a:spcBef>
            </a:pPr>
            <a:r>
              <a:rPr lang="en-US" sz="2200" dirty="0">
                <a:solidFill>
                  <a:schemeClr val="accent6"/>
                </a:solidFill>
                <a:latin typeface="+mj-lt"/>
              </a:rPr>
              <a:t>25%</a:t>
            </a:r>
          </a:p>
        </p:txBody>
      </p:sp>
      <p:sp>
        <p:nvSpPr>
          <p:cNvPr id="20" name="Arrow: Right 19">
            <a:extLst>
              <a:ext uri="{FF2B5EF4-FFF2-40B4-BE49-F238E27FC236}">
                <a16:creationId xmlns:a16="http://schemas.microsoft.com/office/drawing/2014/main" id="{6D39B279-8F38-4215-AC37-F0D19C342110}"/>
              </a:ext>
            </a:extLst>
          </p:cNvPr>
          <p:cNvSpPr/>
          <p:nvPr/>
        </p:nvSpPr>
        <p:spPr bwMode="gray">
          <a:xfrm>
            <a:off x="2910060" y="3950780"/>
            <a:ext cx="453863" cy="184666"/>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TextBox 20">
            <a:extLst>
              <a:ext uri="{FF2B5EF4-FFF2-40B4-BE49-F238E27FC236}">
                <a16:creationId xmlns:a16="http://schemas.microsoft.com/office/drawing/2014/main" id="{63201949-CC5A-408C-A0CF-1999F77155CB}"/>
              </a:ext>
            </a:extLst>
          </p:cNvPr>
          <p:cNvSpPr txBox="1"/>
          <p:nvPr/>
        </p:nvSpPr>
        <p:spPr>
          <a:xfrm>
            <a:off x="4074402" y="3828800"/>
            <a:ext cx="1909538" cy="553998"/>
          </a:xfrm>
          <a:prstGeom prst="rect">
            <a:avLst/>
          </a:prstGeom>
          <a:noFill/>
        </p:spPr>
        <p:txBody>
          <a:bodyPr wrap="square" lIns="0" tIns="0" rIns="0" bIns="0" rtlCol="0">
            <a:spAutoFit/>
          </a:bodyPr>
          <a:lstStyle/>
          <a:p>
            <a:pPr>
              <a:spcBef>
                <a:spcPts val="500"/>
              </a:spcBef>
            </a:pPr>
            <a:r>
              <a:rPr lang="en-US" sz="900" dirty="0"/>
              <a:t>Experts find that children struggle to regulate behavior because they don’t know boundaries of right and wrong</a:t>
            </a:r>
          </a:p>
        </p:txBody>
      </p:sp>
      <p:pic>
        <p:nvPicPr>
          <p:cNvPr id="24" name="Picture 23" descr="A close up of a logo&#10;&#10;Description generated with very high confidence">
            <a:extLst>
              <a:ext uri="{FF2B5EF4-FFF2-40B4-BE49-F238E27FC236}">
                <a16:creationId xmlns:a16="http://schemas.microsoft.com/office/drawing/2014/main" id="{40430052-C9A4-4B83-AB98-D4DE6E20F2CA}"/>
              </a:ext>
            </a:extLst>
          </p:cNvPr>
          <p:cNvPicPr>
            <a:picLocks noChangeAspect="1"/>
          </p:cNvPicPr>
          <p:nvPr/>
        </p:nvPicPr>
        <p:blipFill>
          <a:blip r:embed="rId9">
            <a:lum bright="70000" contrast="-70000"/>
          </a:blip>
          <a:stretch>
            <a:fillRect/>
          </a:stretch>
        </p:blipFill>
        <p:spPr>
          <a:xfrm>
            <a:off x="3565608" y="3742983"/>
            <a:ext cx="457200" cy="489858"/>
          </a:xfrm>
          <a:prstGeom prst="rect">
            <a:avLst/>
          </a:prstGeom>
        </p:spPr>
      </p:pic>
      <p:sp>
        <p:nvSpPr>
          <p:cNvPr id="25" name="TextBox 24">
            <a:extLst>
              <a:ext uri="{FF2B5EF4-FFF2-40B4-BE49-F238E27FC236}">
                <a16:creationId xmlns:a16="http://schemas.microsoft.com/office/drawing/2014/main" id="{554B17A9-8874-4684-A21F-3E0892DA5CDB}"/>
              </a:ext>
            </a:extLst>
          </p:cNvPr>
          <p:cNvSpPr txBox="1"/>
          <p:nvPr/>
        </p:nvSpPr>
        <p:spPr>
          <a:xfrm>
            <a:off x="300364" y="1094582"/>
            <a:ext cx="2540149" cy="415498"/>
          </a:xfrm>
          <a:prstGeom prst="rect">
            <a:avLst/>
          </a:prstGeom>
          <a:noFill/>
        </p:spPr>
        <p:txBody>
          <a:bodyPr wrap="square" lIns="0" tIns="0" rIns="0" bIns="0" rtlCol="0">
            <a:spAutoFit/>
          </a:bodyPr>
          <a:lstStyle/>
          <a:p>
            <a:pPr>
              <a:spcBef>
                <a:spcPts val="500"/>
              </a:spcBef>
            </a:pPr>
            <a:r>
              <a:rPr lang="en-US" sz="900" i="1" dirty="0"/>
              <a:t>Results from the National Epidemiologic Survey on Alcohol and Related Conditions, 2002-2013</a:t>
            </a:r>
          </a:p>
        </p:txBody>
      </p:sp>
      <p:sp>
        <p:nvSpPr>
          <p:cNvPr id="26" name="TextBox 25">
            <a:extLst>
              <a:ext uri="{FF2B5EF4-FFF2-40B4-BE49-F238E27FC236}">
                <a16:creationId xmlns:a16="http://schemas.microsoft.com/office/drawing/2014/main" id="{ECEFB2CE-9630-413C-A457-5581B34ACB4C}"/>
              </a:ext>
            </a:extLst>
          </p:cNvPr>
          <p:cNvSpPr txBox="1"/>
          <p:nvPr/>
        </p:nvSpPr>
        <p:spPr bwMode="gray">
          <a:xfrm>
            <a:off x="268567" y="1581712"/>
            <a:ext cx="810673" cy="338554"/>
          </a:xfrm>
          <a:prstGeom prst="rect">
            <a:avLst/>
          </a:prstGeom>
          <a:noFill/>
        </p:spPr>
        <p:txBody>
          <a:bodyPr wrap="square" lIns="0" tIns="0" rIns="0" bIns="0" rtlCol="0">
            <a:spAutoFit/>
          </a:bodyPr>
          <a:lstStyle/>
          <a:p>
            <a:pPr algn="r">
              <a:spcBef>
                <a:spcPts val="500"/>
              </a:spcBef>
            </a:pPr>
            <a:r>
              <a:rPr lang="en-US" sz="2200" dirty="0">
                <a:solidFill>
                  <a:schemeClr val="accent6"/>
                </a:solidFill>
                <a:latin typeface="+mj-lt"/>
              </a:rPr>
              <a:t>29.6M</a:t>
            </a:r>
          </a:p>
        </p:txBody>
      </p:sp>
      <p:sp>
        <p:nvSpPr>
          <p:cNvPr id="27" name="TextBox 26">
            <a:extLst>
              <a:ext uri="{FF2B5EF4-FFF2-40B4-BE49-F238E27FC236}">
                <a16:creationId xmlns:a16="http://schemas.microsoft.com/office/drawing/2014/main" id="{928B6D8B-420F-45E5-B2CA-B7672D0FEC23}"/>
              </a:ext>
            </a:extLst>
          </p:cNvPr>
          <p:cNvSpPr txBox="1"/>
          <p:nvPr/>
        </p:nvSpPr>
        <p:spPr>
          <a:xfrm>
            <a:off x="1198540" y="1601989"/>
            <a:ext cx="1508460" cy="415498"/>
          </a:xfrm>
          <a:prstGeom prst="rect">
            <a:avLst/>
          </a:prstGeom>
          <a:noFill/>
        </p:spPr>
        <p:txBody>
          <a:bodyPr wrap="square" lIns="0" tIns="0" rIns="0" bIns="0" rtlCol="0">
            <a:spAutoFit/>
          </a:bodyPr>
          <a:lstStyle/>
          <a:p>
            <a:pPr>
              <a:spcBef>
                <a:spcPts val="500"/>
              </a:spcBef>
            </a:pPr>
            <a:r>
              <a:rPr lang="en-US" sz="900" dirty="0"/>
              <a:t>Americans engaged in high-risk</a:t>
            </a:r>
            <a:r>
              <a:rPr lang="en-US" sz="900" baseline="30000" dirty="0"/>
              <a:t>1</a:t>
            </a:r>
            <a:r>
              <a:rPr lang="en-US" sz="900" dirty="0"/>
              <a:t> drinking in 2012-13</a:t>
            </a:r>
          </a:p>
        </p:txBody>
      </p:sp>
      <p:sp>
        <p:nvSpPr>
          <p:cNvPr id="28" name="TextBox 27">
            <a:extLst>
              <a:ext uri="{FF2B5EF4-FFF2-40B4-BE49-F238E27FC236}">
                <a16:creationId xmlns:a16="http://schemas.microsoft.com/office/drawing/2014/main" id="{ADB157C6-6AD1-436D-811D-B6373C6CF02E}"/>
              </a:ext>
            </a:extLst>
          </p:cNvPr>
          <p:cNvSpPr txBox="1"/>
          <p:nvPr/>
        </p:nvSpPr>
        <p:spPr bwMode="gray">
          <a:xfrm>
            <a:off x="300364" y="2187687"/>
            <a:ext cx="664855" cy="338554"/>
          </a:xfrm>
          <a:prstGeom prst="rect">
            <a:avLst/>
          </a:prstGeom>
          <a:noFill/>
        </p:spPr>
        <p:txBody>
          <a:bodyPr wrap="square" lIns="0" tIns="0" rIns="0" bIns="0" rtlCol="0">
            <a:spAutoFit/>
          </a:bodyPr>
          <a:lstStyle/>
          <a:p>
            <a:pPr algn="r">
              <a:spcBef>
                <a:spcPts val="500"/>
              </a:spcBef>
            </a:pPr>
            <a:r>
              <a:rPr lang="en-US" sz="2200" dirty="0">
                <a:solidFill>
                  <a:schemeClr val="accent6"/>
                </a:solidFill>
                <a:latin typeface="+mj-lt"/>
              </a:rPr>
              <a:t>50%</a:t>
            </a:r>
          </a:p>
        </p:txBody>
      </p:sp>
      <p:sp>
        <p:nvSpPr>
          <p:cNvPr id="29" name="TextBox 28">
            <a:extLst>
              <a:ext uri="{FF2B5EF4-FFF2-40B4-BE49-F238E27FC236}">
                <a16:creationId xmlns:a16="http://schemas.microsoft.com/office/drawing/2014/main" id="{40709280-6C7E-4738-A343-163E77CC7BD9}"/>
              </a:ext>
            </a:extLst>
          </p:cNvPr>
          <p:cNvSpPr txBox="1"/>
          <p:nvPr/>
        </p:nvSpPr>
        <p:spPr>
          <a:xfrm>
            <a:off x="1198540" y="2195008"/>
            <a:ext cx="1594172" cy="276999"/>
          </a:xfrm>
          <a:prstGeom prst="rect">
            <a:avLst/>
          </a:prstGeom>
          <a:noFill/>
        </p:spPr>
        <p:txBody>
          <a:bodyPr wrap="square" lIns="0" tIns="0" rIns="0" bIns="0" rtlCol="0">
            <a:spAutoFit/>
          </a:bodyPr>
          <a:lstStyle/>
          <a:p>
            <a:pPr>
              <a:spcBef>
                <a:spcPts val="500"/>
              </a:spcBef>
            </a:pPr>
            <a:r>
              <a:rPr lang="en-US" sz="900" dirty="0"/>
              <a:t>Increase in alcohol abuse and dependence</a:t>
            </a:r>
          </a:p>
        </p:txBody>
      </p:sp>
      <p:sp>
        <p:nvSpPr>
          <p:cNvPr id="30" name="TextBox 29">
            <a:extLst>
              <a:ext uri="{FF2B5EF4-FFF2-40B4-BE49-F238E27FC236}">
                <a16:creationId xmlns:a16="http://schemas.microsoft.com/office/drawing/2014/main" id="{9795D1E6-52D7-4FF3-A7B5-6578AF22BA80}"/>
              </a:ext>
            </a:extLst>
          </p:cNvPr>
          <p:cNvSpPr txBox="1"/>
          <p:nvPr/>
        </p:nvSpPr>
        <p:spPr bwMode="gray">
          <a:xfrm>
            <a:off x="319324" y="2811155"/>
            <a:ext cx="664855" cy="338554"/>
          </a:xfrm>
          <a:prstGeom prst="rect">
            <a:avLst/>
          </a:prstGeom>
          <a:noFill/>
        </p:spPr>
        <p:txBody>
          <a:bodyPr wrap="square" lIns="0" tIns="0" rIns="0" bIns="0" rtlCol="0">
            <a:spAutoFit/>
          </a:bodyPr>
          <a:lstStyle/>
          <a:p>
            <a:pPr algn="r">
              <a:spcBef>
                <a:spcPts val="500"/>
              </a:spcBef>
            </a:pPr>
            <a:r>
              <a:rPr lang="en-US" sz="2200" dirty="0">
                <a:solidFill>
                  <a:schemeClr val="accent6"/>
                </a:solidFill>
                <a:latin typeface="+mj-lt"/>
              </a:rPr>
              <a:t>66%</a:t>
            </a:r>
          </a:p>
        </p:txBody>
      </p:sp>
      <p:sp>
        <p:nvSpPr>
          <p:cNvPr id="31" name="TextBox 30">
            <a:extLst>
              <a:ext uri="{FF2B5EF4-FFF2-40B4-BE49-F238E27FC236}">
                <a16:creationId xmlns:a16="http://schemas.microsoft.com/office/drawing/2014/main" id="{B621E000-080C-4D97-BD1D-261BA5A8C293}"/>
              </a:ext>
            </a:extLst>
          </p:cNvPr>
          <p:cNvSpPr txBox="1"/>
          <p:nvPr/>
        </p:nvSpPr>
        <p:spPr>
          <a:xfrm>
            <a:off x="1198540" y="2831758"/>
            <a:ext cx="1594172" cy="415498"/>
          </a:xfrm>
          <a:prstGeom prst="rect">
            <a:avLst/>
          </a:prstGeom>
          <a:noFill/>
        </p:spPr>
        <p:txBody>
          <a:bodyPr wrap="square" lIns="0" tIns="0" rIns="0" bIns="0" rtlCol="0">
            <a:spAutoFit/>
          </a:bodyPr>
          <a:lstStyle/>
          <a:p>
            <a:pPr>
              <a:spcBef>
                <a:spcPts val="500"/>
              </a:spcBef>
            </a:pPr>
            <a:r>
              <a:rPr lang="en-US" sz="900" dirty="0"/>
              <a:t>Increase in alcohol abuse and dependence among low income</a:t>
            </a:r>
            <a:r>
              <a:rPr lang="en-US" sz="900" baseline="30000" dirty="0"/>
              <a:t>2</a:t>
            </a:r>
            <a:r>
              <a:rPr lang="en-US" sz="900" dirty="0"/>
              <a:t> individuals</a:t>
            </a:r>
          </a:p>
        </p:txBody>
      </p:sp>
      <p:sp>
        <p:nvSpPr>
          <p:cNvPr id="33" name="Rectangle 341">
            <a:extLst>
              <a:ext uri="{FF2B5EF4-FFF2-40B4-BE49-F238E27FC236}">
                <a16:creationId xmlns:a16="http://schemas.microsoft.com/office/drawing/2014/main" id="{A2D9B1B0-9144-4CF2-92BE-178185581FFA}"/>
              </a:ext>
            </a:extLst>
          </p:cNvPr>
          <p:cNvSpPr/>
          <p:nvPr/>
        </p:nvSpPr>
        <p:spPr bwMode="gray">
          <a:xfrm>
            <a:off x="268566" y="2132495"/>
            <a:ext cx="754535" cy="402326"/>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accent6"/>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4" name="Rectangle 341">
            <a:extLst>
              <a:ext uri="{FF2B5EF4-FFF2-40B4-BE49-F238E27FC236}">
                <a16:creationId xmlns:a16="http://schemas.microsoft.com/office/drawing/2014/main" id="{06D3DDAC-2937-46C6-89E4-4332C0347325}"/>
              </a:ext>
            </a:extLst>
          </p:cNvPr>
          <p:cNvSpPr/>
          <p:nvPr/>
        </p:nvSpPr>
        <p:spPr bwMode="gray">
          <a:xfrm>
            <a:off x="280193" y="2813795"/>
            <a:ext cx="743003" cy="349560"/>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accent6"/>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38" name="Picture 37">
            <a:extLst>
              <a:ext uri="{FF2B5EF4-FFF2-40B4-BE49-F238E27FC236}">
                <a16:creationId xmlns:a16="http://schemas.microsoft.com/office/drawing/2014/main" id="{41F9458C-97E6-4C35-AC22-98A9A1DB1749}"/>
              </a:ext>
            </a:extLst>
          </p:cNvPr>
          <p:cNvPicPr>
            <a:picLocks noChangeAspect="1"/>
          </p:cNvPicPr>
          <p:nvPr/>
        </p:nvPicPr>
        <p:blipFill>
          <a:blip r:embed="rId10"/>
          <a:stretch>
            <a:fillRect/>
          </a:stretch>
        </p:blipFill>
        <p:spPr>
          <a:xfrm>
            <a:off x="3676322" y="2800509"/>
            <a:ext cx="292608" cy="548640"/>
          </a:xfrm>
          <a:prstGeom prst="rect">
            <a:avLst/>
          </a:prstGeom>
        </p:spPr>
      </p:pic>
      <p:sp>
        <p:nvSpPr>
          <p:cNvPr id="39" name="TextBox 38">
            <a:extLst>
              <a:ext uri="{FF2B5EF4-FFF2-40B4-BE49-F238E27FC236}">
                <a16:creationId xmlns:a16="http://schemas.microsoft.com/office/drawing/2014/main" id="{79D5ACE0-94F1-4339-943A-9BC0C1A981F0}"/>
              </a:ext>
            </a:extLst>
          </p:cNvPr>
          <p:cNvSpPr txBox="1"/>
          <p:nvPr/>
        </p:nvSpPr>
        <p:spPr>
          <a:xfrm>
            <a:off x="4128495" y="2187687"/>
            <a:ext cx="1772316" cy="415498"/>
          </a:xfrm>
          <a:prstGeom prst="rect">
            <a:avLst/>
          </a:prstGeom>
          <a:noFill/>
        </p:spPr>
        <p:txBody>
          <a:bodyPr wrap="square" lIns="0" tIns="0" rIns="0" bIns="0" rtlCol="0">
            <a:spAutoFit/>
          </a:bodyPr>
          <a:lstStyle/>
          <a:p>
            <a:pPr>
              <a:spcBef>
                <a:spcPts val="500"/>
              </a:spcBef>
            </a:pPr>
            <a:r>
              <a:rPr lang="en-US" sz="900" b="1" dirty="0"/>
              <a:t>People die every day </a:t>
            </a:r>
            <a:r>
              <a:rPr lang="en-US" sz="900" dirty="0"/>
              <a:t>in the United States from an opioid overdose</a:t>
            </a:r>
          </a:p>
        </p:txBody>
      </p:sp>
      <p:sp>
        <p:nvSpPr>
          <p:cNvPr id="41" name="TextBox 40">
            <a:extLst>
              <a:ext uri="{FF2B5EF4-FFF2-40B4-BE49-F238E27FC236}">
                <a16:creationId xmlns:a16="http://schemas.microsoft.com/office/drawing/2014/main" id="{6117DC02-40C8-464D-8B60-72F248B41C78}"/>
              </a:ext>
            </a:extLst>
          </p:cNvPr>
          <p:cNvSpPr txBox="1"/>
          <p:nvPr/>
        </p:nvSpPr>
        <p:spPr bwMode="gray">
          <a:xfrm>
            <a:off x="3222909" y="2187687"/>
            <a:ext cx="810673" cy="338554"/>
          </a:xfrm>
          <a:prstGeom prst="rect">
            <a:avLst/>
          </a:prstGeom>
          <a:noFill/>
        </p:spPr>
        <p:txBody>
          <a:bodyPr wrap="square" lIns="0" tIns="0" rIns="0" bIns="0" rtlCol="0">
            <a:spAutoFit/>
          </a:bodyPr>
          <a:lstStyle/>
          <a:p>
            <a:pPr algn="r">
              <a:spcBef>
                <a:spcPts val="500"/>
              </a:spcBef>
            </a:pPr>
            <a:r>
              <a:rPr lang="en-US" sz="2200" dirty="0">
                <a:solidFill>
                  <a:schemeClr val="accent6"/>
                </a:solidFill>
                <a:latin typeface="+mj-lt"/>
              </a:rPr>
              <a:t>&gt;115</a:t>
            </a:r>
          </a:p>
        </p:txBody>
      </p:sp>
      <p:sp>
        <p:nvSpPr>
          <p:cNvPr id="42" name="TextBox 41">
            <a:extLst>
              <a:ext uri="{FF2B5EF4-FFF2-40B4-BE49-F238E27FC236}">
                <a16:creationId xmlns:a16="http://schemas.microsoft.com/office/drawing/2014/main" id="{D5C93F03-C0AB-4DD5-B550-0E65FD01F537}"/>
              </a:ext>
            </a:extLst>
          </p:cNvPr>
          <p:cNvSpPr txBox="1"/>
          <p:nvPr/>
        </p:nvSpPr>
        <p:spPr bwMode="gray">
          <a:xfrm>
            <a:off x="3222909" y="1581712"/>
            <a:ext cx="810673" cy="338554"/>
          </a:xfrm>
          <a:prstGeom prst="rect">
            <a:avLst/>
          </a:prstGeom>
          <a:noFill/>
        </p:spPr>
        <p:txBody>
          <a:bodyPr wrap="square" lIns="0" tIns="0" rIns="0" bIns="0" rtlCol="0">
            <a:spAutoFit/>
          </a:bodyPr>
          <a:lstStyle/>
          <a:p>
            <a:pPr algn="r">
              <a:spcBef>
                <a:spcPts val="500"/>
              </a:spcBef>
            </a:pPr>
            <a:r>
              <a:rPr lang="en-US" sz="2200" dirty="0">
                <a:solidFill>
                  <a:schemeClr val="accent6"/>
                </a:solidFill>
                <a:latin typeface="+mj-lt"/>
              </a:rPr>
              <a:t>11.4M</a:t>
            </a:r>
          </a:p>
        </p:txBody>
      </p:sp>
      <p:sp>
        <p:nvSpPr>
          <p:cNvPr id="43" name="TextBox 42">
            <a:extLst>
              <a:ext uri="{FF2B5EF4-FFF2-40B4-BE49-F238E27FC236}">
                <a16:creationId xmlns:a16="http://schemas.microsoft.com/office/drawing/2014/main" id="{3E187707-2B46-46F6-BC1F-E485E8703273}"/>
              </a:ext>
            </a:extLst>
          </p:cNvPr>
          <p:cNvSpPr txBox="1"/>
          <p:nvPr/>
        </p:nvSpPr>
        <p:spPr>
          <a:xfrm>
            <a:off x="4172316" y="1958528"/>
            <a:ext cx="1772316" cy="138499"/>
          </a:xfrm>
          <a:prstGeom prst="rect">
            <a:avLst/>
          </a:prstGeom>
          <a:noFill/>
        </p:spPr>
        <p:txBody>
          <a:bodyPr wrap="square" lIns="0" tIns="0" rIns="0" bIns="0" rtlCol="0">
            <a:spAutoFit/>
          </a:bodyPr>
          <a:lstStyle/>
          <a:p>
            <a:pPr>
              <a:spcBef>
                <a:spcPts val="500"/>
              </a:spcBef>
            </a:pPr>
            <a:endParaRPr lang="en-US" sz="900" dirty="0"/>
          </a:p>
        </p:txBody>
      </p:sp>
      <p:sp>
        <p:nvSpPr>
          <p:cNvPr id="44" name="TextBox 43">
            <a:extLst>
              <a:ext uri="{FF2B5EF4-FFF2-40B4-BE49-F238E27FC236}">
                <a16:creationId xmlns:a16="http://schemas.microsoft.com/office/drawing/2014/main" id="{FD6B90CE-A867-41DC-B2D2-3A51CA50BF06}"/>
              </a:ext>
            </a:extLst>
          </p:cNvPr>
          <p:cNvSpPr txBox="1"/>
          <p:nvPr/>
        </p:nvSpPr>
        <p:spPr>
          <a:xfrm>
            <a:off x="4128495" y="1581712"/>
            <a:ext cx="1772316" cy="276999"/>
          </a:xfrm>
          <a:prstGeom prst="rect">
            <a:avLst/>
          </a:prstGeom>
          <a:noFill/>
        </p:spPr>
        <p:txBody>
          <a:bodyPr wrap="square" lIns="0" tIns="0" rIns="0" bIns="0" rtlCol="0">
            <a:spAutoFit/>
          </a:bodyPr>
          <a:lstStyle/>
          <a:p>
            <a:pPr>
              <a:spcBef>
                <a:spcPts val="500"/>
              </a:spcBef>
            </a:pPr>
            <a:r>
              <a:rPr lang="en-US" sz="900" dirty="0"/>
              <a:t>People</a:t>
            </a:r>
            <a:r>
              <a:rPr lang="en-US" sz="900" b="1" dirty="0"/>
              <a:t> misused prescription opioids </a:t>
            </a:r>
            <a:r>
              <a:rPr lang="en-US" sz="900" dirty="0"/>
              <a:t>between 2016-2017</a:t>
            </a:r>
          </a:p>
        </p:txBody>
      </p:sp>
      <p:sp>
        <p:nvSpPr>
          <p:cNvPr id="37" name="TextBox 36">
            <a:extLst>
              <a:ext uri="{FF2B5EF4-FFF2-40B4-BE49-F238E27FC236}">
                <a16:creationId xmlns:a16="http://schemas.microsoft.com/office/drawing/2014/main" id="{0296BFDC-61D4-4D9C-ACB6-A12A52CA9CF6}"/>
              </a:ext>
            </a:extLst>
          </p:cNvPr>
          <p:cNvSpPr txBox="1"/>
          <p:nvPr/>
        </p:nvSpPr>
        <p:spPr>
          <a:xfrm>
            <a:off x="3269922" y="1094582"/>
            <a:ext cx="2714018" cy="276999"/>
          </a:xfrm>
          <a:prstGeom prst="rect">
            <a:avLst/>
          </a:prstGeom>
          <a:noFill/>
        </p:spPr>
        <p:txBody>
          <a:bodyPr wrap="square" lIns="0" tIns="0" rIns="0" bIns="0" rtlCol="0">
            <a:spAutoFit/>
          </a:bodyPr>
          <a:lstStyle/>
          <a:p>
            <a:pPr>
              <a:spcBef>
                <a:spcPts val="500"/>
              </a:spcBef>
            </a:pPr>
            <a:r>
              <a:rPr lang="en-US" sz="900" i="1" dirty="0"/>
              <a:t>Data Based on a 2016 Governmental Account of Nationwide Drug Deaths</a:t>
            </a:r>
          </a:p>
        </p:txBody>
      </p:sp>
    </p:spTree>
    <p:extLst>
      <p:ext uri="{BB962C8B-B14F-4D97-AF65-F5344CB8AC3E}">
        <p14:creationId xmlns:p14="http://schemas.microsoft.com/office/powerpoint/2010/main" val="255506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2DF3E3-2B2C-4CF9-A6E4-95B9DFC77A2F}"/>
              </a:ext>
            </a:extLst>
          </p:cNvPr>
          <p:cNvSpPr>
            <a:spLocks noGrp="1"/>
          </p:cNvSpPr>
          <p:nvPr>
            <p:ph type="body" sz="quarter" idx="15"/>
          </p:nvPr>
        </p:nvSpPr>
        <p:spPr>
          <a:xfrm>
            <a:off x="280195" y="640267"/>
            <a:ext cx="5842794" cy="184666"/>
          </a:xfrm>
        </p:spPr>
        <p:txBody>
          <a:bodyPr/>
          <a:lstStyle/>
          <a:p>
            <a:r>
              <a:rPr lang="en-US" dirty="0"/>
              <a:t>Leaving Educators Very Concerned With How to Respond</a:t>
            </a:r>
          </a:p>
        </p:txBody>
      </p:sp>
      <p:sp>
        <p:nvSpPr>
          <p:cNvPr id="3" name="Text Placeholder 2">
            <a:extLst>
              <a:ext uri="{FF2B5EF4-FFF2-40B4-BE49-F238E27FC236}">
                <a16:creationId xmlns:a16="http://schemas.microsoft.com/office/drawing/2014/main" id="{167C23A1-2F7D-4884-BA60-B5ED59A12B10}"/>
              </a:ext>
            </a:extLst>
          </p:cNvPr>
          <p:cNvSpPr>
            <a:spLocks noGrp="1"/>
          </p:cNvSpPr>
          <p:nvPr>
            <p:ph type="body" sz="quarter" idx="16"/>
          </p:nvPr>
        </p:nvSpPr>
        <p:spPr>
          <a:xfrm>
            <a:off x="280194" y="99782"/>
            <a:ext cx="2560320" cy="123111"/>
          </a:xfrm>
        </p:spPr>
        <p:txBody>
          <a:bodyPr/>
          <a:lstStyle/>
          <a:p>
            <a:r>
              <a:rPr lang="en-US" dirty="0"/>
              <a:t>Rise in Mental Health Diagnoses</a:t>
            </a:r>
          </a:p>
        </p:txBody>
      </p:sp>
      <p:sp>
        <p:nvSpPr>
          <p:cNvPr id="4" name="Text Placeholder 3">
            <a:extLst>
              <a:ext uri="{FF2B5EF4-FFF2-40B4-BE49-F238E27FC236}">
                <a16:creationId xmlns:a16="http://schemas.microsoft.com/office/drawing/2014/main" id="{E8F7C323-7462-4650-906E-4126F1BC7B5E}"/>
              </a:ext>
            </a:extLst>
          </p:cNvPr>
          <p:cNvSpPr>
            <a:spLocks noGrp="1"/>
          </p:cNvSpPr>
          <p:nvPr>
            <p:ph type="body" sz="quarter" idx="18"/>
          </p:nvPr>
        </p:nvSpPr>
        <p:spPr>
          <a:xfrm>
            <a:off x="3374796" y="4446657"/>
            <a:ext cx="3026003" cy="353943"/>
          </a:xfrm>
        </p:spPr>
        <p:txBody>
          <a:bodyPr/>
          <a:lstStyle/>
          <a:p>
            <a:r>
              <a:rPr lang="en-US" dirty="0"/>
              <a:t>Source: Snow &amp; McFadden, “</a:t>
            </a:r>
            <a:r>
              <a:rPr lang="en-US" dirty="0">
                <a:hlinkClick r:id="rId3"/>
              </a:rPr>
              <a:t>Generation at Risk: America’s Youngest Facing Mental Health Crisis</a:t>
            </a:r>
            <a:r>
              <a:rPr lang="en-US" dirty="0"/>
              <a:t>,” 2017;  “Kids at Risk,” Centers for Disease Control and Prevention; Center for Collegiate Mental Health, 2015 Annual Report</a:t>
            </a:r>
            <a:r>
              <a:rPr lang="en-US" i="1" dirty="0"/>
              <a:t>, </a:t>
            </a:r>
            <a:r>
              <a:rPr lang="en-US" dirty="0"/>
              <a:t>https://goo.gl/xVoaVx; EAB interviews and analysis.</a:t>
            </a:r>
          </a:p>
        </p:txBody>
      </p:sp>
      <p:sp>
        <p:nvSpPr>
          <p:cNvPr id="6" name="Title 5">
            <a:extLst>
              <a:ext uri="{FF2B5EF4-FFF2-40B4-BE49-F238E27FC236}">
                <a16:creationId xmlns:a16="http://schemas.microsoft.com/office/drawing/2014/main" id="{B1BDC1C3-7F4A-4085-B26F-627DFC9F1F86}"/>
              </a:ext>
            </a:extLst>
          </p:cNvPr>
          <p:cNvSpPr>
            <a:spLocks noGrp="1"/>
          </p:cNvSpPr>
          <p:nvPr>
            <p:ph type="title"/>
          </p:nvPr>
        </p:nvSpPr>
        <p:spPr>
          <a:xfrm>
            <a:off x="280194" y="317005"/>
            <a:ext cx="5486400" cy="249299"/>
          </a:xfrm>
        </p:spPr>
        <p:txBody>
          <a:bodyPr/>
          <a:lstStyle/>
          <a:p>
            <a:r>
              <a:rPr lang="en-US" b="0" dirty="0"/>
              <a:t>Affecting Individuals Younger and Younger </a:t>
            </a:r>
          </a:p>
        </p:txBody>
      </p:sp>
      <p:sp>
        <p:nvSpPr>
          <p:cNvPr id="7" name="Text Placeholder 1">
            <a:extLst>
              <a:ext uri="{FF2B5EF4-FFF2-40B4-BE49-F238E27FC236}">
                <a16:creationId xmlns:a16="http://schemas.microsoft.com/office/drawing/2014/main" id="{77117A7F-FDE0-4D0E-A4F0-183D385AB0C9}"/>
              </a:ext>
            </a:extLst>
          </p:cNvPr>
          <p:cNvSpPr txBox="1">
            <a:spLocks/>
          </p:cNvSpPr>
          <p:nvPr/>
        </p:nvSpPr>
        <p:spPr bwMode="gray">
          <a:xfrm>
            <a:off x="219071" y="3131378"/>
            <a:ext cx="2875695" cy="30777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But Most of These Kids Fail to Receive Adequate Treatment</a:t>
            </a:r>
          </a:p>
        </p:txBody>
      </p:sp>
      <p:sp>
        <p:nvSpPr>
          <p:cNvPr id="19" name="Text Placeholder 1">
            <a:extLst>
              <a:ext uri="{FF2B5EF4-FFF2-40B4-BE49-F238E27FC236}">
                <a16:creationId xmlns:a16="http://schemas.microsoft.com/office/drawing/2014/main" id="{3B383739-34C8-4005-A036-F135475887C2}"/>
              </a:ext>
            </a:extLst>
          </p:cNvPr>
          <p:cNvSpPr txBox="1">
            <a:spLocks/>
          </p:cNvSpPr>
          <p:nvPr/>
        </p:nvSpPr>
        <p:spPr bwMode="gray">
          <a:xfrm>
            <a:off x="219071" y="1018973"/>
            <a:ext cx="2775190" cy="307777"/>
          </a:xfrm>
          <a:prstGeom prst="rect">
            <a:avLst/>
          </a:prstGeom>
        </p:spPr>
        <p:txBody>
          <a:bodyPr vert="horz" wrap="square" lIns="0" tIns="0" rIns="0" bIns="0" rtlCol="0">
            <a:spAutoFit/>
          </a:bodyPr>
          <a:lstStyle>
            <a:lvl1pPr marL="1143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1pPr>
            <a:lvl2pPr marL="2286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3pPr>
            <a:lvl4pPr marL="4572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5pPr>
            <a:lvl6pPr marL="6858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6pPr>
            <a:lvl7pPr marL="8001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7pPr>
            <a:lvl8pPr marL="914400" indent="-114300" algn="l" defTabSz="640080" rtl="0" eaLnBrk="1" latinLnBrk="0" hangingPunct="1">
              <a:spcBef>
                <a:spcPts val="500"/>
              </a:spcBef>
              <a:buFont typeface="Arial" pitchFamily="34" charset="0"/>
              <a:buChar char="–"/>
              <a:defRPr sz="1000" kern="1200">
                <a:solidFill>
                  <a:schemeClr val="tx1"/>
                </a:solidFill>
                <a:latin typeface="+mn-lt"/>
                <a:ea typeface="+mn-ea"/>
                <a:cs typeface="+mn-cs"/>
              </a:defRPr>
            </a:lvl8pPr>
            <a:lvl9pPr marL="1028700" indent="-114300" algn="l" defTabSz="640080" rtl="0" eaLnBrk="1" latinLnBrk="0" hangingPunct="1">
              <a:spcBef>
                <a:spcPts val="500"/>
              </a:spcBef>
              <a:buFont typeface="Arial" pitchFamily="34" charset="0"/>
              <a:buChar char="•"/>
              <a:defRPr sz="1000" kern="1200" baseline="0">
                <a:solidFill>
                  <a:schemeClr val="tx1"/>
                </a:solidFill>
                <a:latin typeface="+mn-lt"/>
                <a:ea typeface="+mn-ea"/>
                <a:cs typeface="+mn-cs"/>
              </a:defRPr>
            </a:lvl9pPr>
          </a:lstStyle>
          <a:p>
            <a:pPr marL="0" indent="0">
              <a:buNone/>
            </a:pPr>
            <a:r>
              <a:rPr lang="en-US" b="1" dirty="0"/>
              <a:t>Adolescents and Children Not Immune to Mental Illness</a:t>
            </a:r>
          </a:p>
        </p:txBody>
      </p:sp>
      <p:sp>
        <p:nvSpPr>
          <p:cNvPr id="29" name="Text Placeholder 1">
            <a:extLst>
              <a:ext uri="{FF2B5EF4-FFF2-40B4-BE49-F238E27FC236}">
                <a16:creationId xmlns:a16="http://schemas.microsoft.com/office/drawing/2014/main" id="{CAEDAA75-E053-401E-8538-0E5E49CD62D9}"/>
              </a:ext>
            </a:extLst>
          </p:cNvPr>
          <p:cNvSpPr txBox="1">
            <a:spLocks/>
          </p:cNvSpPr>
          <p:nvPr/>
        </p:nvSpPr>
        <p:spPr bwMode="gray">
          <a:xfrm>
            <a:off x="384558" y="3949040"/>
            <a:ext cx="797304" cy="428289"/>
          </a:xfrm>
          <a:prstGeom prst="rect">
            <a:avLst/>
          </a:prstGeom>
        </p:spPr>
        <p:txBody>
          <a:bodyPr vert="horz" wrap="square" lIns="0" tIns="0" rIns="0" bIns="0" rtlCol="0">
            <a:spAutoFit/>
          </a:bodyPr>
          <a:lstStyle>
            <a:lvl1pPr marL="112713"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1pPr>
            <a:lvl2pPr marL="230188" indent="-117475"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2pPr>
            <a:lvl3pPr marL="342900" indent="-112713" algn="l" defTabSz="1018879" rtl="0" eaLnBrk="1" latinLnBrk="0" hangingPunct="1">
              <a:spcBef>
                <a:spcPts val="500"/>
              </a:spcBef>
              <a:buFont typeface="Wingdings" pitchFamily="2" charset="2"/>
              <a:buChar char="§"/>
              <a:defRPr sz="1000" kern="1200">
                <a:solidFill>
                  <a:schemeClr val="tx1"/>
                </a:solidFill>
                <a:latin typeface="+mn-lt"/>
                <a:ea typeface="+mn-ea"/>
                <a:cs typeface="+mn-cs"/>
              </a:defRPr>
            </a:lvl3pPr>
            <a:lvl4pPr marL="458788" indent="-115888" algn="l" defTabSz="1018879" rtl="0" eaLnBrk="1" latinLnBrk="0" hangingPunct="1">
              <a:spcBef>
                <a:spcPts val="500"/>
              </a:spcBef>
              <a:buFont typeface="Arial" pitchFamily="34" charset="0"/>
              <a:buChar char="–"/>
              <a:defRPr sz="1000" kern="1200">
                <a:solidFill>
                  <a:schemeClr val="tx1"/>
                </a:solidFill>
                <a:latin typeface="+mn-lt"/>
                <a:ea typeface="+mn-ea"/>
                <a:cs typeface="+mn-cs"/>
              </a:defRPr>
            </a:lvl4pPr>
            <a:lvl5pPr marL="571500" indent="-112713" algn="l" defTabSz="1018879" rtl="0" eaLnBrk="1" latinLnBrk="0" hangingPunct="1">
              <a:spcBef>
                <a:spcPts val="500"/>
              </a:spcBef>
              <a:buFont typeface="Wingdings" pitchFamily="2" charset="2"/>
              <a:buChar char="§"/>
              <a:defRPr sz="1000"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0" indent="0" algn="ctr">
              <a:buNone/>
            </a:pPr>
            <a:r>
              <a:rPr lang="en-US" sz="2500" dirty="0">
                <a:solidFill>
                  <a:schemeClr val="tx2"/>
                </a:solidFill>
                <a:latin typeface="+mj-lt"/>
              </a:rPr>
              <a:t>80%</a:t>
            </a:r>
          </a:p>
        </p:txBody>
      </p:sp>
      <p:sp>
        <p:nvSpPr>
          <p:cNvPr id="32" name="Rectangle 31">
            <a:extLst>
              <a:ext uri="{FF2B5EF4-FFF2-40B4-BE49-F238E27FC236}">
                <a16:creationId xmlns:a16="http://schemas.microsoft.com/office/drawing/2014/main" id="{544C633C-2055-492E-90EE-E2710061407D}"/>
              </a:ext>
            </a:extLst>
          </p:cNvPr>
          <p:cNvSpPr/>
          <p:nvPr/>
        </p:nvSpPr>
        <p:spPr>
          <a:xfrm>
            <a:off x="2033573" y="2312254"/>
            <a:ext cx="1162399" cy="492443"/>
          </a:xfrm>
          <a:prstGeom prst="rect">
            <a:avLst/>
          </a:prstGeom>
        </p:spPr>
        <p:txBody>
          <a:bodyPr wrap="square" lIns="0" tIns="0" rIns="0" bIns="0">
            <a:spAutoFit/>
          </a:bodyPr>
          <a:lstStyle/>
          <a:p>
            <a:r>
              <a:rPr lang="en-US" sz="800" dirty="0">
                <a:ea typeface="Calibri" panose="020F0502020204030204" pitchFamily="34" charset="0"/>
                <a:cs typeface="Times New Roman" panose="02020603050405020304" pitchFamily="18" charset="0"/>
              </a:rPr>
              <a:t>Suicide is the </a:t>
            </a:r>
            <a:r>
              <a:rPr lang="en-US" sz="800" b="1" dirty="0">
                <a:ea typeface="Calibri" panose="020F0502020204030204" pitchFamily="34" charset="0"/>
                <a:cs typeface="Times New Roman" panose="02020603050405020304" pitchFamily="18" charset="0"/>
              </a:rPr>
              <a:t>second leading cause of death </a:t>
            </a:r>
            <a:r>
              <a:rPr lang="en-US" sz="800" dirty="0">
                <a:ea typeface="Calibri" panose="020F0502020204030204" pitchFamily="34" charset="0"/>
                <a:cs typeface="Times New Roman" panose="02020603050405020304" pitchFamily="18" charset="0"/>
              </a:rPr>
              <a:t>among </a:t>
            </a:r>
            <a:br>
              <a:rPr lang="en-US" sz="800" dirty="0">
                <a:ea typeface="Calibri" panose="020F0502020204030204" pitchFamily="34" charset="0"/>
                <a:cs typeface="Times New Roman" panose="02020603050405020304" pitchFamily="18" charset="0"/>
              </a:rPr>
            </a:br>
            <a:r>
              <a:rPr lang="en-US" sz="800" dirty="0">
                <a:ea typeface="Calibri" panose="020F0502020204030204" pitchFamily="34" charset="0"/>
                <a:cs typeface="Times New Roman" panose="02020603050405020304" pitchFamily="18" charset="0"/>
              </a:rPr>
              <a:t>children age 10-24</a:t>
            </a:r>
            <a:endParaRPr lang="en-US" sz="800" dirty="0"/>
          </a:p>
        </p:txBody>
      </p:sp>
      <p:sp>
        <p:nvSpPr>
          <p:cNvPr id="33" name="TextBox 32">
            <a:extLst>
              <a:ext uri="{FF2B5EF4-FFF2-40B4-BE49-F238E27FC236}">
                <a16:creationId xmlns:a16="http://schemas.microsoft.com/office/drawing/2014/main" id="{D09750C7-2A8E-4C87-BA53-4727427A0CF3}"/>
              </a:ext>
            </a:extLst>
          </p:cNvPr>
          <p:cNvSpPr txBox="1"/>
          <p:nvPr/>
        </p:nvSpPr>
        <p:spPr>
          <a:xfrm>
            <a:off x="219071" y="1362465"/>
            <a:ext cx="2760330" cy="138499"/>
          </a:xfrm>
          <a:prstGeom prst="rect">
            <a:avLst/>
          </a:prstGeom>
          <a:noFill/>
        </p:spPr>
        <p:txBody>
          <a:bodyPr wrap="square" lIns="0" tIns="0" rIns="0" bIns="0" rtlCol="0">
            <a:spAutoFit/>
          </a:bodyPr>
          <a:lstStyle/>
          <a:p>
            <a:pPr>
              <a:spcBef>
                <a:spcPts val="500"/>
              </a:spcBef>
            </a:pPr>
            <a:r>
              <a:rPr lang="en-US" sz="900" i="1" dirty="0">
                <a:solidFill>
                  <a:schemeClr val="accent3"/>
                </a:solidFill>
              </a:rPr>
              <a:t>“% of Youth Ages 3-17 Diagnosed with ___”</a:t>
            </a:r>
          </a:p>
        </p:txBody>
      </p:sp>
      <p:graphicFrame>
        <p:nvGraphicFramePr>
          <p:cNvPr id="34" name="Chart 33">
            <a:extLst>
              <a:ext uri="{FF2B5EF4-FFF2-40B4-BE49-F238E27FC236}">
                <a16:creationId xmlns:a16="http://schemas.microsoft.com/office/drawing/2014/main" id="{A033B2EF-C9C9-40DE-95E4-A1BC46E6DDED}"/>
              </a:ext>
            </a:extLst>
          </p:cNvPr>
          <p:cNvGraphicFramePr/>
          <p:nvPr>
            <p:extLst>
              <p:ext uri="{D42A27DB-BD31-4B8C-83A1-F6EECF244321}">
                <p14:modId xmlns:p14="http://schemas.microsoft.com/office/powerpoint/2010/main" val="320811031"/>
              </p:ext>
            </p:extLst>
          </p:nvPr>
        </p:nvGraphicFramePr>
        <p:xfrm>
          <a:off x="-38312" y="1573763"/>
          <a:ext cx="2572056" cy="1645630"/>
        </p:xfrm>
        <a:graphic>
          <a:graphicData uri="http://schemas.openxmlformats.org/drawingml/2006/chart">
            <c:chart xmlns:c="http://schemas.openxmlformats.org/drawingml/2006/chart" xmlns:r="http://schemas.openxmlformats.org/officeDocument/2006/relationships" r:id="rId4"/>
          </a:graphicData>
        </a:graphic>
      </p:graphicFrame>
      <p:sp>
        <p:nvSpPr>
          <p:cNvPr id="36" name="Rectangle 35">
            <a:extLst>
              <a:ext uri="{FF2B5EF4-FFF2-40B4-BE49-F238E27FC236}">
                <a16:creationId xmlns:a16="http://schemas.microsoft.com/office/drawing/2014/main" id="{AA91C5F8-EA88-4DCD-A0BA-3432F0638B3A}"/>
              </a:ext>
            </a:extLst>
          </p:cNvPr>
          <p:cNvSpPr/>
          <p:nvPr/>
        </p:nvSpPr>
        <p:spPr>
          <a:xfrm>
            <a:off x="1247716" y="3954052"/>
            <a:ext cx="1847050" cy="369332"/>
          </a:xfrm>
          <a:prstGeom prst="rect">
            <a:avLst/>
          </a:prstGeom>
        </p:spPr>
        <p:txBody>
          <a:bodyPr wrap="square" lIns="0" tIns="0" rIns="0" bIns="0">
            <a:spAutoFit/>
          </a:bodyPr>
          <a:lstStyle/>
          <a:p>
            <a:pPr>
              <a:spcBef>
                <a:spcPts val="300"/>
              </a:spcBef>
            </a:pPr>
            <a:r>
              <a:rPr lang="en-US" sz="800" dirty="0"/>
              <a:t>Of roughly 12 million children are </a:t>
            </a:r>
            <a:r>
              <a:rPr lang="en-US" sz="800" b="1" dirty="0"/>
              <a:t>not provided proper treatment</a:t>
            </a:r>
            <a:r>
              <a:rPr lang="en-US" sz="800" dirty="0"/>
              <a:t> for mental health issues</a:t>
            </a:r>
          </a:p>
        </p:txBody>
      </p:sp>
      <p:grpSp>
        <p:nvGrpSpPr>
          <p:cNvPr id="40" name="Group 39">
            <a:extLst>
              <a:ext uri="{FF2B5EF4-FFF2-40B4-BE49-F238E27FC236}">
                <a16:creationId xmlns:a16="http://schemas.microsoft.com/office/drawing/2014/main" id="{D4A2D551-BC5A-42ED-91AA-36B192AABBE8}"/>
              </a:ext>
            </a:extLst>
          </p:cNvPr>
          <p:cNvGrpSpPr/>
          <p:nvPr/>
        </p:nvGrpSpPr>
        <p:grpSpPr>
          <a:xfrm rot="5400000">
            <a:off x="1676768" y="2457238"/>
            <a:ext cx="457200" cy="182880"/>
            <a:chOff x="-1843354" y="3322015"/>
            <a:chExt cx="1463040" cy="274320"/>
          </a:xfrm>
        </p:grpSpPr>
        <p:cxnSp>
          <p:nvCxnSpPr>
            <p:cNvPr id="41" name="Straight Connector 40">
              <a:extLst>
                <a:ext uri="{FF2B5EF4-FFF2-40B4-BE49-F238E27FC236}">
                  <a16:creationId xmlns:a16="http://schemas.microsoft.com/office/drawing/2014/main" id="{699D1CFA-7433-44B1-B784-8C4773858FCA}"/>
                </a:ext>
              </a:extLst>
            </p:cNvPr>
            <p:cNvCxnSpPr/>
            <p:nvPr/>
          </p:nvCxnSpPr>
          <p:spPr bwMode="gray">
            <a:xfrm flipH="1" flipV="1">
              <a:off x="-879376" y="3322015"/>
              <a:ext cx="557" cy="274320"/>
            </a:xfrm>
            <a:prstGeom prst="line">
              <a:avLst/>
            </a:prstGeom>
            <a:ln w="12700">
              <a:solidFill>
                <a:schemeClr val="tx2"/>
              </a:solidFill>
              <a:prstDash val="solid"/>
              <a:headEnd type="oval" w="sm" len="sm"/>
              <a:tailEnd w="lg" len="lg"/>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795FBCA-AAF5-4991-AEEF-E781FE29AE4D}"/>
                </a:ext>
              </a:extLst>
            </p:cNvPr>
            <p:cNvCxnSpPr/>
            <p:nvPr/>
          </p:nvCxnSpPr>
          <p:spPr bwMode="gray">
            <a:xfrm>
              <a:off x="-1843354" y="3326245"/>
              <a:ext cx="1463040" cy="0"/>
            </a:xfrm>
            <a:prstGeom prst="line">
              <a:avLst/>
            </a:prstGeom>
            <a:ln w="12700">
              <a:solidFill>
                <a:schemeClr val="tx2"/>
              </a:solidFill>
              <a:prstDash val="solid"/>
              <a:miter lim="800000"/>
              <a:headEnd type="none" w="sm" len="sm"/>
              <a:tailEnd type="none"/>
            </a:ln>
          </p:spPr>
          <p:style>
            <a:lnRef idx="1">
              <a:schemeClr val="accent1"/>
            </a:lnRef>
            <a:fillRef idx="0">
              <a:schemeClr val="accent1"/>
            </a:fillRef>
            <a:effectRef idx="0">
              <a:schemeClr val="accent1"/>
            </a:effectRef>
            <a:fontRef idx="minor">
              <a:schemeClr val="tx1"/>
            </a:fontRef>
          </p:style>
        </p:cxnSp>
      </p:grpSp>
      <p:sp>
        <p:nvSpPr>
          <p:cNvPr id="5" name="TextBox 4">
            <a:extLst>
              <a:ext uri="{FF2B5EF4-FFF2-40B4-BE49-F238E27FC236}">
                <a16:creationId xmlns:a16="http://schemas.microsoft.com/office/drawing/2014/main" id="{6B94871C-75F3-46AB-A23C-E59D6B208583}"/>
              </a:ext>
            </a:extLst>
          </p:cNvPr>
          <p:cNvSpPr txBox="1"/>
          <p:nvPr/>
        </p:nvSpPr>
        <p:spPr>
          <a:xfrm>
            <a:off x="765578" y="1681120"/>
            <a:ext cx="266098" cy="107722"/>
          </a:xfrm>
          <a:prstGeom prst="rect">
            <a:avLst/>
          </a:prstGeom>
          <a:noFill/>
        </p:spPr>
        <p:txBody>
          <a:bodyPr wrap="none" lIns="0" tIns="0" rIns="0" bIns="0" rtlCol="0">
            <a:spAutoFit/>
          </a:bodyPr>
          <a:lstStyle/>
          <a:p>
            <a:pPr algn="r">
              <a:spcBef>
                <a:spcPts val="500"/>
              </a:spcBef>
            </a:pPr>
            <a:r>
              <a:rPr lang="en-US" sz="700" i="1" dirty="0"/>
              <a:t>ADHD</a:t>
            </a:r>
          </a:p>
        </p:txBody>
      </p:sp>
      <p:sp>
        <p:nvSpPr>
          <p:cNvPr id="43" name="TextBox 42">
            <a:extLst>
              <a:ext uri="{FF2B5EF4-FFF2-40B4-BE49-F238E27FC236}">
                <a16:creationId xmlns:a16="http://schemas.microsoft.com/office/drawing/2014/main" id="{EBDF3588-F421-46BF-8B41-3E0FF6AF3F79}"/>
              </a:ext>
            </a:extLst>
          </p:cNvPr>
          <p:cNvSpPr txBox="1"/>
          <p:nvPr/>
        </p:nvSpPr>
        <p:spPr>
          <a:xfrm>
            <a:off x="233381" y="1996609"/>
            <a:ext cx="798295" cy="215444"/>
          </a:xfrm>
          <a:prstGeom prst="rect">
            <a:avLst/>
          </a:prstGeom>
          <a:noFill/>
        </p:spPr>
        <p:txBody>
          <a:bodyPr wrap="none" lIns="0" tIns="0" rIns="0" bIns="0" rtlCol="0">
            <a:spAutoFit/>
          </a:bodyPr>
          <a:lstStyle/>
          <a:p>
            <a:pPr algn="r">
              <a:spcBef>
                <a:spcPts val="500"/>
              </a:spcBef>
            </a:pPr>
            <a:r>
              <a:rPr lang="en-US" sz="700" i="1" dirty="0"/>
              <a:t>Behavioral or </a:t>
            </a:r>
            <a:br>
              <a:rPr lang="en-US" sz="700" i="1" dirty="0"/>
            </a:br>
            <a:r>
              <a:rPr lang="en-US" sz="700" i="1" dirty="0"/>
              <a:t>conduct problems</a:t>
            </a:r>
          </a:p>
        </p:txBody>
      </p:sp>
      <p:sp>
        <p:nvSpPr>
          <p:cNvPr id="44" name="TextBox 43">
            <a:extLst>
              <a:ext uri="{FF2B5EF4-FFF2-40B4-BE49-F238E27FC236}">
                <a16:creationId xmlns:a16="http://schemas.microsoft.com/office/drawing/2014/main" id="{3A274566-AC59-4400-920F-FBD6EB369E77}"/>
              </a:ext>
            </a:extLst>
          </p:cNvPr>
          <p:cNvSpPr txBox="1"/>
          <p:nvPr/>
        </p:nvSpPr>
        <p:spPr>
          <a:xfrm>
            <a:off x="534745" y="2750836"/>
            <a:ext cx="496931" cy="107722"/>
          </a:xfrm>
          <a:prstGeom prst="rect">
            <a:avLst/>
          </a:prstGeom>
          <a:noFill/>
        </p:spPr>
        <p:txBody>
          <a:bodyPr wrap="none" lIns="0" tIns="0" rIns="0" bIns="0" rtlCol="0">
            <a:spAutoFit/>
          </a:bodyPr>
          <a:lstStyle/>
          <a:p>
            <a:pPr algn="r">
              <a:spcBef>
                <a:spcPts val="500"/>
              </a:spcBef>
            </a:pPr>
            <a:r>
              <a:rPr lang="en-US" sz="700" i="1" dirty="0"/>
              <a:t>Depression</a:t>
            </a:r>
          </a:p>
        </p:txBody>
      </p:sp>
      <p:sp>
        <p:nvSpPr>
          <p:cNvPr id="45" name="TextBox 44">
            <a:extLst>
              <a:ext uri="{FF2B5EF4-FFF2-40B4-BE49-F238E27FC236}">
                <a16:creationId xmlns:a16="http://schemas.microsoft.com/office/drawing/2014/main" id="{04275D2A-5BAD-4683-9DA4-FD2E112E7646}"/>
              </a:ext>
            </a:extLst>
          </p:cNvPr>
          <p:cNvSpPr txBox="1"/>
          <p:nvPr/>
        </p:nvSpPr>
        <p:spPr>
          <a:xfrm>
            <a:off x="696648" y="2395506"/>
            <a:ext cx="335028" cy="107722"/>
          </a:xfrm>
          <a:prstGeom prst="rect">
            <a:avLst/>
          </a:prstGeom>
          <a:noFill/>
        </p:spPr>
        <p:txBody>
          <a:bodyPr wrap="none" lIns="0" tIns="0" rIns="0" bIns="0" rtlCol="0">
            <a:spAutoFit/>
          </a:bodyPr>
          <a:lstStyle/>
          <a:p>
            <a:pPr algn="r">
              <a:spcBef>
                <a:spcPts val="500"/>
              </a:spcBef>
            </a:pPr>
            <a:r>
              <a:rPr lang="en-US" sz="700" i="1" dirty="0"/>
              <a:t>Anxiety</a:t>
            </a:r>
          </a:p>
        </p:txBody>
      </p:sp>
      <p:sp>
        <p:nvSpPr>
          <p:cNvPr id="46" name="TextBox 45">
            <a:extLst>
              <a:ext uri="{FF2B5EF4-FFF2-40B4-BE49-F238E27FC236}">
                <a16:creationId xmlns:a16="http://schemas.microsoft.com/office/drawing/2014/main" id="{EB7B1A1C-2D6E-45E2-B15C-7B4F0178BD91}"/>
              </a:ext>
            </a:extLst>
          </p:cNvPr>
          <p:cNvSpPr txBox="1"/>
          <p:nvPr/>
        </p:nvSpPr>
        <p:spPr>
          <a:xfrm>
            <a:off x="233381" y="3474870"/>
            <a:ext cx="3060038" cy="276999"/>
          </a:xfrm>
          <a:prstGeom prst="rect">
            <a:avLst/>
          </a:prstGeom>
          <a:noFill/>
        </p:spPr>
        <p:txBody>
          <a:bodyPr wrap="square" lIns="0" tIns="0" rIns="0" bIns="0" rtlCol="0">
            <a:spAutoFit/>
          </a:bodyPr>
          <a:lstStyle/>
          <a:p>
            <a:pPr>
              <a:spcBef>
                <a:spcPts val="500"/>
              </a:spcBef>
            </a:pPr>
            <a:r>
              <a:rPr lang="en-US" sz="900" i="1" dirty="0">
                <a:solidFill>
                  <a:schemeClr val="accent3"/>
                </a:solidFill>
              </a:rPr>
              <a:t>% of Youth Ages 3-17 with a Diagnosable Disorder who Go Untreated</a:t>
            </a:r>
          </a:p>
        </p:txBody>
      </p:sp>
      <p:grpSp>
        <p:nvGrpSpPr>
          <p:cNvPr id="27" name="Group 26">
            <a:extLst>
              <a:ext uri="{FF2B5EF4-FFF2-40B4-BE49-F238E27FC236}">
                <a16:creationId xmlns:a16="http://schemas.microsoft.com/office/drawing/2014/main" id="{DFE5B7CC-41E5-48D7-A0FD-88D9E5B6BC9E}"/>
              </a:ext>
            </a:extLst>
          </p:cNvPr>
          <p:cNvGrpSpPr/>
          <p:nvPr/>
        </p:nvGrpSpPr>
        <p:grpSpPr>
          <a:xfrm>
            <a:off x="3589466" y="1244455"/>
            <a:ext cx="2539871" cy="2643080"/>
            <a:chOff x="3589467" y="1313167"/>
            <a:chExt cx="2539871" cy="2643080"/>
          </a:xfrm>
        </p:grpSpPr>
        <p:grpSp>
          <p:nvGrpSpPr>
            <p:cNvPr id="28" name="Group 27">
              <a:extLst>
                <a:ext uri="{FF2B5EF4-FFF2-40B4-BE49-F238E27FC236}">
                  <a16:creationId xmlns:a16="http://schemas.microsoft.com/office/drawing/2014/main" id="{BF0FD24D-5416-4758-A8CA-512E80A9EBA0}"/>
                </a:ext>
              </a:extLst>
            </p:cNvPr>
            <p:cNvGrpSpPr/>
            <p:nvPr/>
          </p:nvGrpSpPr>
          <p:grpSpPr>
            <a:xfrm>
              <a:off x="3589467" y="1313167"/>
              <a:ext cx="2538284" cy="447883"/>
              <a:chOff x="3279776" y="939223"/>
              <a:chExt cx="2538284" cy="447883"/>
            </a:xfrm>
          </p:grpSpPr>
          <p:sp>
            <p:nvSpPr>
              <p:cNvPr id="56" name="TextBox 55">
                <a:extLst>
                  <a:ext uri="{FF2B5EF4-FFF2-40B4-BE49-F238E27FC236}">
                    <a16:creationId xmlns:a16="http://schemas.microsoft.com/office/drawing/2014/main" id="{53AF531C-2374-49FE-AD0B-3E78CE3E7F77}"/>
                  </a:ext>
                </a:extLst>
              </p:cNvPr>
              <p:cNvSpPr txBox="1"/>
              <p:nvPr/>
            </p:nvSpPr>
            <p:spPr bwMode="gray">
              <a:xfrm>
                <a:off x="3279776" y="1248607"/>
                <a:ext cx="2538284" cy="138499"/>
              </a:xfrm>
              <a:prstGeom prst="rect">
                <a:avLst/>
              </a:prstGeom>
              <a:noFill/>
            </p:spPr>
            <p:txBody>
              <a:bodyPr wrap="square" lIns="0" tIns="0" rIns="0" bIns="0" rtlCol="0">
                <a:spAutoFit/>
              </a:bodyPr>
              <a:lstStyle/>
              <a:p>
                <a:r>
                  <a:rPr lang="en-US" sz="900" i="1" dirty="0"/>
                  <a:t>Average Growth, 2009-10 to 2014-15</a:t>
                </a:r>
              </a:p>
            </p:txBody>
          </p:sp>
          <p:sp>
            <p:nvSpPr>
              <p:cNvPr id="57" name="TextBox 56">
                <a:extLst>
                  <a:ext uri="{FF2B5EF4-FFF2-40B4-BE49-F238E27FC236}">
                    <a16:creationId xmlns:a16="http://schemas.microsoft.com/office/drawing/2014/main" id="{C80A8F56-B91E-4766-B03D-14B7CA9C4EC7}"/>
                  </a:ext>
                </a:extLst>
              </p:cNvPr>
              <p:cNvSpPr txBox="1"/>
              <p:nvPr/>
            </p:nvSpPr>
            <p:spPr bwMode="gray">
              <a:xfrm>
                <a:off x="3279776" y="939223"/>
                <a:ext cx="2331940" cy="307777"/>
              </a:xfrm>
              <a:prstGeom prst="rect">
                <a:avLst/>
              </a:prstGeom>
              <a:noFill/>
            </p:spPr>
            <p:txBody>
              <a:bodyPr wrap="square" lIns="0" tIns="0" rIns="0" bIns="0" rtlCol="0">
                <a:spAutoFit/>
              </a:bodyPr>
              <a:lstStyle/>
              <a:p>
                <a:r>
                  <a:rPr lang="en-US" sz="1000" b="1" dirty="0"/>
                  <a:t>Demand for Services Outpaces Enrollment Growth </a:t>
                </a:r>
              </a:p>
            </p:txBody>
          </p:sp>
        </p:grpSp>
        <p:grpSp>
          <p:nvGrpSpPr>
            <p:cNvPr id="35" name="Group 34">
              <a:extLst>
                <a:ext uri="{FF2B5EF4-FFF2-40B4-BE49-F238E27FC236}">
                  <a16:creationId xmlns:a16="http://schemas.microsoft.com/office/drawing/2014/main" id="{E117BD66-F292-4DED-BDDB-6160E6955742}"/>
                </a:ext>
              </a:extLst>
            </p:cNvPr>
            <p:cNvGrpSpPr/>
            <p:nvPr/>
          </p:nvGrpSpPr>
          <p:grpSpPr>
            <a:xfrm>
              <a:off x="3736448" y="1904788"/>
              <a:ext cx="1692649" cy="646201"/>
              <a:chOff x="3736448" y="1544381"/>
              <a:chExt cx="1692649" cy="646201"/>
            </a:xfrm>
          </p:grpSpPr>
          <p:sp>
            <p:nvSpPr>
              <p:cNvPr id="54" name="TextBox 53">
                <a:extLst>
                  <a:ext uri="{FF2B5EF4-FFF2-40B4-BE49-F238E27FC236}">
                    <a16:creationId xmlns:a16="http://schemas.microsoft.com/office/drawing/2014/main" id="{747BBA71-D14F-4AFD-9932-7F61445E1E02}"/>
                  </a:ext>
                </a:extLst>
              </p:cNvPr>
              <p:cNvSpPr txBox="1"/>
              <p:nvPr/>
            </p:nvSpPr>
            <p:spPr bwMode="gray">
              <a:xfrm>
                <a:off x="3736448" y="1913583"/>
                <a:ext cx="1692649" cy="276999"/>
              </a:xfrm>
              <a:prstGeom prst="rect">
                <a:avLst/>
              </a:prstGeom>
              <a:noFill/>
            </p:spPr>
            <p:txBody>
              <a:bodyPr wrap="square" lIns="0" tIns="0" rIns="0" bIns="0" rtlCol="0">
                <a:spAutoFit/>
              </a:bodyPr>
              <a:lstStyle/>
              <a:p>
                <a:pPr>
                  <a:spcBef>
                    <a:spcPts val="500"/>
                  </a:spcBef>
                </a:pPr>
                <a:r>
                  <a:rPr lang="en-US" sz="900" dirty="0"/>
                  <a:t>Average percent change in </a:t>
                </a:r>
                <a:r>
                  <a:rPr lang="en-US" sz="900" b="1" dirty="0"/>
                  <a:t>institutional enrollment</a:t>
                </a:r>
              </a:p>
            </p:txBody>
          </p:sp>
          <p:sp>
            <p:nvSpPr>
              <p:cNvPr id="55" name="TextBox 54">
                <a:extLst>
                  <a:ext uri="{FF2B5EF4-FFF2-40B4-BE49-F238E27FC236}">
                    <a16:creationId xmlns:a16="http://schemas.microsoft.com/office/drawing/2014/main" id="{F810C0FD-B027-474C-86A5-66EE857AB70B}"/>
                  </a:ext>
                </a:extLst>
              </p:cNvPr>
              <p:cNvSpPr txBox="1"/>
              <p:nvPr/>
            </p:nvSpPr>
            <p:spPr bwMode="gray">
              <a:xfrm>
                <a:off x="3736448" y="1544381"/>
                <a:ext cx="804910" cy="384721"/>
              </a:xfrm>
              <a:prstGeom prst="rect">
                <a:avLst/>
              </a:prstGeom>
              <a:noFill/>
            </p:spPr>
            <p:txBody>
              <a:bodyPr wrap="square" lIns="0" tIns="0" rIns="0" bIns="0" rtlCol="0">
                <a:spAutoFit/>
              </a:bodyPr>
              <a:lstStyle/>
              <a:p>
                <a:r>
                  <a:rPr lang="en-US" sz="2500" dirty="0">
                    <a:solidFill>
                      <a:schemeClr val="accent6"/>
                    </a:solidFill>
                    <a:latin typeface="+mj-lt"/>
                  </a:rPr>
                  <a:t>5.6%</a:t>
                </a:r>
              </a:p>
            </p:txBody>
          </p:sp>
        </p:grpSp>
        <p:grpSp>
          <p:nvGrpSpPr>
            <p:cNvPr id="47" name="Group 46">
              <a:extLst>
                <a:ext uri="{FF2B5EF4-FFF2-40B4-BE49-F238E27FC236}">
                  <a16:creationId xmlns:a16="http://schemas.microsoft.com/office/drawing/2014/main" id="{F6533758-3E24-451D-BBB0-6A4C7D9B1B11}"/>
                </a:ext>
              </a:extLst>
            </p:cNvPr>
            <p:cNvGrpSpPr/>
            <p:nvPr/>
          </p:nvGrpSpPr>
          <p:grpSpPr>
            <a:xfrm>
              <a:off x="3732874" y="3540749"/>
              <a:ext cx="2396464" cy="415498"/>
              <a:chOff x="3732874" y="3030201"/>
              <a:chExt cx="2396464" cy="415498"/>
            </a:xfrm>
          </p:grpSpPr>
          <p:sp>
            <p:nvSpPr>
              <p:cNvPr id="52" name="Rectangle 51">
                <a:extLst>
                  <a:ext uri="{FF2B5EF4-FFF2-40B4-BE49-F238E27FC236}">
                    <a16:creationId xmlns:a16="http://schemas.microsoft.com/office/drawing/2014/main" id="{5C95DA0F-20F4-4814-B72C-F6D0E7C14DBA}"/>
                  </a:ext>
                </a:extLst>
              </p:cNvPr>
              <p:cNvSpPr/>
              <p:nvPr/>
            </p:nvSpPr>
            <p:spPr bwMode="gray">
              <a:xfrm>
                <a:off x="3732874" y="3044927"/>
                <a:ext cx="377652" cy="386046"/>
              </a:xfrm>
              <a:prstGeom prst="rect">
                <a:avLst/>
              </a:prstGeom>
              <a:effectLst/>
            </p:spPr>
            <p:txBody>
              <a:bodyPr wrap="square" lIns="0" tIns="0" rIns="0" bIns="0">
                <a:spAutoFit/>
              </a:bodyPr>
              <a:lstStyle/>
              <a:p>
                <a:r>
                  <a:rPr lang="en-US" sz="2500" dirty="0">
                    <a:solidFill>
                      <a:schemeClr val="tx2"/>
                    </a:solidFill>
                    <a:latin typeface="+mj-lt"/>
                  </a:rPr>
                  <a:t>5x</a:t>
                </a:r>
              </a:p>
            </p:txBody>
          </p:sp>
          <p:sp>
            <p:nvSpPr>
              <p:cNvPr id="53" name="Rectangle 52">
                <a:extLst>
                  <a:ext uri="{FF2B5EF4-FFF2-40B4-BE49-F238E27FC236}">
                    <a16:creationId xmlns:a16="http://schemas.microsoft.com/office/drawing/2014/main" id="{BD0C7B24-2651-4D09-BB30-A143F6A7DB34}"/>
                  </a:ext>
                </a:extLst>
              </p:cNvPr>
              <p:cNvSpPr/>
              <p:nvPr/>
            </p:nvSpPr>
            <p:spPr bwMode="gray">
              <a:xfrm>
                <a:off x="4200108" y="3030201"/>
                <a:ext cx="1929230" cy="415498"/>
              </a:xfrm>
              <a:prstGeom prst="rect">
                <a:avLst/>
              </a:prstGeom>
            </p:spPr>
            <p:txBody>
              <a:bodyPr wrap="square" lIns="0" tIns="0" rIns="0" bIns="0">
                <a:spAutoFit/>
              </a:bodyPr>
              <a:lstStyle/>
              <a:p>
                <a:pPr marL="0" lvl="1">
                  <a:spcBef>
                    <a:spcPts val="500"/>
                  </a:spcBef>
                </a:pPr>
                <a:r>
                  <a:rPr lang="en-US" sz="900" b="1" dirty="0"/>
                  <a:t>Rate at which counseling center utilization outpaced enrollment growth </a:t>
                </a:r>
              </a:p>
            </p:txBody>
          </p:sp>
        </p:grpSp>
        <p:grpSp>
          <p:nvGrpSpPr>
            <p:cNvPr id="48" name="Group 47">
              <a:extLst>
                <a:ext uri="{FF2B5EF4-FFF2-40B4-BE49-F238E27FC236}">
                  <a16:creationId xmlns:a16="http://schemas.microsoft.com/office/drawing/2014/main" id="{7A62BAA8-0E71-4A21-B9FB-DF5A10C4FAFF}"/>
                </a:ext>
              </a:extLst>
            </p:cNvPr>
            <p:cNvGrpSpPr/>
            <p:nvPr/>
          </p:nvGrpSpPr>
          <p:grpSpPr>
            <a:xfrm>
              <a:off x="3732874" y="2694727"/>
              <a:ext cx="1832000" cy="640780"/>
              <a:chOff x="3732874" y="2189036"/>
              <a:chExt cx="1832000" cy="640780"/>
            </a:xfrm>
          </p:grpSpPr>
          <p:sp>
            <p:nvSpPr>
              <p:cNvPr id="49" name="TextBox 48">
                <a:extLst>
                  <a:ext uri="{FF2B5EF4-FFF2-40B4-BE49-F238E27FC236}">
                    <a16:creationId xmlns:a16="http://schemas.microsoft.com/office/drawing/2014/main" id="{A5CCE7F3-0921-4F44-8D1F-091C56EB1BB1}"/>
                  </a:ext>
                </a:extLst>
              </p:cNvPr>
              <p:cNvSpPr txBox="1"/>
              <p:nvPr/>
            </p:nvSpPr>
            <p:spPr bwMode="gray">
              <a:xfrm>
                <a:off x="3736448" y="2189036"/>
                <a:ext cx="984453" cy="384721"/>
              </a:xfrm>
              <a:prstGeom prst="rect">
                <a:avLst/>
              </a:prstGeom>
              <a:noFill/>
            </p:spPr>
            <p:txBody>
              <a:bodyPr wrap="square" lIns="0" tIns="0" rIns="0" bIns="0" rtlCol="0">
                <a:spAutoFit/>
              </a:bodyPr>
              <a:lstStyle/>
              <a:p>
                <a:r>
                  <a:rPr lang="en-US" sz="2500" dirty="0">
                    <a:solidFill>
                      <a:srgbClr val="0070CD"/>
                    </a:solidFill>
                    <a:latin typeface="Rockwell"/>
                  </a:rPr>
                  <a:t>29.6%</a:t>
                </a:r>
              </a:p>
            </p:txBody>
          </p:sp>
          <p:sp>
            <p:nvSpPr>
              <p:cNvPr id="50" name="TextBox 49">
                <a:extLst>
                  <a:ext uri="{FF2B5EF4-FFF2-40B4-BE49-F238E27FC236}">
                    <a16:creationId xmlns:a16="http://schemas.microsoft.com/office/drawing/2014/main" id="{3CBF6EB7-B572-478A-90FC-03E1C38BC196}"/>
                  </a:ext>
                </a:extLst>
              </p:cNvPr>
              <p:cNvSpPr txBox="1"/>
              <p:nvPr/>
            </p:nvSpPr>
            <p:spPr bwMode="gray">
              <a:xfrm>
                <a:off x="3732874" y="2552817"/>
                <a:ext cx="1832000" cy="276999"/>
              </a:xfrm>
              <a:prstGeom prst="rect">
                <a:avLst/>
              </a:prstGeom>
              <a:noFill/>
            </p:spPr>
            <p:txBody>
              <a:bodyPr wrap="square" lIns="0" tIns="0" rIns="0" bIns="0" rtlCol="0">
                <a:spAutoFit/>
              </a:bodyPr>
              <a:lstStyle/>
              <a:p>
                <a:pPr>
                  <a:spcBef>
                    <a:spcPts val="500"/>
                  </a:spcBef>
                </a:pPr>
                <a:r>
                  <a:rPr lang="en-US" sz="900" dirty="0"/>
                  <a:t>Average percent change in </a:t>
                </a:r>
                <a:r>
                  <a:rPr lang="en-US" sz="900" b="1" dirty="0"/>
                  <a:t>counseling center utilization</a:t>
                </a:r>
              </a:p>
            </p:txBody>
          </p:sp>
        </p:grpSp>
      </p:grpSp>
    </p:spTree>
    <p:extLst>
      <p:ext uri="{BB962C8B-B14F-4D97-AF65-F5344CB8AC3E}">
        <p14:creationId xmlns:p14="http://schemas.microsoft.com/office/powerpoint/2010/main" val="2538141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4" name="Text Placeholder 3"/>
          <p:cNvSpPr>
            <a:spLocks noGrp="1"/>
          </p:cNvSpPr>
          <p:nvPr>
            <p:ph type="body" sz="quarter" idx="12"/>
          </p:nvPr>
        </p:nvSpPr>
        <p:spPr/>
        <p:txBody>
          <a:bodyPr/>
          <a:lstStyle/>
          <a:p>
            <a:r>
              <a:rPr lang="en-US" dirty="0"/>
              <a:t>Higher Ed Assailed By A Drumbeat of Critiques</a:t>
            </a:r>
          </a:p>
        </p:txBody>
      </p:sp>
      <p:sp>
        <p:nvSpPr>
          <p:cNvPr id="5" name="Text Placeholder 4"/>
          <p:cNvSpPr>
            <a:spLocks noGrp="1"/>
          </p:cNvSpPr>
          <p:nvPr>
            <p:ph type="body" sz="quarter" idx="13"/>
          </p:nvPr>
        </p:nvSpPr>
        <p:spPr>
          <a:xfrm>
            <a:off x="4081645" y="4600545"/>
            <a:ext cx="2319155" cy="200055"/>
          </a:xfrm>
        </p:spPr>
        <p:txBody>
          <a:bodyPr/>
          <a:lstStyle/>
          <a:p>
            <a:r>
              <a:rPr lang="en-US" dirty="0"/>
              <a:t>Source: “Is College a Lousy Investment,” </a:t>
            </a:r>
            <a:r>
              <a:rPr lang="en-US" i="1" dirty="0"/>
              <a:t>Newsweek, </a:t>
            </a:r>
            <a:r>
              <a:rPr lang="en-US" dirty="0"/>
              <a:t>September 2012; EAB interviews and analysis.</a:t>
            </a:r>
          </a:p>
        </p:txBody>
      </p:sp>
      <p:pic>
        <p:nvPicPr>
          <p:cNvPr id="19" name="Picture 2"/>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1731114" y="2744700"/>
            <a:ext cx="893803" cy="133936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L:\public\share\Edsyn\AAF\Studies\2015 SOU\JM Docs\Craig Cover.jp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0640" y="1204707"/>
            <a:ext cx="895700" cy="133936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5" descr="L:\public\share\Edsyn\AAF\Studies\2015 SOU\JM Docs\Carey Cover.jp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286" y="1204707"/>
            <a:ext cx="898069" cy="133936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Image result for the innovative university"/>
          <p:cNvPicPr>
            <a:picLocks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2503" y="2744700"/>
            <a:ext cx="894441" cy="133695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ecx.images-amazon.com/images/I/41E244BmKAL._SX332_BO1,204,203,200_.jp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66833" y="2747758"/>
            <a:ext cx="894441" cy="1336306"/>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0" descr="http://ecx.images-amazon.com/images/I/51K82CZYuAL._SX331_BO1,204,203,200_.jp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79350" y="1204707"/>
            <a:ext cx="894441" cy="134031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ecx.images-amazon.com/images/I/41BE7h3kuGL._SX322_BO1,204,203,200_.jp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61003" y="1204707"/>
            <a:ext cx="894441" cy="137755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4" descr="http://ecx.images-amazon.com/images/I/5177rz5qDGL._SX309_BO1,204,203,200_.jpg"/>
          <p:cNvPicPr>
            <a:picLocks noChangeAspect="1" noChangeArrowheads="1"/>
          </p:cNvPicPr>
          <p:nvPr/>
        </p:nvPicPr>
        <p:blipFill>
          <a:blip r:embed="rId9">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803074" y="2648931"/>
            <a:ext cx="894441" cy="143513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L:\public\share\Edsyn\AAF\Studies\2015 SOU\JM Docs\Atlantic Cover.jpg"/>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03286" y="2744174"/>
            <a:ext cx="894441" cy="133748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i.huffpost.com/gen/765314/images/o-JUSTIN-WOLFERS-NEWSWEEK-facebook.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1604" y="940704"/>
            <a:ext cx="2193507" cy="2971800"/>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945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9875" y="640267"/>
            <a:ext cx="5908675" cy="184666"/>
          </a:xfrm>
        </p:spPr>
        <p:txBody>
          <a:bodyPr/>
          <a:lstStyle/>
          <a:p>
            <a:r>
              <a:rPr lang="en-US" dirty="0"/>
              <a:t>Students Move to Healthcare and STEM, Away from Education &amp; Humanities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023360" y="4677489"/>
            <a:ext cx="2377440" cy="123111"/>
          </a:xfrm>
        </p:spPr>
        <p:txBody>
          <a:bodyPr/>
          <a:lstStyle/>
          <a:p>
            <a:pPr algn="r"/>
            <a:r>
              <a:rPr lang="en-US" dirty="0"/>
              <a:t>Source: EAB analysis of IPEDS data.</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b="0" dirty="0"/>
              <a:t>Students Pursuing Workforce Oriented Degrees </a:t>
            </a:r>
          </a:p>
        </p:txBody>
      </p:sp>
      <p:graphicFrame>
        <p:nvGraphicFramePr>
          <p:cNvPr id="23" name="Chart 22"/>
          <p:cNvGraphicFramePr/>
          <p:nvPr/>
        </p:nvGraphicFramePr>
        <p:xfrm>
          <a:off x="1" y="1129729"/>
          <a:ext cx="6129338" cy="350492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bwMode="gray">
          <a:xfrm>
            <a:off x="269874" y="991230"/>
            <a:ext cx="5859463" cy="138499"/>
          </a:xfrm>
          <a:prstGeom prst="rect">
            <a:avLst/>
          </a:prstGeom>
          <a:noFill/>
        </p:spPr>
        <p:txBody>
          <a:bodyPr wrap="square" lIns="0" tIns="0" rIns="0" bIns="0" rtlCol="0">
            <a:spAutoFit/>
          </a:bodyPr>
          <a:lstStyle/>
          <a:p>
            <a:pPr>
              <a:spcBef>
                <a:spcPts val="500"/>
              </a:spcBef>
            </a:pPr>
            <a:r>
              <a:rPr lang="en-US" sz="900" b="1" dirty="0"/>
              <a:t>Change in Number of BA Degree Completions by Major Group, 2007-2015, All Institutions</a:t>
            </a:r>
          </a:p>
        </p:txBody>
      </p:sp>
      <p:sp>
        <p:nvSpPr>
          <p:cNvPr id="9" name="Rectangle 8"/>
          <p:cNvSpPr/>
          <p:nvPr/>
        </p:nvSpPr>
        <p:spPr bwMode="gray">
          <a:xfrm>
            <a:off x="4876800" y="1782055"/>
            <a:ext cx="1250950" cy="791451"/>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a:solidFill>
                  <a:schemeClr val="tx1"/>
                </a:solidFill>
              </a:rPr>
              <a:t>80% of the growth has come from criminal justice and social work</a:t>
            </a:r>
          </a:p>
        </p:txBody>
      </p:sp>
      <p:cxnSp>
        <p:nvCxnSpPr>
          <p:cNvPr id="10" name="Straight Arrow Connector 9"/>
          <p:cNvCxnSpPr/>
          <p:nvPr/>
        </p:nvCxnSpPr>
        <p:spPr bwMode="gray">
          <a:xfrm flipH="1">
            <a:off x="4724400" y="2038350"/>
            <a:ext cx="152400" cy="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bwMode="gray">
          <a:xfrm>
            <a:off x="4502150" y="3406877"/>
            <a:ext cx="1357876" cy="507899"/>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a:solidFill>
                  <a:schemeClr val="tx1"/>
                </a:solidFill>
              </a:rPr>
              <a:t>Political science declining while economics surging</a:t>
            </a:r>
          </a:p>
        </p:txBody>
      </p:sp>
      <p:cxnSp>
        <p:nvCxnSpPr>
          <p:cNvPr id="13" name="Straight Arrow Connector 12"/>
          <p:cNvCxnSpPr/>
          <p:nvPr/>
        </p:nvCxnSpPr>
        <p:spPr bwMode="gray">
          <a:xfrm flipH="1">
            <a:off x="4349750" y="3738422"/>
            <a:ext cx="152400" cy="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bwMode="gray">
          <a:xfrm>
            <a:off x="3961376" y="4079808"/>
            <a:ext cx="1893803" cy="339052"/>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r>
              <a:rPr lang="en-US" sz="900" dirty="0">
                <a:solidFill>
                  <a:schemeClr val="tx1"/>
                </a:solidFill>
              </a:rPr>
              <a:t>Most fields shrinking, though communications increasing </a:t>
            </a:r>
          </a:p>
        </p:txBody>
      </p:sp>
      <p:cxnSp>
        <p:nvCxnSpPr>
          <p:cNvPr id="15" name="Straight Arrow Connector 14"/>
          <p:cNvCxnSpPr/>
          <p:nvPr/>
        </p:nvCxnSpPr>
        <p:spPr bwMode="gray">
          <a:xfrm flipH="1">
            <a:off x="3808976" y="4163667"/>
            <a:ext cx="152400" cy="0"/>
          </a:xfrm>
          <a:prstGeom prst="straightConnector1">
            <a:avLst/>
          </a:prstGeom>
          <a:ln w="12700">
            <a:solidFill>
              <a:schemeClr val="accent3"/>
            </a:solidFill>
            <a:miter lim="800000"/>
            <a:headEnd type="none"/>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82175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a:xfrm>
            <a:off x="266700" y="309824"/>
            <a:ext cx="5472363" cy="256480"/>
          </a:xfrm>
        </p:spPr>
        <p:txBody>
          <a:bodyPr/>
          <a:lstStyle/>
          <a:p>
            <a:r>
              <a:rPr lang="en-US" dirty="0"/>
              <a:t>Repackaging Liberal Arts</a:t>
            </a:r>
          </a:p>
        </p:txBody>
      </p:sp>
      <p:sp>
        <p:nvSpPr>
          <p:cNvPr id="5" name="Text Placeholder 4"/>
          <p:cNvSpPr>
            <a:spLocks noGrp="1"/>
          </p:cNvSpPr>
          <p:nvPr>
            <p:ph type="body" sz="quarter" idx="13"/>
          </p:nvPr>
        </p:nvSpPr>
        <p:spPr>
          <a:xfrm>
            <a:off x="2461338" y="4369713"/>
            <a:ext cx="3939463" cy="430887"/>
          </a:xfrm>
        </p:spPr>
        <p:txBody>
          <a:bodyPr/>
          <a:lstStyle/>
          <a:p>
            <a:r>
              <a:rPr lang="en-US" dirty="0"/>
              <a:t>Source: “Nexus: Curriculum to Career,” Mount Holyoke College, mtholyoke.edu/</a:t>
            </a:r>
            <a:r>
              <a:rPr lang="en-US" dirty="0" err="1"/>
              <a:t>acad</a:t>
            </a:r>
            <a:r>
              <a:rPr lang="en-US" dirty="0"/>
              <a:t>/nexus; “Graduate Results Class of 2014,” Career Development Office, Susquehanna University; “Course Catalog: English – Publishing &amp; Editing”, Susquehanna University; EAB interviews and analysis.</a:t>
            </a:r>
          </a:p>
        </p:txBody>
      </p:sp>
      <p:sp>
        <p:nvSpPr>
          <p:cNvPr id="6" name="Text Placeholder 5"/>
          <p:cNvSpPr>
            <a:spLocks noGrp="1"/>
          </p:cNvSpPr>
          <p:nvPr>
            <p:ph type="body" sz="quarter" idx="14"/>
          </p:nvPr>
        </p:nvSpPr>
        <p:spPr/>
        <p:txBody>
          <a:bodyPr/>
          <a:lstStyle/>
          <a:p>
            <a:endParaRPr lang="en-US"/>
          </a:p>
        </p:txBody>
      </p:sp>
      <p:pic>
        <p:nvPicPr>
          <p:cNvPr id="7" name="Picture 2" descr="https://upload.wikimedia.org/wikipedia/en/5/5c/Susquehanna_University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1557" y="1163980"/>
            <a:ext cx="1005840" cy="21785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gray">
          <a:xfrm>
            <a:off x="269875" y="791559"/>
            <a:ext cx="2305877" cy="307777"/>
          </a:xfrm>
          <a:prstGeom prst="rect">
            <a:avLst/>
          </a:prstGeom>
          <a:noFill/>
        </p:spPr>
        <p:txBody>
          <a:bodyPr wrap="square" lIns="0" tIns="0" rIns="0" bIns="0" rtlCol="0">
            <a:spAutoFit/>
          </a:bodyPr>
          <a:lstStyle/>
          <a:p>
            <a:pPr>
              <a:spcBef>
                <a:spcPts val="500"/>
              </a:spcBef>
            </a:pPr>
            <a:r>
              <a:rPr lang="en-US" sz="1000" b="1" dirty="0">
                <a:solidFill>
                  <a:srgbClr val="4F5861"/>
                </a:solidFill>
              </a:rPr>
              <a:t>Orienting Liberal Arts Majors Towards 21</a:t>
            </a:r>
            <a:r>
              <a:rPr lang="en-US" sz="1000" b="1" baseline="30000" dirty="0">
                <a:solidFill>
                  <a:srgbClr val="4F5861"/>
                </a:solidFill>
              </a:rPr>
              <a:t>st</a:t>
            </a:r>
            <a:r>
              <a:rPr lang="en-US" sz="1000" b="1" dirty="0">
                <a:solidFill>
                  <a:srgbClr val="4F5861"/>
                </a:solidFill>
              </a:rPr>
              <a:t> Century Careers</a:t>
            </a:r>
          </a:p>
        </p:txBody>
      </p:sp>
      <p:pic>
        <p:nvPicPr>
          <p:cNvPr id="9" name="Picture 6" descr="https://upload.wikimedia.org/wikipedia/en/4/44/MtHolyokeFull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02452" y="1187489"/>
            <a:ext cx="1097280" cy="17083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gray">
          <a:xfrm>
            <a:off x="3402452" y="791559"/>
            <a:ext cx="2305877" cy="307777"/>
          </a:xfrm>
          <a:prstGeom prst="rect">
            <a:avLst/>
          </a:prstGeom>
          <a:noFill/>
        </p:spPr>
        <p:txBody>
          <a:bodyPr wrap="square" lIns="0" tIns="0" rIns="0" bIns="0" rtlCol="0">
            <a:spAutoFit/>
          </a:bodyPr>
          <a:lstStyle/>
          <a:p>
            <a:pPr>
              <a:spcBef>
                <a:spcPts val="500"/>
              </a:spcBef>
            </a:pPr>
            <a:r>
              <a:rPr lang="en-US" sz="1000" b="1" dirty="0">
                <a:solidFill>
                  <a:srgbClr val="4F5861"/>
                </a:solidFill>
              </a:rPr>
              <a:t>Pairing Liberal Arts with Professionally-Oriented Tracks</a:t>
            </a:r>
          </a:p>
        </p:txBody>
      </p:sp>
      <p:sp>
        <p:nvSpPr>
          <p:cNvPr id="11" name="TextBox 10"/>
          <p:cNvSpPr txBox="1"/>
          <p:nvPr/>
        </p:nvSpPr>
        <p:spPr bwMode="gray">
          <a:xfrm>
            <a:off x="4555390" y="3877085"/>
            <a:ext cx="1506963" cy="411480"/>
          </a:xfrm>
          <a:prstGeom prst="rect">
            <a:avLst/>
          </a:prstGeom>
          <a:solidFill>
            <a:schemeClr val="bg2"/>
          </a:solidFill>
          <a:ln>
            <a:noFill/>
          </a:ln>
        </p:spPr>
        <p:txBody>
          <a:bodyPr wrap="square" lIns="0" tIns="0" rIns="0" bIns="0" rtlCol="0">
            <a:spAutoFit/>
          </a:bodyPr>
          <a:lstStyle/>
          <a:p>
            <a:pPr>
              <a:spcBef>
                <a:spcPts val="500"/>
              </a:spcBef>
            </a:pPr>
            <a:endParaRPr lang="en-US" sz="900" dirty="0">
              <a:solidFill>
                <a:srgbClr val="4F5861"/>
              </a:solidFill>
            </a:endParaRPr>
          </a:p>
        </p:txBody>
      </p:sp>
      <p:sp>
        <p:nvSpPr>
          <p:cNvPr id="12" name="Rectangle 11"/>
          <p:cNvSpPr/>
          <p:nvPr/>
        </p:nvSpPr>
        <p:spPr>
          <a:xfrm>
            <a:off x="4580688" y="3921243"/>
            <a:ext cx="614225" cy="323165"/>
          </a:xfrm>
          <a:prstGeom prst="rect">
            <a:avLst/>
          </a:prstGeom>
          <a:ln>
            <a:noFill/>
          </a:ln>
        </p:spPr>
        <p:txBody>
          <a:bodyPr wrap="square">
            <a:spAutoFit/>
          </a:bodyPr>
          <a:lstStyle/>
          <a:p>
            <a:r>
              <a:rPr lang="en-US" sz="1500" dirty="0">
                <a:solidFill>
                  <a:srgbClr val="0070CD"/>
                </a:solidFill>
              </a:rPr>
              <a:t>9%</a:t>
            </a:r>
          </a:p>
        </p:txBody>
      </p:sp>
      <p:sp>
        <p:nvSpPr>
          <p:cNvPr id="13" name="TextBox 12"/>
          <p:cNvSpPr txBox="1"/>
          <p:nvPr/>
        </p:nvSpPr>
        <p:spPr bwMode="gray">
          <a:xfrm>
            <a:off x="5109060" y="3975103"/>
            <a:ext cx="867694" cy="215444"/>
          </a:xfrm>
          <a:prstGeom prst="rect">
            <a:avLst/>
          </a:prstGeom>
          <a:noFill/>
          <a:ln>
            <a:noFill/>
          </a:ln>
        </p:spPr>
        <p:txBody>
          <a:bodyPr wrap="square" lIns="0" tIns="0" rIns="0" bIns="0" rtlCol="0">
            <a:spAutoFit/>
          </a:bodyPr>
          <a:lstStyle/>
          <a:p>
            <a:pPr>
              <a:spcBef>
                <a:spcPts val="500"/>
              </a:spcBef>
            </a:pPr>
            <a:r>
              <a:rPr lang="en-US" sz="700" i="1" dirty="0">
                <a:solidFill>
                  <a:srgbClr val="4F5861"/>
                </a:solidFill>
              </a:rPr>
              <a:t>Students declaring a track</a:t>
            </a:r>
          </a:p>
        </p:txBody>
      </p:sp>
      <p:grpSp>
        <p:nvGrpSpPr>
          <p:cNvPr id="14" name="Group 13"/>
          <p:cNvGrpSpPr/>
          <p:nvPr/>
        </p:nvGrpSpPr>
        <p:grpSpPr>
          <a:xfrm>
            <a:off x="3402452" y="2821716"/>
            <a:ext cx="2337986" cy="1558900"/>
            <a:chOff x="3825177" y="2842553"/>
            <a:chExt cx="2337986" cy="1558900"/>
          </a:xfrm>
        </p:grpSpPr>
        <p:sp>
          <p:nvSpPr>
            <p:cNvPr id="15" name="Rectangle 14"/>
            <p:cNvSpPr/>
            <p:nvPr/>
          </p:nvSpPr>
          <p:spPr>
            <a:xfrm>
              <a:off x="3825177" y="2842553"/>
              <a:ext cx="1005840" cy="274320"/>
            </a:xfrm>
            <a:prstGeom prst="rect">
              <a:avLst/>
            </a:prstGeom>
            <a:noFill/>
            <a:ln w="6350" cap="flat" cmpd="sng" algn="ctr">
              <a:solidFill>
                <a:schemeClr val="accent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700" b="1" dirty="0">
                  <a:solidFill>
                    <a:srgbClr val="4F5861"/>
                  </a:solidFill>
                </a:rPr>
                <a:t>Pre-Experience Programming</a:t>
              </a:r>
            </a:p>
          </p:txBody>
        </p:sp>
        <p:sp>
          <p:nvSpPr>
            <p:cNvPr id="16" name="Rectangle 15"/>
            <p:cNvSpPr/>
            <p:nvPr/>
          </p:nvSpPr>
          <p:spPr>
            <a:xfrm>
              <a:off x="3825177" y="3163698"/>
              <a:ext cx="1005840" cy="274320"/>
            </a:xfrm>
            <a:prstGeom prst="rect">
              <a:avLst/>
            </a:prstGeom>
            <a:noFill/>
            <a:ln w="6350" cap="flat" cmpd="sng" algn="ctr">
              <a:solidFill>
                <a:schemeClr val="accent4"/>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700" b="1" dirty="0">
                  <a:solidFill>
                    <a:srgbClr val="4F5861"/>
                  </a:solidFill>
                </a:rPr>
                <a:t>3 Academic Courses</a:t>
              </a:r>
            </a:p>
          </p:txBody>
        </p:sp>
        <p:sp>
          <p:nvSpPr>
            <p:cNvPr id="17" name="Rectangle 16"/>
            <p:cNvSpPr/>
            <p:nvPr/>
          </p:nvSpPr>
          <p:spPr>
            <a:xfrm>
              <a:off x="3825177" y="3484843"/>
              <a:ext cx="1005840" cy="274320"/>
            </a:xfrm>
            <a:prstGeom prst="rect">
              <a:avLst/>
            </a:prstGeom>
            <a:noFill/>
            <a:ln w="6350" cap="flat" cmpd="sng" algn="ctr">
              <a:solidFill>
                <a:schemeClr val="accent4"/>
              </a:solidFill>
              <a:prstDash val="dash"/>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700" b="1" dirty="0">
                  <a:solidFill>
                    <a:srgbClr val="4F5861"/>
                  </a:solidFill>
                </a:rPr>
                <a:t>Practical Experience</a:t>
              </a:r>
            </a:p>
          </p:txBody>
        </p:sp>
        <p:sp>
          <p:nvSpPr>
            <p:cNvPr id="18" name="Rectangle 17"/>
            <p:cNvSpPr/>
            <p:nvPr/>
          </p:nvSpPr>
          <p:spPr>
            <a:xfrm>
              <a:off x="3825177" y="3805988"/>
              <a:ext cx="1005840" cy="274320"/>
            </a:xfrm>
            <a:prstGeom prst="rect">
              <a:avLst/>
            </a:prstGeom>
            <a:noFill/>
            <a:ln w="6350" cap="flat" cmpd="sng" algn="ctr">
              <a:solidFill>
                <a:schemeClr val="accent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700" b="1" dirty="0">
                  <a:solidFill>
                    <a:srgbClr val="4F5861"/>
                  </a:solidFill>
                </a:rPr>
                <a:t>Curriculum to Career Course</a:t>
              </a:r>
            </a:p>
          </p:txBody>
        </p:sp>
        <p:sp>
          <p:nvSpPr>
            <p:cNvPr id="19" name="Rectangle 18"/>
            <p:cNvSpPr/>
            <p:nvPr/>
          </p:nvSpPr>
          <p:spPr>
            <a:xfrm>
              <a:off x="3825177" y="4127133"/>
              <a:ext cx="1005840" cy="274320"/>
            </a:xfrm>
            <a:prstGeom prst="rect">
              <a:avLst/>
            </a:prstGeom>
            <a:noFill/>
            <a:ln w="6350" cap="flat" cmpd="sng" algn="ctr">
              <a:solidFill>
                <a:schemeClr val="accent4"/>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en-US" sz="700" b="1" dirty="0">
                  <a:solidFill>
                    <a:srgbClr val="4F5861"/>
                  </a:solidFill>
                </a:rPr>
                <a:t>Presentation on Experience</a:t>
              </a:r>
            </a:p>
          </p:txBody>
        </p:sp>
        <p:sp>
          <p:nvSpPr>
            <p:cNvPr id="20" name="TextBox 19"/>
            <p:cNvSpPr txBox="1"/>
            <p:nvPr/>
          </p:nvSpPr>
          <p:spPr bwMode="gray">
            <a:xfrm>
              <a:off x="4900407" y="3193136"/>
              <a:ext cx="1262756" cy="215444"/>
            </a:xfrm>
            <a:prstGeom prst="rect">
              <a:avLst/>
            </a:prstGeom>
            <a:noFill/>
          </p:spPr>
          <p:txBody>
            <a:bodyPr wrap="square" lIns="0" tIns="0" rIns="0" bIns="0" rtlCol="0">
              <a:spAutoFit/>
            </a:bodyPr>
            <a:lstStyle/>
            <a:p>
              <a:pPr>
                <a:spcBef>
                  <a:spcPts val="500"/>
                </a:spcBef>
              </a:pPr>
              <a:r>
                <a:rPr lang="en-US" sz="700" i="1" dirty="0">
                  <a:solidFill>
                    <a:srgbClr val="4F5861"/>
                  </a:solidFill>
                </a:rPr>
                <a:t>Pre-selected course options tailored to track</a:t>
              </a:r>
            </a:p>
          </p:txBody>
        </p:sp>
        <p:sp>
          <p:nvSpPr>
            <p:cNvPr id="21" name="TextBox 20"/>
            <p:cNvSpPr txBox="1"/>
            <p:nvPr/>
          </p:nvSpPr>
          <p:spPr bwMode="gray">
            <a:xfrm>
              <a:off x="4882847" y="3514281"/>
              <a:ext cx="1262756" cy="215444"/>
            </a:xfrm>
            <a:prstGeom prst="rect">
              <a:avLst/>
            </a:prstGeom>
            <a:noFill/>
          </p:spPr>
          <p:txBody>
            <a:bodyPr wrap="square" lIns="0" tIns="0" rIns="0" bIns="0" rtlCol="0">
              <a:spAutoFit/>
            </a:bodyPr>
            <a:lstStyle/>
            <a:p>
              <a:pPr>
                <a:spcBef>
                  <a:spcPts val="500"/>
                </a:spcBef>
              </a:pPr>
              <a:r>
                <a:rPr lang="en-US" sz="700" i="1" dirty="0">
                  <a:solidFill>
                    <a:srgbClr val="4F5861"/>
                  </a:solidFill>
                </a:rPr>
                <a:t>Related internship, research project, or summer job</a:t>
              </a:r>
            </a:p>
          </p:txBody>
        </p:sp>
      </p:grpSp>
      <p:sp>
        <p:nvSpPr>
          <p:cNvPr id="22" name="TextBox 21"/>
          <p:cNvSpPr txBox="1"/>
          <p:nvPr/>
        </p:nvSpPr>
        <p:spPr bwMode="gray">
          <a:xfrm>
            <a:off x="3402452" y="1477671"/>
            <a:ext cx="2728473" cy="1290097"/>
          </a:xfrm>
          <a:prstGeom prst="rect">
            <a:avLst/>
          </a:prstGeom>
          <a:noFill/>
        </p:spPr>
        <p:txBody>
          <a:bodyPr wrap="square" lIns="0" tIns="0" rIns="0" bIns="0" rtlCol="0">
            <a:spAutoFit/>
          </a:bodyPr>
          <a:lstStyle/>
          <a:p>
            <a:pPr>
              <a:spcBef>
                <a:spcPts val="500"/>
              </a:spcBef>
            </a:pPr>
            <a:r>
              <a:rPr lang="en-US" sz="900" dirty="0">
                <a:solidFill>
                  <a:srgbClr val="4F5861"/>
                </a:solidFill>
              </a:rPr>
              <a:t>Nexus program focuses on emerging fields:</a:t>
            </a:r>
          </a:p>
          <a:p>
            <a:pPr marL="491490" lvl="1" indent="-171450">
              <a:spcBef>
                <a:spcPts val="500"/>
              </a:spcBef>
              <a:buFontTx/>
              <a:buChar char="-"/>
            </a:pPr>
            <a:r>
              <a:rPr lang="en-US" sz="900" i="1" dirty="0">
                <a:solidFill>
                  <a:srgbClr val="4F5861"/>
                </a:solidFill>
              </a:rPr>
              <a:t>Data science </a:t>
            </a:r>
          </a:p>
          <a:p>
            <a:pPr marL="491490" lvl="1" indent="-171450">
              <a:spcBef>
                <a:spcPts val="500"/>
              </a:spcBef>
              <a:buFontTx/>
              <a:buChar char="-"/>
            </a:pPr>
            <a:r>
              <a:rPr lang="en-US" sz="900" i="1" dirty="0">
                <a:solidFill>
                  <a:srgbClr val="4F5861"/>
                </a:solidFill>
              </a:rPr>
              <a:t>Engineering</a:t>
            </a:r>
          </a:p>
          <a:p>
            <a:pPr marL="491490" lvl="1" indent="-171450">
              <a:spcBef>
                <a:spcPts val="500"/>
              </a:spcBef>
              <a:buFontTx/>
              <a:buChar char="-"/>
            </a:pPr>
            <a:r>
              <a:rPr lang="en-US" sz="900" i="1" dirty="0">
                <a:solidFill>
                  <a:srgbClr val="4F5861"/>
                </a:solidFill>
              </a:rPr>
              <a:t>Global business</a:t>
            </a:r>
          </a:p>
          <a:p>
            <a:pPr marL="491490" lvl="1" indent="-171450">
              <a:spcBef>
                <a:spcPts val="500"/>
              </a:spcBef>
              <a:buFontTx/>
              <a:buChar char="-"/>
            </a:pPr>
            <a:r>
              <a:rPr lang="en-US" sz="900" i="1" dirty="0">
                <a:solidFill>
                  <a:srgbClr val="4F5861"/>
                </a:solidFill>
              </a:rPr>
              <a:t>Non-profit leadership </a:t>
            </a:r>
          </a:p>
          <a:p>
            <a:pPr marL="112713" indent="-112713">
              <a:spcBef>
                <a:spcPts val="500"/>
              </a:spcBef>
              <a:buFont typeface="Arial" panose="020B0604020202020204" pitchFamily="34" charset="0"/>
              <a:buChar char="•"/>
            </a:pPr>
            <a:r>
              <a:rPr lang="en-US" sz="900" dirty="0">
                <a:solidFill>
                  <a:srgbClr val="4F5861"/>
                </a:solidFill>
              </a:rPr>
              <a:t>Prepare students for internships, research projects, careers</a:t>
            </a:r>
          </a:p>
        </p:txBody>
      </p:sp>
      <p:sp>
        <p:nvSpPr>
          <p:cNvPr id="23" name="TextBox 22"/>
          <p:cNvSpPr txBox="1"/>
          <p:nvPr/>
        </p:nvSpPr>
        <p:spPr bwMode="gray">
          <a:xfrm>
            <a:off x="269875" y="1924307"/>
            <a:ext cx="502920" cy="138499"/>
          </a:xfrm>
          <a:prstGeom prst="rect">
            <a:avLst/>
          </a:prstGeom>
          <a:noFill/>
        </p:spPr>
        <p:txBody>
          <a:bodyPr wrap="square" lIns="0" tIns="0" rIns="0" bIns="0" rtlCol="0">
            <a:spAutoFit/>
          </a:bodyPr>
          <a:lstStyle/>
          <a:p>
            <a:pPr>
              <a:spcBef>
                <a:spcPts val="500"/>
              </a:spcBef>
            </a:pPr>
            <a:r>
              <a:rPr lang="en-US" sz="900" b="1" dirty="0">
                <a:solidFill>
                  <a:srgbClr val="4F5861"/>
                </a:solidFill>
              </a:rPr>
              <a:t>English </a:t>
            </a:r>
          </a:p>
        </p:txBody>
      </p:sp>
      <p:sp>
        <p:nvSpPr>
          <p:cNvPr id="24" name="TextBox 23"/>
          <p:cNvSpPr txBox="1"/>
          <p:nvPr/>
        </p:nvSpPr>
        <p:spPr bwMode="gray">
          <a:xfrm>
            <a:off x="269875" y="1477671"/>
            <a:ext cx="2799896" cy="276999"/>
          </a:xfrm>
          <a:prstGeom prst="rect">
            <a:avLst/>
          </a:prstGeom>
          <a:noFill/>
        </p:spPr>
        <p:txBody>
          <a:bodyPr wrap="square" lIns="0" tIns="0" rIns="0" bIns="0" rtlCol="0">
            <a:spAutoFit/>
          </a:bodyPr>
          <a:lstStyle/>
          <a:p>
            <a:pPr>
              <a:spcBef>
                <a:spcPts val="500"/>
              </a:spcBef>
            </a:pPr>
            <a:r>
              <a:rPr lang="en-US" sz="900" dirty="0">
                <a:solidFill>
                  <a:srgbClr val="4F5861"/>
                </a:solidFill>
              </a:rPr>
              <a:t>Reframe or add tracks to struggling liberal arts majors oriented around today’s industries</a:t>
            </a:r>
          </a:p>
        </p:txBody>
      </p:sp>
      <p:sp>
        <p:nvSpPr>
          <p:cNvPr id="25" name="TextBox 24"/>
          <p:cNvSpPr txBox="1"/>
          <p:nvPr/>
        </p:nvSpPr>
        <p:spPr bwMode="gray">
          <a:xfrm>
            <a:off x="1205358" y="1924307"/>
            <a:ext cx="1478478" cy="138499"/>
          </a:xfrm>
          <a:prstGeom prst="rect">
            <a:avLst/>
          </a:prstGeom>
          <a:noFill/>
        </p:spPr>
        <p:txBody>
          <a:bodyPr wrap="square" lIns="0" tIns="0" rIns="0" bIns="0" rtlCol="0">
            <a:spAutoFit/>
          </a:bodyPr>
          <a:lstStyle/>
          <a:p>
            <a:pPr>
              <a:spcBef>
                <a:spcPts val="500"/>
              </a:spcBef>
            </a:pPr>
            <a:r>
              <a:rPr lang="en-US" sz="900" b="1" dirty="0">
                <a:solidFill>
                  <a:srgbClr val="4F5861"/>
                </a:solidFill>
              </a:rPr>
              <a:t>Publishing and Editing</a:t>
            </a:r>
          </a:p>
        </p:txBody>
      </p:sp>
      <p:sp>
        <p:nvSpPr>
          <p:cNvPr id="26" name="TextBox 25"/>
          <p:cNvSpPr txBox="1"/>
          <p:nvPr/>
        </p:nvSpPr>
        <p:spPr bwMode="gray">
          <a:xfrm>
            <a:off x="269874" y="2143954"/>
            <a:ext cx="2911476" cy="1246495"/>
          </a:xfrm>
          <a:prstGeom prst="rect">
            <a:avLst/>
          </a:prstGeom>
          <a:noFill/>
        </p:spPr>
        <p:txBody>
          <a:bodyPr wrap="square" lIns="0" tIns="0" rIns="0" bIns="0" rtlCol="0">
            <a:spAutoFit/>
          </a:bodyPr>
          <a:lstStyle/>
          <a:p>
            <a:pPr marL="171450" indent="-171450">
              <a:buFont typeface="Arial" panose="020B0604020202020204" pitchFamily="34" charset="0"/>
              <a:buChar char="•"/>
            </a:pPr>
            <a:r>
              <a:rPr lang="en-US" sz="900" dirty="0"/>
              <a:t>Prepare students for marketing, public relations, media production, journalism </a:t>
            </a:r>
          </a:p>
          <a:p>
            <a:pPr marL="171450" indent="-171450">
              <a:buFont typeface="Arial" panose="020B0604020202020204" pitchFamily="34" charset="0"/>
              <a:buChar char="•"/>
            </a:pPr>
            <a:r>
              <a:rPr lang="en-US" sz="900" dirty="0"/>
              <a:t>Industry-specific practicum taught by professional-in-residence</a:t>
            </a:r>
          </a:p>
          <a:p>
            <a:pPr marL="171450" indent="-171450">
              <a:buFont typeface="Arial" panose="020B0604020202020204" pitchFamily="34" charset="0"/>
              <a:buChar char="•"/>
            </a:pPr>
            <a:r>
              <a:rPr lang="en-US" sz="900" dirty="0"/>
              <a:t>Students required to complete relevant internship</a:t>
            </a:r>
          </a:p>
          <a:p>
            <a:pPr marL="171450" indent="-171450">
              <a:buFont typeface="Arial" panose="020B0604020202020204" pitchFamily="34" charset="0"/>
              <a:buChar char="•"/>
            </a:pPr>
            <a:r>
              <a:rPr lang="en-US" sz="900" dirty="0"/>
              <a:t>New program-specific capstone</a:t>
            </a:r>
          </a:p>
          <a:p>
            <a:pPr marL="171450" indent="-171450">
              <a:buFont typeface="Arial" panose="020B0604020202020204" pitchFamily="34" charset="0"/>
              <a:buChar char="•"/>
            </a:pPr>
            <a:r>
              <a:rPr lang="en-US" sz="900" dirty="0"/>
              <a:t>A few new major-specific courses were added to the curriculum</a:t>
            </a:r>
          </a:p>
        </p:txBody>
      </p:sp>
      <p:sp>
        <p:nvSpPr>
          <p:cNvPr id="27" name="Right Arrow 26"/>
          <p:cNvSpPr/>
          <p:nvPr/>
        </p:nvSpPr>
        <p:spPr bwMode="gray">
          <a:xfrm>
            <a:off x="897637" y="1902116"/>
            <a:ext cx="182880" cy="182880"/>
          </a:xfrm>
          <a:prstGeom prst="rightArrow">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1463675"/>
            <a:endParaRPr lang="en-US" sz="900" dirty="0">
              <a:solidFill>
                <a:srgbClr val="DEE0E0"/>
              </a:solidFill>
              <a:latin typeface="Rockwell"/>
            </a:endParaRPr>
          </a:p>
        </p:txBody>
      </p:sp>
      <p:sp>
        <p:nvSpPr>
          <p:cNvPr id="34" name="Rectangle 33"/>
          <p:cNvSpPr/>
          <p:nvPr/>
        </p:nvSpPr>
        <p:spPr bwMode="gray">
          <a:xfrm>
            <a:off x="436879" y="3853045"/>
            <a:ext cx="1218271" cy="553998"/>
          </a:xfrm>
          <a:prstGeom prst="rect">
            <a:avLst/>
          </a:prstGeom>
        </p:spPr>
        <p:txBody>
          <a:bodyPr wrap="square" lIns="0" tIns="0" rIns="0" bIns="0" anchor="t" anchorCtr="0">
            <a:spAutoFit/>
          </a:bodyPr>
          <a:lstStyle/>
          <a:p>
            <a:pPr>
              <a:spcBef>
                <a:spcPts val="500"/>
              </a:spcBef>
            </a:pPr>
            <a:r>
              <a:rPr lang="en-US" sz="900" dirty="0">
                <a:solidFill>
                  <a:srgbClr val="4F5861"/>
                </a:solidFill>
              </a:rPr>
              <a:t>School of Arts and Sciences graduates  employed or continuing education</a:t>
            </a:r>
          </a:p>
        </p:txBody>
      </p:sp>
      <p:sp>
        <p:nvSpPr>
          <p:cNvPr id="35" name="Rectangle 34"/>
          <p:cNvSpPr/>
          <p:nvPr/>
        </p:nvSpPr>
        <p:spPr bwMode="gray">
          <a:xfrm>
            <a:off x="436879" y="3431929"/>
            <a:ext cx="902847" cy="384721"/>
          </a:xfrm>
          <a:prstGeom prst="rect">
            <a:avLst/>
          </a:prstGeom>
        </p:spPr>
        <p:txBody>
          <a:bodyPr wrap="square" lIns="0" tIns="0" rIns="0" bIns="0">
            <a:spAutoFit/>
          </a:bodyPr>
          <a:lstStyle/>
          <a:p>
            <a:r>
              <a:rPr lang="en-US" sz="2500" dirty="0">
                <a:solidFill>
                  <a:srgbClr val="0070CD"/>
                </a:solidFill>
                <a:latin typeface="Rockwell"/>
              </a:rPr>
              <a:t>95%</a:t>
            </a:r>
          </a:p>
        </p:txBody>
      </p:sp>
      <p:cxnSp>
        <p:nvCxnSpPr>
          <p:cNvPr id="36" name="Straight Connector 35"/>
          <p:cNvCxnSpPr/>
          <p:nvPr/>
        </p:nvCxnSpPr>
        <p:spPr bwMode="gray">
          <a:xfrm>
            <a:off x="590013" y="3628007"/>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bwMode="gray">
          <a:xfrm>
            <a:off x="1682316" y="3853045"/>
            <a:ext cx="1218271" cy="415498"/>
          </a:xfrm>
          <a:prstGeom prst="rect">
            <a:avLst/>
          </a:prstGeom>
        </p:spPr>
        <p:txBody>
          <a:bodyPr wrap="square" lIns="0" tIns="0" rIns="0" bIns="0" anchor="t" anchorCtr="0">
            <a:spAutoFit/>
          </a:bodyPr>
          <a:lstStyle/>
          <a:p>
            <a:pPr>
              <a:spcBef>
                <a:spcPts val="500"/>
              </a:spcBef>
            </a:pPr>
            <a:r>
              <a:rPr lang="en-US" sz="900" dirty="0">
                <a:solidFill>
                  <a:srgbClr val="4F5861"/>
                </a:solidFill>
              </a:rPr>
              <a:t>Growth in enrollment in English in two years</a:t>
            </a:r>
          </a:p>
        </p:txBody>
      </p:sp>
      <p:sp>
        <p:nvSpPr>
          <p:cNvPr id="38" name="Rectangle 37"/>
          <p:cNvSpPr/>
          <p:nvPr/>
        </p:nvSpPr>
        <p:spPr bwMode="gray">
          <a:xfrm>
            <a:off x="1682316" y="3431929"/>
            <a:ext cx="902847" cy="384721"/>
          </a:xfrm>
          <a:prstGeom prst="rect">
            <a:avLst/>
          </a:prstGeom>
        </p:spPr>
        <p:txBody>
          <a:bodyPr wrap="square" lIns="0" tIns="0" rIns="0" bIns="0">
            <a:spAutoFit/>
          </a:bodyPr>
          <a:lstStyle/>
          <a:p>
            <a:r>
              <a:rPr lang="en-US" sz="2500" dirty="0">
                <a:solidFill>
                  <a:srgbClr val="0070CD"/>
                </a:solidFill>
                <a:latin typeface="Rockwell"/>
              </a:rPr>
              <a:t>80%</a:t>
            </a:r>
          </a:p>
        </p:txBody>
      </p:sp>
      <p:cxnSp>
        <p:nvCxnSpPr>
          <p:cNvPr id="39" name="Straight Connector 38"/>
          <p:cNvCxnSpPr/>
          <p:nvPr/>
        </p:nvCxnSpPr>
        <p:spPr bwMode="gray">
          <a:xfrm>
            <a:off x="1770132" y="3664402"/>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59028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6D2B46-CC3E-4E07-B2DC-AC7B66E8D413}"/>
              </a:ext>
            </a:extLst>
          </p:cNvPr>
          <p:cNvSpPr>
            <a:spLocks noGrp="1"/>
          </p:cNvSpPr>
          <p:nvPr>
            <p:ph type="title"/>
          </p:nvPr>
        </p:nvSpPr>
        <p:spPr>
          <a:xfrm>
            <a:off x="465363" y="2033730"/>
            <a:ext cx="4114800" cy="692497"/>
          </a:xfrm>
        </p:spPr>
        <p:txBody>
          <a:bodyPr/>
          <a:lstStyle/>
          <a:p>
            <a:r>
              <a:rPr lang="en-US" dirty="0"/>
              <a:t>Emerging Strategies for Sustainability </a:t>
            </a:r>
          </a:p>
        </p:txBody>
      </p:sp>
      <p:sp>
        <p:nvSpPr>
          <p:cNvPr id="8" name="Text Placeholder 7">
            <a:extLst>
              <a:ext uri="{FF2B5EF4-FFF2-40B4-BE49-F238E27FC236}">
                <a16:creationId xmlns:a16="http://schemas.microsoft.com/office/drawing/2014/main" id="{D9A45745-6007-401B-9F11-49E114074507}"/>
              </a:ext>
            </a:extLst>
          </p:cNvPr>
          <p:cNvSpPr>
            <a:spLocks noGrp="1"/>
          </p:cNvSpPr>
          <p:nvPr>
            <p:ph type="body" sz="quarter" idx="19"/>
          </p:nvPr>
        </p:nvSpPr>
        <p:spPr/>
        <p:txBody>
          <a:bodyPr/>
          <a:lstStyle/>
          <a:p>
            <a:endParaRPr lang="en-US" dirty="0"/>
          </a:p>
        </p:txBody>
      </p:sp>
      <p:sp>
        <p:nvSpPr>
          <p:cNvPr id="9" name="Text Placeholder 8">
            <a:extLst>
              <a:ext uri="{FF2B5EF4-FFF2-40B4-BE49-F238E27FC236}">
                <a16:creationId xmlns:a16="http://schemas.microsoft.com/office/drawing/2014/main" id="{3D2BCCA2-7278-408E-B8D9-E1DCCDBB7A1A}"/>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A5C8AE9F-B0BA-4690-80DE-9C5985738C9C}"/>
              </a:ext>
            </a:extLst>
          </p:cNvPr>
          <p:cNvSpPr>
            <a:spLocks noGrp="1"/>
          </p:cNvSpPr>
          <p:nvPr>
            <p:ph type="body" sz="quarter" idx="21"/>
          </p:nvPr>
        </p:nvSpPr>
        <p:spPr>
          <a:xfrm>
            <a:off x="5018885" y="3494256"/>
            <a:ext cx="416204" cy="205151"/>
          </a:xfrm>
        </p:spPr>
        <p:txBody>
          <a:bodyPr/>
          <a:lstStyle/>
          <a:p>
            <a:r>
              <a:rPr lang="en-US" dirty="0"/>
              <a:t>Part</a:t>
            </a:r>
          </a:p>
        </p:txBody>
      </p:sp>
      <p:sp>
        <p:nvSpPr>
          <p:cNvPr id="11" name="Text Placeholder 10">
            <a:extLst>
              <a:ext uri="{FF2B5EF4-FFF2-40B4-BE49-F238E27FC236}">
                <a16:creationId xmlns:a16="http://schemas.microsoft.com/office/drawing/2014/main" id="{4F96D9CF-0825-4E33-A64A-711921C84875}"/>
              </a:ext>
            </a:extLst>
          </p:cNvPr>
          <p:cNvSpPr>
            <a:spLocks noGrp="1"/>
          </p:cNvSpPr>
          <p:nvPr>
            <p:ph type="body" sz="quarter" idx="22"/>
          </p:nvPr>
        </p:nvSpPr>
        <p:spPr/>
        <p:txBody>
          <a:bodyPr/>
          <a:lstStyle/>
          <a:p>
            <a:r>
              <a:rPr lang="en-US" dirty="0"/>
              <a:t>2</a:t>
            </a:r>
          </a:p>
        </p:txBody>
      </p:sp>
    </p:spTree>
    <p:extLst>
      <p:ext uri="{BB962C8B-B14F-4D97-AF65-F5344CB8AC3E}">
        <p14:creationId xmlns:p14="http://schemas.microsoft.com/office/powerpoint/2010/main" val="418144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Key Focus Across Different Campus Leaders and Segments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3460750" y="4523601"/>
            <a:ext cx="2946401" cy="276999"/>
          </a:xfrm>
        </p:spPr>
        <p:txBody>
          <a:bodyPr/>
          <a:lstStyle/>
          <a:p>
            <a:r>
              <a:rPr lang="en-US" dirty="0"/>
              <a:t>Source: </a:t>
            </a:r>
            <a:r>
              <a:rPr lang="en-US" i="1" dirty="0"/>
              <a:t>Inside Higher Ed, </a:t>
            </a:r>
            <a:r>
              <a:rPr lang="en-US" dirty="0"/>
              <a:t>“The 2016 Inside Higher Ed Survey of College and University Business Officers,” July 2016; </a:t>
            </a:r>
            <a:r>
              <a:rPr lang="en-US" i="1" dirty="0"/>
              <a:t>Inside Higher Ed,</a:t>
            </a:r>
            <a:r>
              <a:rPr lang="en-US" dirty="0"/>
              <a:t> “2017 Survey of College and University Chief Academic Officers,” January 2017; </a:t>
            </a:r>
            <a:r>
              <a:rPr lang="en-US" dirty="0" err="1"/>
              <a:t>Straumsheim</a:t>
            </a:r>
            <a:r>
              <a:rPr lang="en-US" dirty="0"/>
              <a:t>, C., “Signs of a Ceiling in Online Ed Market,” </a:t>
            </a:r>
            <a:r>
              <a:rPr lang="en-US" i="1" dirty="0"/>
              <a:t>Inside Higher Ed, </a:t>
            </a:r>
            <a:r>
              <a:rPr lang="en-US" dirty="0"/>
              <a:t>May 22, 2017; EAB interviews and analysis.   </a:t>
            </a:r>
          </a:p>
        </p:txBody>
      </p:sp>
      <p:sp>
        <p:nvSpPr>
          <p:cNvPr id="5" name="Text Placeholder 4"/>
          <p:cNvSpPr>
            <a:spLocks noGrp="1"/>
          </p:cNvSpPr>
          <p:nvPr>
            <p:ph type="body" sz="quarter" idx="19"/>
          </p:nvPr>
        </p:nvSpPr>
        <p:spPr>
          <a:xfrm>
            <a:off x="0" y="4557713"/>
            <a:ext cx="2046204" cy="76944"/>
          </a:xfrm>
        </p:spPr>
        <p:txBody>
          <a:bodyPr/>
          <a:lstStyle/>
          <a:p>
            <a:r>
              <a:rPr lang="en-US" dirty="0"/>
              <a:t>Agreeing or strongly agreeing with survey statement.</a:t>
            </a:r>
          </a:p>
        </p:txBody>
      </p:sp>
      <p:sp>
        <p:nvSpPr>
          <p:cNvPr id="6" name="Title 5"/>
          <p:cNvSpPr>
            <a:spLocks noGrp="1"/>
          </p:cNvSpPr>
          <p:nvPr>
            <p:ph type="title"/>
          </p:nvPr>
        </p:nvSpPr>
        <p:spPr/>
        <p:txBody>
          <a:bodyPr/>
          <a:lstStyle/>
          <a:p>
            <a:r>
              <a:rPr lang="en-US" b="0" dirty="0"/>
              <a:t>Growth the Top Institutional Imperative for Most</a:t>
            </a:r>
          </a:p>
        </p:txBody>
      </p:sp>
      <p:graphicFrame>
        <p:nvGraphicFramePr>
          <p:cNvPr id="7" name="Chart 6"/>
          <p:cNvGraphicFramePr/>
          <p:nvPr/>
        </p:nvGraphicFramePr>
        <p:xfrm>
          <a:off x="177800" y="1614298"/>
          <a:ext cx="3549650" cy="27721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nvGraphicFramePr>
        <p:xfrm>
          <a:off x="3930912" y="1465607"/>
          <a:ext cx="1209125" cy="12242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nvGraphicFramePr>
        <p:xfrm>
          <a:off x="3930912" y="2745524"/>
          <a:ext cx="1209125" cy="1644387"/>
        </p:xfrm>
        <a:graphic>
          <a:graphicData uri="http://schemas.openxmlformats.org/drawingml/2006/chart">
            <c:chart xmlns:c="http://schemas.openxmlformats.org/drawingml/2006/chart" xmlns:r="http://schemas.openxmlformats.org/officeDocument/2006/relationships" r:id="rId5"/>
          </a:graphicData>
        </a:graphic>
      </p:graphicFrame>
      <p:sp>
        <p:nvSpPr>
          <p:cNvPr id="10" name="TextBox 9"/>
          <p:cNvSpPr txBox="1"/>
          <p:nvPr/>
        </p:nvSpPr>
        <p:spPr bwMode="gray">
          <a:xfrm>
            <a:off x="269875" y="1096461"/>
            <a:ext cx="1841046" cy="307777"/>
          </a:xfrm>
          <a:prstGeom prst="rect">
            <a:avLst/>
          </a:prstGeom>
          <a:noFill/>
        </p:spPr>
        <p:txBody>
          <a:bodyPr vert="horz" wrap="square" lIns="0" tIns="0" rIns="0" bIns="0" rtlCol="0">
            <a:spAutoFit/>
          </a:bodyPr>
          <a:lstStyle/>
          <a:p>
            <a:r>
              <a:rPr lang="en-US" sz="1000" b="1" dirty="0">
                <a:solidFill>
                  <a:srgbClr val="333E48"/>
                </a:solidFill>
              </a:rPr>
              <a:t>CBOs with Strong Growth </a:t>
            </a:r>
            <a:br>
              <a:rPr lang="en-US" sz="1000" b="1" dirty="0">
                <a:solidFill>
                  <a:srgbClr val="333E48"/>
                </a:solidFill>
              </a:rPr>
            </a:br>
            <a:r>
              <a:rPr lang="en-US" sz="1000" b="1" dirty="0">
                <a:solidFill>
                  <a:srgbClr val="333E48"/>
                </a:solidFill>
              </a:rPr>
              <a:t>Aspirations</a:t>
            </a:r>
            <a:r>
              <a:rPr lang="en-US" sz="1000" b="1" baseline="30000" dirty="0">
                <a:solidFill>
                  <a:srgbClr val="333E48"/>
                </a:solidFill>
              </a:rPr>
              <a:t>1</a:t>
            </a:r>
            <a:r>
              <a:rPr lang="en-US" sz="1000" b="1" dirty="0">
                <a:solidFill>
                  <a:srgbClr val="333E48"/>
                </a:solidFill>
              </a:rPr>
              <a:t> by Segment</a:t>
            </a:r>
            <a:endParaRPr lang="en-US" sz="1000" b="1" baseline="30000" dirty="0">
              <a:solidFill>
                <a:srgbClr val="333E48"/>
              </a:solidFill>
            </a:endParaRPr>
          </a:p>
        </p:txBody>
      </p:sp>
      <p:sp>
        <p:nvSpPr>
          <p:cNvPr id="11" name="TextBox 10"/>
          <p:cNvSpPr txBox="1"/>
          <p:nvPr/>
        </p:nvSpPr>
        <p:spPr bwMode="gray">
          <a:xfrm>
            <a:off x="4535474" y="2329170"/>
            <a:ext cx="1371600" cy="615553"/>
          </a:xfrm>
          <a:prstGeom prst="rect">
            <a:avLst/>
          </a:prstGeom>
          <a:noFill/>
        </p:spPr>
        <p:txBody>
          <a:bodyPr wrap="square" lIns="0" tIns="0" rIns="0" bIns="0" rtlCol="0">
            <a:spAutoFit/>
          </a:bodyPr>
          <a:lstStyle/>
          <a:p>
            <a:pPr>
              <a:spcBef>
                <a:spcPts val="500"/>
              </a:spcBef>
            </a:pPr>
            <a:r>
              <a:rPr lang="en-US" sz="800" b="1" dirty="0">
                <a:solidFill>
                  <a:srgbClr val="333E48"/>
                </a:solidFill>
              </a:rPr>
              <a:t>Provosts</a:t>
            </a:r>
            <a:r>
              <a:rPr lang="en-US" sz="800" dirty="0">
                <a:solidFill>
                  <a:srgbClr val="333E48"/>
                </a:solidFill>
              </a:rPr>
              <a:t> agree</a:t>
            </a:r>
            <a:r>
              <a:rPr lang="en-US" sz="800" baseline="30000" dirty="0">
                <a:solidFill>
                  <a:srgbClr val="333E48"/>
                </a:solidFill>
              </a:rPr>
              <a:t>1</a:t>
            </a:r>
            <a:r>
              <a:rPr lang="en-US" sz="800" dirty="0">
                <a:solidFill>
                  <a:srgbClr val="333E48"/>
                </a:solidFill>
              </a:rPr>
              <a:t> that financial concerns prevalent in institutional discussions about launching new programs</a:t>
            </a:r>
          </a:p>
        </p:txBody>
      </p:sp>
      <p:sp>
        <p:nvSpPr>
          <p:cNvPr id="12" name="TextBox 11"/>
          <p:cNvSpPr txBox="1"/>
          <p:nvPr/>
        </p:nvSpPr>
        <p:spPr bwMode="gray">
          <a:xfrm>
            <a:off x="4535475" y="3826720"/>
            <a:ext cx="1371600" cy="492443"/>
          </a:xfrm>
          <a:prstGeom prst="rect">
            <a:avLst/>
          </a:prstGeom>
          <a:noFill/>
        </p:spPr>
        <p:txBody>
          <a:bodyPr wrap="square" lIns="0" tIns="0" rIns="0" bIns="0" rtlCol="0">
            <a:spAutoFit/>
          </a:bodyPr>
          <a:lstStyle/>
          <a:p>
            <a:pPr>
              <a:spcBef>
                <a:spcPts val="500"/>
              </a:spcBef>
            </a:pPr>
            <a:r>
              <a:rPr lang="en-US" sz="800" b="1" dirty="0">
                <a:solidFill>
                  <a:srgbClr val="333E48"/>
                </a:solidFill>
              </a:rPr>
              <a:t>Online education administrators </a:t>
            </a:r>
            <a:r>
              <a:rPr lang="en-US" sz="800" dirty="0">
                <a:solidFill>
                  <a:srgbClr val="333E48"/>
                </a:solidFill>
              </a:rPr>
              <a:t>indicate plans to launch new online programs in next 3 years</a:t>
            </a:r>
          </a:p>
        </p:txBody>
      </p:sp>
      <p:sp>
        <p:nvSpPr>
          <p:cNvPr id="13" name="TextBox 12"/>
          <p:cNvSpPr txBox="1"/>
          <p:nvPr/>
        </p:nvSpPr>
        <p:spPr bwMode="gray">
          <a:xfrm>
            <a:off x="3930912" y="1096461"/>
            <a:ext cx="2196838" cy="307777"/>
          </a:xfrm>
          <a:prstGeom prst="rect">
            <a:avLst/>
          </a:prstGeom>
          <a:noFill/>
        </p:spPr>
        <p:txBody>
          <a:bodyPr vert="horz" wrap="square" lIns="0" tIns="0" rIns="0" bIns="0" rtlCol="0">
            <a:spAutoFit/>
          </a:bodyPr>
          <a:lstStyle/>
          <a:p>
            <a:r>
              <a:rPr lang="en-US" sz="1000" b="1" dirty="0">
                <a:solidFill>
                  <a:srgbClr val="333E48"/>
                </a:solidFill>
              </a:rPr>
              <a:t>Leaders Across Campus </a:t>
            </a:r>
            <a:br>
              <a:rPr lang="en-US" sz="1000" b="1" dirty="0">
                <a:solidFill>
                  <a:srgbClr val="333E48"/>
                </a:solidFill>
              </a:rPr>
            </a:br>
            <a:r>
              <a:rPr lang="en-US" sz="1000" b="1" dirty="0">
                <a:solidFill>
                  <a:srgbClr val="333E48"/>
                </a:solidFill>
              </a:rPr>
              <a:t>Affirm Growth Imperative</a:t>
            </a:r>
          </a:p>
        </p:txBody>
      </p:sp>
    </p:spTree>
    <p:custDataLst>
      <p:tags r:id="rId1"/>
    </p:custDataLst>
    <p:extLst>
      <p:ext uri="{BB962C8B-B14F-4D97-AF65-F5344CB8AC3E}">
        <p14:creationId xmlns:p14="http://schemas.microsoft.com/office/powerpoint/2010/main" val="41024097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gray">
          <a:xfrm>
            <a:off x="1335364" y="4068249"/>
            <a:ext cx="4207540" cy="261223"/>
          </a:xfrm>
          <a:prstGeom prst="rect">
            <a:avLst/>
          </a:prstGeom>
          <a:noFill/>
          <a:ln w="12700">
            <a:solidFill>
              <a:schemeClr val="tx2"/>
            </a:solidFill>
            <a:prstDash val="sys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 name="Text Placeholder 1"/>
          <p:cNvSpPr>
            <a:spLocks noGrp="1"/>
          </p:cNvSpPr>
          <p:nvPr>
            <p:ph type="body" sz="quarter" idx="10"/>
          </p:nvPr>
        </p:nvSpPr>
        <p:spPr>
          <a:xfrm>
            <a:off x="262272" y="97401"/>
            <a:ext cx="3629296" cy="123111"/>
          </a:xfrm>
        </p:spPr>
        <p:txBody>
          <a:bodyPr/>
          <a:lstStyle/>
          <a:p>
            <a:r>
              <a:rPr lang="en-US" dirty="0"/>
              <a:t>Transfer </a:t>
            </a:r>
          </a:p>
        </p:txBody>
      </p:sp>
      <p:sp>
        <p:nvSpPr>
          <p:cNvPr id="3" name="Text Placeholder 2"/>
          <p:cNvSpPr>
            <a:spLocks noGrp="1"/>
          </p:cNvSpPr>
          <p:nvPr>
            <p:ph type="body" sz="quarter" idx="11"/>
          </p:nvPr>
        </p:nvSpPr>
        <p:spPr/>
        <p:txBody>
          <a:bodyPr/>
          <a:lstStyle/>
          <a:p>
            <a:r>
              <a:rPr lang="en-US" dirty="0"/>
              <a:t>Slow and Confusing Process Prevents Many Students from Transferring</a:t>
            </a:r>
          </a:p>
        </p:txBody>
      </p:sp>
      <p:sp>
        <p:nvSpPr>
          <p:cNvPr id="4" name="Text Placeholder 3"/>
          <p:cNvSpPr>
            <a:spLocks noGrp="1"/>
          </p:cNvSpPr>
          <p:nvPr>
            <p:ph type="body" sz="quarter" idx="12"/>
          </p:nvPr>
        </p:nvSpPr>
        <p:spPr/>
        <p:txBody>
          <a:bodyPr/>
          <a:lstStyle/>
          <a:p>
            <a:r>
              <a:rPr lang="en-US" dirty="0"/>
              <a:t>Barriers to Transfer at Every Stage</a:t>
            </a:r>
          </a:p>
        </p:txBody>
      </p:sp>
      <p:sp>
        <p:nvSpPr>
          <p:cNvPr id="5" name="Text Placeholder 4"/>
          <p:cNvSpPr>
            <a:spLocks noGrp="1"/>
          </p:cNvSpPr>
          <p:nvPr>
            <p:ph type="body" sz="quarter" idx="13"/>
          </p:nvPr>
        </p:nvSpPr>
        <p:spPr>
          <a:xfrm>
            <a:off x="4081645" y="4600545"/>
            <a:ext cx="2319155" cy="200055"/>
          </a:xfrm>
        </p:spPr>
        <p:txBody>
          <a:bodyPr/>
          <a:lstStyle/>
          <a:p>
            <a:r>
              <a:rPr lang="en-US" dirty="0"/>
              <a:t>Source: Community College Research Center, “What We Know About Transfer,” Teachers College, Columbia University, 2015.</a:t>
            </a:r>
          </a:p>
        </p:txBody>
      </p:sp>
      <p:sp>
        <p:nvSpPr>
          <p:cNvPr id="6" name="Text Placeholder 5"/>
          <p:cNvSpPr>
            <a:spLocks noGrp="1"/>
          </p:cNvSpPr>
          <p:nvPr>
            <p:ph type="body" sz="quarter" idx="14"/>
          </p:nvPr>
        </p:nvSpPr>
        <p:spPr/>
        <p:txBody>
          <a:bodyPr/>
          <a:lstStyle/>
          <a:p>
            <a:endParaRPr lang="en-US" dirty="0"/>
          </a:p>
        </p:txBody>
      </p:sp>
      <p:sp>
        <p:nvSpPr>
          <p:cNvPr id="45" name="TextBox 44"/>
          <p:cNvSpPr txBox="1"/>
          <p:nvPr/>
        </p:nvSpPr>
        <p:spPr bwMode="gray">
          <a:xfrm>
            <a:off x="1298279" y="2669796"/>
            <a:ext cx="1160601" cy="493479"/>
          </a:xfrm>
          <a:prstGeom prst="rect">
            <a:avLst/>
          </a:prstGeom>
          <a:noFill/>
        </p:spPr>
        <p:txBody>
          <a:bodyPr wrap="square" lIns="0" tIns="0" rIns="0" bIns="0" rtlCol="0" anchor="t">
            <a:noAutofit/>
          </a:bodyPr>
          <a:lstStyle/>
          <a:p>
            <a:pPr marL="118872" indent="-118872">
              <a:spcBef>
                <a:spcPts val="500"/>
              </a:spcBef>
              <a:buFont typeface="Arial" panose="020B0604020202020204" pitchFamily="34" charset="0"/>
              <a:buChar char="•"/>
            </a:pPr>
            <a:r>
              <a:rPr lang="en-US" sz="900" dirty="0"/>
              <a:t>Confusing transfer guides</a:t>
            </a:r>
          </a:p>
          <a:p>
            <a:pPr marL="118872" indent="-118872">
              <a:spcBef>
                <a:spcPts val="500"/>
              </a:spcBef>
              <a:buFont typeface="Arial" panose="020B0604020202020204" pitchFamily="34" charset="0"/>
              <a:buChar char="•"/>
            </a:pPr>
            <a:r>
              <a:rPr lang="en-US" sz="900" dirty="0"/>
              <a:t>Over-burdened              two-year advisors</a:t>
            </a:r>
          </a:p>
        </p:txBody>
      </p:sp>
      <p:sp>
        <p:nvSpPr>
          <p:cNvPr id="46" name="TextBox 45"/>
          <p:cNvSpPr txBox="1"/>
          <p:nvPr/>
        </p:nvSpPr>
        <p:spPr bwMode="gray">
          <a:xfrm>
            <a:off x="1298279" y="2309023"/>
            <a:ext cx="1247614" cy="493479"/>
          </a:xfrm>
          <a:prstGeom prst="rect">
            <a:avLst/>
          </a:prstGeom>
          <a:noFill/>
        </p:spPr>
        <p:txBody>
          <a:bodyPr wrap="square" lIns="0" tIns="0" rIns="0" bIns="0" rtlCol="0" anchor="t">
            <a:noAutofit/>
          </a:bodyPr>
          <a:lstStyle/>
          <a:p>
            <a:r>
              <a:rPr lang="en-US" sz="900" b="1" dirty="0"/>
              <a:t>Wants to transfer, unsure how</a:t>
            </a:r>
          </a:p>
        </p:txBody>
      </p:sp>
      <p:sp>
        <p:nvSpPr>
          <p:cNvPr id="47" name="TextBox 46"/>
          <p:cNvSpPr txBox="1"/>
          <p:nvPr/>
        </p:nvSpPr>
        <p:spPr bwMode="gray">
          <a:xfrm>
            <a:off x="2685548" y="2309023"/>
            <a:ext cx="1504627" cy="493479"/>
          </a:xfrm>
          <a:prstGeom prst="rect">
            <a:avLst/>
          </a:prstGeom>
          <a:noFill/>
        </p:spPr>
        <p:txBody>
          <a:bodyPr wrap="square" lIns="0" tIns="0" rIns="0" bIns="0" rtlCol="0" anchor="t">
            <a:noAutofit/>
          </a:bodyPr>
          <a:lstStyle/>
          <a:p>
            <a:r>
              <a:rPr lang="en-US" sz="900" b="1" dirty="0"/>
              <a:t>Looks for four-year, unsure of best fit</a:t>
            </a:r>
          </a:p>
        </p:txBody>
      </p:sp>
      <p:sp>
        <p:nvSpPr>
          <p:cNvPr id="48" name="TextBox 47"/>
          <p:cNvSpPr txBox="1"/>
          <p:nvPr/>
        </p:nvSpPr>
        <p:spPr bwMode="gray">
          <a:xfrm>
            <a:off x="2685548" y="2669796"/>
            <a:ext cx="1531281" cy="493479"/>
          </a:xfrm>
          <a:prstGeom prst="rect">
            <a:avLst/>
          </a:prstGeom>
          <a:noFill/>
        </p:spPr>
        <p:txBody>
          <a:bodyPr wrap="square" lIns="0" tIns="0" rIns="0" bIns="0" rtlCol="0" anchor="t">
            <a:noAutofit/>
          </a:bodyPr>
          <a:lstStyle/>
          <a:p>
            <a:pPr marL="118872" indent="-118872">
              <a:spcBef>
                <a:spcPts val="500"/>
              </a:spcBef>
              <a:buFont typeface="Arial" panose="020B0604020202020204" pitchFamily="34" charset="0"/>
              <a:buChar char="•"/>
            </a:pPr>
            <a:r>
              <a:rPr lang="en-US" sz="900" dirty="0"/>
              <a:t>Transfer fairs provide insufficient detail</a:t>
            </a:r>
          </a:p>
          <a:p>
            <a:pPr marL="118872" indent="-118872">
              <a:spcBef>
                <a:spcPts val="500"/>
              </a:spcBef>
              <a:buFont typeface="Arial" panose="020B0604020202020204" pitchFamily="34" charset="0"/>
              <a:buChar char="•"/>
            </a:pPr>
            <a:r>
              <a:rPr lang="en-US" sz="900" dirty="0"/>
              <a:t>Infrequent visits from four-year recruiters, sparse contact</a:t>
            </a:r>
          </a:p>
        </p:txBody>
      </p:sp>
      <p:sp>
        <p:nvSpPr>
          <p:cNvPr id="49" name="TextBox 48"/>
          <p:cNvSpPr txBox="1"/>
          <p:nvPr/>
        </p:nvSpPr>
        <p:spPr bwMode="gray">
          <a:xfrm>
            <a:off x="4151890" y="2309023"/>
            <a:ext cx="1443597" cy="556007"/>
          </a:xfrm>
          <a:prstGeom prst="rect">
            <a:avLst/>
          </a:prstGeom>
          <a:noFill/>
        </p:spPr>
        <p:txBody>
          <a:bodyPr wrap="square" lIns="0" tIns="0" rIns="0" bIns="0" rtlCol="0" anchor="t">
            <a:noAutofit/>
          </a:bodyPr>
          <a:lstStyle/>
          <a:p>
            <a:r>
              <a:rPr lang="en-US" sz="900" b="1" dirty="0"/>
              <a:t>Wants to apply, still unsure if feasible</a:t>
            </a:r>
          </a:p>
        </p:txBody>
      </p:sp>
      <p:sp>
        <p:nvSpPr>
          <p:cNvPr id="51" name="TextBox 50"/>
          <p:cNvSpPr txBox="1"/>
          <p:nvPr/>
        </p:nvSpPr>
        <p:spPr bwMode="gray">
          <a:xfrm>
            <a:off x="1834849" y="4075491"/>
            <a:ext cx="3138001" cy="246739"/>
          </a:xfrm>
          <a:prstGeom prst="rect">
            <a:avLst/>
          </a:prstGeom>
          <a:noFill/>
        </p:spPr>
        <p:txBody>
          <a:bodyPr wrap="square" lIns="0" tIns="0" rIns="0" bIns="0" rtlCol="0" anchor="ctr">
            <a:noAutofit/>
          </a:bodyPr>
          <a:lstStyle/>
          <a:p>
            <a:pPr algn="ctr"/>
            <a:r>
              <a:rPr lang="en-US" sz="900" b="1" dirty="0"/>
              <a:t>Intended Transfers Drop Out of Pipeline</a:t>
            </a:r>
          </a:p>
        </p:txBody>
      </p:sp>
      <p:sp>
        <p:nvSpPr>
          <p:cNvPr id="71" name="TextBox 70"/>
          <p:cNvSpPr txBox="1"/>
          <p:nvPr/>
        </p:nvSpPr>
        <p:spPr bwMode="gray">
          <a:xfrm>
            <a:off x="4151890" y="2669796"/>
            <a:ext cx="1535043" cy="493479"/>
          </a:xfrm>
          <a:prstGeom prst="rect">
            <a:avLst/>
          </a:prstGeom>
          <a:noFill/>
        </p:spPr>
        <p:txBody>
          <a:bodyPr wrap="square" lIns="0" tIns="0" rIns="0" bIns="0" rtlCol="0" anchor="t">
            <a:noAutofit/>
          </a:bodyPr>
          <a:lstStyle/>
          <a:p>
            <a:pPr marL="118872" indent="-118872">
              <a:spcBef>
                <a:spcPts val="500"/>
              </a:spcBef>
              <a:buFont typeface="Arial" panose="020B0604020202020204" pitchFamily="34" charset="0"/>
              <a:buChar char="•"/>
            </a:pPr>
            <a:r>
              <a:rPr lang="en-US" sz="900" dirty="0"/>
              <a:t>How many credits     will transfer?</a:t>
            </a:r>
          </a:p>
          <a:p>
            <a:pPr marL="118872" indent="-118872">
              <a:spcBef>
                <a:spcPts val="500"/>
              </a:spcBef>
              <a:buFont typeface="Arial" panose="020B0604020202020204" pitchFamily="34" charset="0"/>
              <a:buChar char="•"/>
            </a:pPr>
            <a:r>
              <a:rPr lang="en-US" sz="900" dirty="0"/>
              <a:t>How much will it cost?</a:t>
            </a:r>
          </a:p>
          <a:p>
            <a:pPr marL="118872" indent="-118872">
              <a:spcBef>
                <a:spcPts val="500"/>
              </a:spcBef>
              <a:buFont typeface="Arial" panose="020B0604020202020204" pitchFamily="34" charset="0"/>
              <a:buChar char="•"/>
            </a:pPr>
            <a:r>
              <a:rPr lang="en-US" sz="900" dirty="0"/>
              <a:t>How long will it take?</a:t>
            </a:r>
          </a:p>
        </p:txBody>
      </p:sp>
      <p:pic>
        <p:nvPicPr>
          <p:cNvPr id="72" name="Picture 7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28143" y="1768331"/>
            <a:ext cx="454154" cy="4572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18" y="1885282"/>
            <a:ext cx="640080" cy="328575"/>
          </a:xfrm>
          <a:prstGeom prst="rect">
            <a:avLst/>
          </a:prstGeom>
        </p:spPr>
      </p:pic>
      <p:sp>
        <p:nvSpPr>
          <p:cNvPr id="32" name="Notched Right Arrow 31"/>
          <p:cNvSpPr/>
          <p:nvPr/>
        </p:nvSpPr>
        <p:spPr bwMode="gray">
          <a:xfrm>
            <a:off x="4081688" y="1810141"/>
            <a:ext cx="1417320" cy="457200"/>
          </a:xfrm>
          <a:prstGeom prst="notchedRightArrow">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33" name="Chevron 32"/>
          <p:cNvSpPr/>
          <p:nvPr/>
        </p:nvSpPr>
        <p:spPr bwMode="gray">
          <a:xfrm>
            <a:off x="2549473" y="1926774"/>
            <a:ext cx="1589867" cy="223901"/>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34" name="Chevron 33"/>
          <p:cNvSpPr/>
          <p:nvPr/>
        </p:nvSpPr>
        <p:spPr bwMode="gray">
          <a:xfrm>
            <a:off x="1077134" y="1922075"/>
            <a:ext cx="1515427" cy="228600"/>
          </a:xfrm>
          <a:prstGeom prst="chevron">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endParaRPr>
          </a:p>
        </p:txBody>
      </p:sp>
      <p:sp>
        <p:nvSpPr>
          <p:cNvPr id="35" name="TextBox 34"/>
          <p:cNvSpPr txBox="1"/>
          <p:nvPr/>
        </p:nvSpPr>
        <p:spPr bwMode="gray">
          <a:xfrm>
            <a:off x="1301859" y="1927020"/>
            <a:ext cx="1124365" cy="218710"/>
          </a:xfrm>
          <a:prstGeom prst="rect">
            <a:avLst/>
          </a:prstGeom>
          <a:noFill/>
        </p:spPr>
        <p:txBody>
          <a:bodyPr wrap="square" lIns="0" tIns="0" rIns="0" bIns="0" rtlCol="0" anchor="ctr">
            <a:noAutofit/>
          </a:bodyPr>
          <a:lstStyle/>
          <a:p>
            <a:pPr algn="ctr"/>
            <a:r>
              <a:rPr lang="en-US" sz="900" b="1" dirty="0"/>
              <a:t>Preparation</a:t>
            </a:r>
          </a:p>
        </p:txBody>
      </p:sp>
      <p:sp>
        <p:nvSpPr>
          <p:cNvPr id="36" name="TextBox 35"/>
          <p:cNvSpPr txBox="1"/>
          <p:nvPr/>
        </p:nvSpPr>
        <p:spPr bwMode="gray">
          <a:xfrm>
            <a:off x="2673459" y="1926774"/>
            <a:ext cx="1365140" cy="218710"/>
          </a:xfrm>
          <a:prstGeom prst="rect">
            <a:avLst/>
          </a:prstGeom>
          <a:noFill/>
        </p:spPr>
        <p:txBody>
          <a:bodyPr wrap="square" lIns="0" tIns="0" rIns="0" bIns="0" rtlCol="0" anchor="ctr">
            <a:noAutofit/>
          </a:bodyPr>
          <a:lstStyle/>
          <a:p>
            <a:pPr algn="ctr"/>
            <a:r>
              <a:rPr lang="en-US" sz="900" b="1" dirty="0"/>
              <a:t>Search</a:t>
            </a:r>
          </a:p>
        </p:txBody>
      </p:sp>
      <p:sp>
        <p:nvSpPr>
          <p:cNvPr id="37" name="TextBox 36"/>
          <p:cNvSpPr txBox="1"/>
          <p:nvPr/>
        </p:nvSpPr>
        <p:spPr bwMode="gray">
          <a:xfrm>
            <a:off x="4184546" y="1929386"/>
            <a:ext cx="1076474" cy="218710"/>
          </a:xfrm>
          <a:prstGeom prst="rect">
            <a:avLst/>
          </a:prstGeom>
          <a:noFill/>
        </p:spPr>
        <p:txBody>
          <a:bodyPr wrap="square" lIns="0" tIns="0" rIns="0" bIns="0" rtlCol="0" anchor="ctr">
            <a:noAutofit/>
          </a:bodyPr>
          <a:lstStyle/>
          <a:p>
            <a:pPr algn="ctr"/>
            <a:r>
              <a:rPr lang="en-US" sz="900" b="1" dirty="0"/>
              <a:t>Decision</a:t>
            </a:r>
          </a:p>
        </p:txBody>
      </p:sp>
      <p:cxnSp>
        <p:nvCxnSpPr>
          <p:cNvPr id="38" name="Straight Arrow Connector 37"/>
          <p:cNvCxnSpPr/>
          <p:nvPr/>
        </p:nvCxnSpPr>
        <p:spPr bwMode="gray">
          <a:xfrm rot="5400000">
            <a:off x="4690811" y="3706858"/>
            <a:ext cx="457200" cy="0"/>
          </a:xfrm>
          <a:prstGeom prst="straightConnector1">
            <a:avLst/>
          </a:prstGeom>
          <a:solidFill>
            <a:schemeClr val="accent1"/>
          </a:solidFill>
          <a:ln w="12700" cap="flat" cmpd="sng" algn="ctr">
            <a:solidFill>
              <a:schemeClr val="tx2"/>
            </a:solidFill>
            <a:prstDash val="sysDash"/>
            <a:miter lim="800000"/>
            <a:headEnd type="none" w="med" len="med"/>
            <a:tailEnd type="triangle"/>
          </a:ln>
          <a:effectLst/>
        </p:spPr>
      </p:cxnSp>
      <p:cxnSp>
        <p:nvCxnSpPr>
          <p:cNvPr id="39" name="Straight Arrow Connector 38"/>
          <p:cNvCxnSpPr/>
          <p:nvPr/>
        </p:nvCxnSpPr>
        <p:spPr bwMode="gray">
          <a:xfrm rot="5400000">
            <a:off x="1649979" y="3706858"/>
            <a:ext cx="457200" cy="0"/>
          </a:xfrm>
          <a:prstGeom prst="straightConnector1">
            <a:avLst/>
          </a:prstGeom>
          <a:solidFill>
            <a:schemeClr val="accent1"/>
          </a:solidFill>
          <a:ln w="12700" cap="flat" cmpd="sng" algn="ctr">
            <a:solidFill>
              <a:schemeClr val="tx2"/>
            </a:solidFill>
            <a:prstDash val="sysDash"/>
            <a:miter lim="800000"/>
            <a:headEnd type="none" w="med" len="med"/>
            <a:tailEnd type="triangle"/>
          </a:ln>
          <a:effectLst/>
        </p:spPr>
      </p:cxnSp>
      <p:pic>
        <p:nvPicPr>
          <p:cNvPr id="1027" name="Picture 3" descr="L:\Public\Share\ABC Templates and Resources\EAB Templates and Resources\EAB Art Icons Logos\EAB Icons\Person_Student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40639" y="1120801"/>
            <a:ext cx="562832" cy="53449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bwMode="gray">
          <a:xfrm>
            <a:off x="1168342" y="1681899"/>
            <a:ext cx="4107426" cy="153888"/>
          </a:xfrm>
          <a:prstGeom prst="rect">
            <a:avLst/>
          </a:prstGeom>
          <a:noFill/>
        </p:spPr>
        <p:txBody>
          <a:bodyPr wrap="square" lIns="0" tIns="0" rIns="0" bIns="0" rtlCol="0">
            <a:spAutoFit/>
          </a:bodyPr>
          <a:lstStyle/>
          <a:p>
            <a:pPr algn="ctr">
              <a:spcBef>
                <a:spcPts val="500"/>
              </a:spcBef>
            </a:pPr>
            <a:r>
              <a:rPr lang="en-US" sz="1000" b="1" dirty="0"/>
              <a:t>Lifecycle of a Prospective Transfer Student</a:t>
            </a:r>
          </a:p>
        </p:txBody>
      </p:sp>
      <p:sp>
        <p:nvSpPr>
          <p:cNvPr id="40" name="TextBox 39"/>
          <p:cNvSpPr txBox="1"/>
          <p:nvPr/>
        </p:nvSpPr>
        <p:spPr bwMode="gray">
          <a:xfrm>
            <a:off x="136394" y="1440181"/>
            <a:ext cx="1645920" cy="415498"/>
          </a:xfrm>
          <a:prstGeom prst="rect">
            <a:avLst/>
          </a:prstGeom>
          <a:noFill/>
        </p:spPr>
        <p:txBody>
          <a:bodyPr wrap="square" lIns="0" tIns="0" rIns="0" bIns="0" rtlCol="0">
            <a:spAutoFit/>
          </a:bodyPr>
          <a:lstStyle/>
          <a:p>
            <a:pPr>
              <a:spcBef>
                <a:spcPts val="500"/>
              </a:spcBef>
            </a:pPr>
            <a:r>
              <a:rPr lang="en-US" sz="900" dirty="0"/>
              <a:t>community college students intend to transfer</a:t>
            </a:r>
          </a:p>
        </p:txBody>
      </p:sp>
      <p:sp>
        <p:nvSpPr>
          <p:cNvPr id="41" name="TextBox 40"/>
          <p:cNvSpPr txBox="1"/>
          <p:nvPr/>
        </p:nvSpPr>
        <p:spPr bwMode="gray">
          <a:xfrm>
            <a:off x="136394" y="1014632"/>
            <a:ext cx="805904" cy="384721"/>
          </a:xfrm>
          <a:prstGeom prst="rect">
            <a:avLst/>
          </a:prstGeom>
          <a:noFill/>
        </p:spPr>
        <p:txBody>
          <a:bodyPr wrap="square" lIns="0" tIns="0" rIns="0" bIns="0" rtlCol="0">
            <a:spAutoFit/>
          </a:bodyPr>
          <a:lstStyle/>
          <a:p>
            <a:pPr>
              <a:spcBef>
                <a:spcPts val="500"/>
              </a:spcBef>
            </a:pPr>
            <a:r>
              <a:rPr lang="en-US" sz="2500" dirty="0">
                <a:solidFill>
                  <a:schemeClr val="accent6"/>
                </a:solidFill>
                <a:latin typeface="+mj-lt"/>
              </a:rPr>
              <a:t>5.9M</a:t>
            </a:r>
          </a:p>
        </p:txBody>
      </p:sp>
      <p:sp>
        <p:nvSpPr>
          <p:cNvPr id="42" name="TextBox 41"/>
          <p:cNvSpPr txBox="1"/>
          <p:nvPr/>
        </p:nvSpPr>
        <p:spPr bwMode="gray">
          <a:xfrm>
            <a:off x="4651314" y="1440181"/>
            <a:ext cx="1645920" cy="276999"/>
          </a:xfrm>
          <a:prstGeom prst="rect">
            <a:avLst/>
          </a:prstGeom>
          <a:noFill/>
        </p:spPr>
        <p:txBody>
          <a:bodyPr wrap="square" lIns="0" tIns="0" rIns="0" bIns="0" rtlCol="0">
            <a:spAutoFit/>
          </a:bodyPr>
          <a:lstStyle/>
          <a:p>
            <a:pPr algn="r">
              <a:spcBef>
                <a:spcPts val="500"/>
              </a:spcBef>
            </a:pPr>
            <a:r>
              <a:rPr lang="en-US" sz="900" dirty="0"/>
              <a:t>community college students transfer to four-years</a:t>
            </a:r>
          </a:p>
        </p:txBody>
      </p:sp>
      <p:sp>
        <p:nvSpPr>
          <p:cNvPr id="43" name="TextBox 42"/>
          <p:cNvSpPr txBox="1"/>
          <p:nvPr/>
        </p:nvSpPr>
        <p:spPr bwMode="gray">
          <a:xfrm>
            <a:off x="5552602" y="1014632"/>
            <a:ext cx="805904" cy="384721"/>
          </a:xfrm>
          <a:prstGeom prst="rect">
            <a:avLst/>
          </a:prstGeom>
          <a:noFill/>
        </p:spPr>
        <p:txBody>
          <a:bodyPr wrap="square" lIns="0" tIns="0" rIns="0" bIns="0" rtlCol="0">
            <a:spAutoFit/>
          </a:bodyPr>
          <a:lstStyle/>
          <a:p>
            <a:pPr>
              <a:spcBef>
                <a:spcPts val="500"/>
              </a:spcBef>
            </a:pPr>
            <a:r>
              <a:rPr lang="en-US" sz="2500" dirty="0">
                <a:solidFill>
                  <a:schemeClr val="accent6"/>
                </a:solidFill>
                <a:latin typeface="+mj-lt"/>
              </a:rPr>
              <a:t>1.9M</a:t>
            </a:r>
          </a:p>
        </p:txBody>
      </p:sp>
      <p:grpSp>
        <p:nvGrpSpPr>
          <p:cNvPr id="9" name="Group 8"/>
          <p:cNvGrpSpPr/>
          <p:nvPr/>
        </p:nvGrpSpPr>
        <p:grpSpPr>
          <a:xfrm>
            <a:off x="2490384" y="3565232"/>
            <a:ext cx="1635193" cy="384721"/>
            <a:chOff x="2171136" y="3511442"/>
            <a:chExt cx="1635193" cy="384721"/>
          </a:xfrm>
        </p:grpSpPr>
        <p:sp>
          <p:nvSpPr>
            <p:cNvPr id="44" name="TextBox 43"/>
            <p:cNvSpPr txBox="1"/>
            <p:nvPr/>
          </p:nvSpPr>
          <p:spPr bwMode="gray">
            <a:xfrm>
              <a:off x="2801683" y="3568358"/>
              <a:ext cx="1004646" cy="276999"/>
            </a:xfrm>
            <a:prstGeom prst="rect">
              <a:avLst/>
            </a:prstGeom>
            <a:noFill/>
          </p:spPr>
          <p:txBody>
            <a:bodyPr wrap="square" lIns="0" tIns="0" rIns="0" bIns="0" rtlCol="0">
              <a:spAutoFit/>
            </a:bodyPr>
            <a:lstStyle/>
            <a:p>
              <a:pPr>
                <a:spcBef>
                  <a:spcPts val="500"/>
                </a:spcBef>
              </a:pPr>
              <a:r>
                <a:rPr lang="en-US" sz="900" dirty="0"/>
                <a:t>potential transfers lost</a:t>
              </a:r>
            </a:p>
          </p:txBody>
        </p:sp>
        <p:sp>
          <p:nvSpPr>
            <p:cNvPr id="50" name="TextBox 49"/>
            <p:cNvSpPr txBox="1"/>
            <p:nvPr/>
          </p:nvSpPr>
          <p:spPr bwMode="gray">
            <a:xfrm>
              <a:off x="2171136" y="3511442"/>
              <a:ext cx="673023" cy="384721"/>
            </a:xfrm>
            <a:prstGeom prst="rect">
              <a:avLst/>
            </a:prstGeom>
            <a:noFill/>
          </p:spPr>
          <p:txBody>
            <a:bodyPr wrap="square" lIns="0" tIns="0" rIns="0" bIns="0" rtlCol="0">
              <a:spAutoFit/>
            </a:bodyPr>
            <a:lstStyle/>
            <a:p>
              <a:pPr>
                <a:spcBef>
                  <a:spcPts val="500"/>
                </a:spcBef>
              </a:pPr>
              <a:r>
                <a:rPr lang="en-US" sz="2500" dirty="0">
                  <a:solidFill>
                    <a:schemeClr val="tx2"/>
                  </a:solidFill>
                  <a:latin typeface="+mj-lt"/>
                </a:rPr>
                <a:t>4M</a:t>
              </a:r>
            </a:p>
          </p:txBody>
        </p:sp>
      </p:grpSp>
    </p:spTree>
    <p:extLst>
      <p:ext uri="{BB962C8B-B14F-4D97-AF65-F5344CB8AC3E}">
        <p14:creationId xmlns:p14="http://schemas.microsoft.com/office/powerpoint/2010/main" val="26633984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2272" y="97401"/>
            <a:ext cx="2543175" cy="123111"/>
          </a:xfrm>
        </p:spPr>
        <p:txBody>
          <a:bodyPr/>
          <a:lstStyle/>
          <a:p>
            <a:endParaRPr lang="en-US" dirty="0"/>
          </a:p>
        </p:txBody>
      </p:sp>
      <p:sp>
        <p:nvSpPr>
          <p:cNvPr id="3" name="Text Placeholder 2"/>
          <p:cNvSpPr>
            <a:spLocks noGrp="1"/>
          </p:cNvSpPr>
          <p:nvPr>
            <p:ph type="body" sz="quarter" idx="11"/>
          </p:nvPr>
        </p:nvSpPr>
        <p:spPr>
          <a:xfrm>
            <a:off x="266700" y="640267"/>
            <a:ext cx="5867400" cy="369332"/>
          </a:xfrm>
        </p:spPr>
        <p:txBody>
          <a:bodyPr/>
          <a:lstStyle/>
          <a:p>
            <a:r>
              <a:rPr lang="en-US" dirty="0"/>
              <a:t>Answering Three Core Questions to Boost Transfer Yield</a:t>
            </a:r>
          </a:p>
          <a:p>
            <a:endParaRPr lang="en-US" dirty="0"/>
          </a:p>
        </p:txBody>
      </p:sp>
      <p:sp>
        <p:nvSpPr>
          <p:cNvPr id="4" name="Text Placeholder 3"/>
          <p:cNvSpPr>
            <a:spLocks noGrp="1"/>
          </p:cNvSpPr>
          <p:nvPr>
            <p:ph type="body" sz="quarter" idx="12"/>
          </p:nvPr>
        </p:nvSpPr>
        <p:spPr/>
        <p:txBody>
          <a:bodyPr/>
          <a:lstStyle/>
          <a:p>
            <a:r>
              <a:rPr lang="en-US" dirty="0"/>
              <a:t>Competing on Clarity </a:t>
            </a:r>
          </a:p>
        </p:txBody>
      </p:sp>
      <p:sp>
        <p:nvSpPr>
          <p:cNvPr id="5" name="Text Placeholder 4"/>
          <p:cNvSpPr>
            <a:spLocks noGrp="1"/>
          </p:cNvSpPr>
          <p:nvPr>
            <p:ph type="body" sz="quarter" idx="13"/>
          </p:nvPr>
        </p:nvSpPr>
        <p:spPr>
          <a:xfrm>
            <a:off x="4081645" y="4677489"/>
            <a:ext cx="2319155" cy="123111"/>
          </a:xfrm>
        </p:spPr>
        <p:txBody>
          <a:bodyPr/>
          <a:lstStyle/>
          <a:p>
            <a:r>
              <a:rPr lang="en-US" dirty="0"/>
              <a:t>Source: EMF Interviews.</a:t>
            </a:r>
          </a:p>
        </p:txBody>
      </p:sp>
      <p:sp>
        <p:nvSpPr>
          <p:cNvPr id="6" name="Text Placeholder 5"/>
          <p:cNvSpPr>
            <a:spLocks noGrp="1"/>
          </p:cNvSpPr>
          <p:nvPr>
            <p:ph type="body" sz="quarter" idx="14"/>
          </p:nvPr>
        </p:nvSpPr>
        <p:spPr/>
        <p:txBody>
          <a:bodyPr/>
          <a:lstStyle/>
          <a:p>
            <a:endParaRPr lang="en-US"/>
          </a:p>
        </p:txBody>
      </p:sp>
      <p:grpSp>
        <p:nvGrpSpPr>
          <p:cNvPr id="7" name="Group 6"/>
          <p:cNvGrpSpPr/>
          <p:nvPr/>
        </p:nvGrpSpPr>
        <p:grpSpPr>
          <a:xfrm>
            <a:off x="223156" y="961994"/>
            <a:ext cx="5465588" cy="2599908"/>
            <a:chOff x="906637" y="3104045"/>
            <a:chExt cx="5465588" cy="2599908"/>
          </a:xfrm>
        </p:grpSpPr>
        <p:sp>
          <p:nvSpPr>
            <p:cNvPr id="8" name="TextBox 7"/>
            <p:cNvSpPr txBox="1"/>
            <p:nvPr/>
          </p:nvSpPr>
          <p:spPr bwMode="gray">
            <a:xfrm>
              <a:off x="906637" y="5065749"/>
              <a:ext cx="1371600" cy="276999"/>
            </a:xfrm>
            <a:prstGeom prst="rect">
              <a:avLst/>
            </a:prstGeom>
            <a:noFill/>
          </p:spPr>
          <p:txBody>
            <a:bodyPr wrap="square" lIns="0" tIns="0" rIns="0" bIns="0" rtlCol="0">
              <a:spAutoFit/>
            </a:bodyPr>
            <a:lstStyle/>
            <a:p>
              <a:pPr algn="ctr">
                <a:spcBef>
                  <a:spcPts val="500"/>
                </a:spcBef>
              </a:pPr>
              <a:r>
                <a:rPr lang="en-US" sz="900" dirty="0"/>
                <a:t>How much will it cost to complete?</a:t>
              </a:r>
            </a:p>
          </p:txBody>
        </p:sp>
        <p:sp>
          <p:nvSpPr>
            <p:cNvPr id="9" name="TextBox 8"/>
            <p:cNvSpPr txBox="1"/>
            <p:nvPr/>
          </p:nvSpPr>
          <p:spPr bwMode="gray">
            <a:xfrm>
              <a:off x="5072720" y="5058784"/>
              <a:ext cx="1299505" cy="276999"/>
            </a:xfrm>
            <a:prstGeom prst="rect">
              <a:avLst/>
            </a:prstGeom>
            <a:noFill/>
          </p:spPr>
          <p:txBody>
            <a:bodyPr wrap="square" lIns="0" tIns="0" rIns="0" bIns="0" rtlCol="0">
              <a:spAutoFit/>
            </a:bodyPr>
            <a:lstStyle/>
            <a:p>
              <a:pPr algn="ctr">
                <a:spcBef>
                  <a:spcPts val="500"/>
                </a:spcBef>
              </a:pPr>
              <a:r>
                <a:rPr lang="en-US" sz="900" dirty="0"/>
                <a:t>How long will it take to get a degree?</a:t>
              </a:r>
            </a:p>
          </p:txBody>
        </p:sp>
        <p:grpSp>
          <p:nvGrpSpPr>
            <p:cNvPr id="10" name="Group 9"/>
            <p:cNvGrpSpPr/>
            <p:nvPr/>
          </p:nvGrpSpPr>
          <p:grpSpPr>
            <a:xfrm>
              <a:off x="2278237" y="3104045"/>
              <a:ext cx="2746240" cy="2599908"/>
              <a:chOff x="1404460" y="3358870"/>
              <a:chExt cx="2746240" cy="2599908"/>
            </a:xfrm>
          </p:grpSpPr>
          <p:sp>
            <p:nvSpPr>
              <p:cNvPr id="11" name="TextBox 10"/>
              <p:cNvSpPr txBox="1"/>
              <p:nvPr/>
            </p:nvSpPr>
            <p:spPr bwMode="gray">
              <a:xfrm>
                <a:off x="2151902" y="3358870"/>
                <a:ext cx="1185481" cy="276999"/>
              </a:xfrm>
              <a:prstGeom prst="rect">
                <a:avLst/>
              </a:prstGeom>
              <a:noFill/>
            </p:spPr>
            <p:txBody>
              <a:bodyPr wrap="square" lIns="0" tIns="0" rIns="0" bIns="0" rtlCol="0">
                <a:spAutoFit/>
              </a:bodyPr>
              <a:lstStyle/>
              <a:p>
                <a:pPr algn="ctr">
                  <a:spcBef>
                    <a:spcPts val="500"/>
                  </a:spcBef>
                </a:pPr>
                <a:r>
                  <a:rPr lang="en-US" sz="900" dirty="0"/>
                  <a:t>How many credits will transfer?</a:t>
                </a:r>
              </a:p>
            </p:txBody>
          </p:sp>
          <p:sp>
            <p:nvSpPr>
              <p:cNvPr id="12" name="Oval 11"/>
              <p:cNvSpPr/>
              <p:nvPr/>
            </p:nvSpPr>
            <p:spPr bwMode="gray">
              <a:xfrm>
                <a:off x="1739948" y="3947098"/>
                <a:ext cx="2011680" cy="2011680"/>
              </a:xfrm>
              <a:prstGeom prst="ellipse">
                <a:avLst/>
              </a:prstGeom>
              <a:no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3" name="Oval 12"/>
              <p:cNvSpPr/>
              <p:nvPr/>
            </p:nvSpPr>
            <p:spPr bwMode="gray">
              <a:xfrm>
                <a:off x="2357168" y="3673969"/>
                <a:ext cx="777240" cy="77724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4" name="Oval 13"/>
              <p:cNvSpPr/>
              <p:nvPr/>
            </p:nvSpPr>
            <p:spPr bwMode="gray">
              <a:xfrm>
                <a:off x="1404460" y="5086349"/>
                <a:ext cx="777240" cy="77724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5" name="Oval 14"/>
              <p:cNvSpPr/>
              <p:nvPr/>
            </p:nvSpPr>
            <p:spPr bwMode="gray">
              <a:xfrm>
                <a:off x="3373460" y="5102839"/>
                <a:ext cx="777240" cy="777240"/>
              </a:xfrm>
              <a:prstGeom prst="ellipse">
                <a:avLst/>
              </a:prstGeom>
              <a:solidFill>
                <a:schemeClr val="bg1"/>
              </a:solidFill>
              <a:ln w="19050">
                <a:solidFill>
                  <a:schemeClr val="accent6"/>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31819" y="3788269"/>
                <a:ext cx="427939" cy="548640"/>
              </a:xfrm>
              <a:prstGeom prst="rect">
                <a:avLst/>
              </a:prstGeom>
            </p:spPr>
          </p:pic>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620" y="5239999"/>
                <a:ext cx="502920" cy="502920"/>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8303" y="5200649"/>
                <a:ext cx="449554" cy="548640"/>
              </a:xfrm>
              <a:prstGeom prst="rect">
                <a:avLst/>
              </a:prstGeom>
            </p:spPr>
          </p:pic>
        </p:grpSp>
      </p:grpSp>
      <p:sp>
        <p:nvSpPr>
          <p:cNvPr id="19" name="Rectangle 18"/>
          <p:cNvSpPr/>
          <p:nvPr/>
        </p:nvSpPr>
        <p:spPr>
          <a:xfrm>
            <a:off x="298407" y="3576225"/>
            <a:ext cx="4929199" cy="1079783"/>
          </a:xfrm>
          <a:prstGeom prst="rect">
            <a:avLst/>
          </a:prstGeom>
        </p:spPr>
        <p:txBody>
          <a:bodyPr wrap="square">
            <a:spAutoFit/>
          </a:bodyPr>
          <a:lstStyle/>
          <a:p>
            <a:r>
              <a:rPr lang="en-US" sz="900" dirty="0"/>
              <a:t>The three common threads for prospective student delays in decision-making are: I need to know what credits transfer, I need to know how much it will cost, and I need to know how long it will take me to finish… We need to develop a capability to provide this information to students before they apply.”</a:t>
            </a:r>
          </a:p>
          <a:p>
            <a:pPr>
              <a:spcBef>
                <a:spcPts val="500"/>
              </a:spcBef>
            </a:pPr>
            <a:r>
              <a:rPr lang="en-US" sz="800" i="1" dirty="0">
                <a:solidFill>
                  <a:schemeClr val="accent2"/>
                </a:solidFill>
              </a:rPr>
              <a:t>Scott Booth</a:t>
            </a:r>
          </a:p>
          <a:p>
            <a:r>
              <a:rPr lang="en-US" sz="800" i="1" dirty="0">
                <a:solidFill>
                  <a:schemeClr val="accent2"/>
                </a:solidFill>
              </a:rPr>
              <a:t>Executive Director of Marketing and Enrollment</a:t>
            </a:r>
          </a:p>
          <a:p>
            <a:r>
              <a:rPr lang="en-US" sz="800" i="1" dirty="0">
                <a:solidFill>
                  <a:schemeClr val="accent2"/>
                </a:solidFill>
              </a:rPr>
              <a:t>Franklin University</a:t>
            </a:r>
          </a:p>
        </p:txBody>
      </p:sp>
      <p:grpSp>
        <p:nvGrpSpPr>
          <p:cNvPr id="20" name="Group 19"/>
          <p:cNvGrpSpPr/>
          <p:nvPr/>
        </p:nvGrpSpPr>
        <p:grpSpPr bwMode="gray">
          <a:xfrm>
            <a:off x="98382" y="3572583"/>
            <a:ext cx="228600" cy="228600"/>
            <a:chOff x="875323" y="2298542"/>
            <a:chExt cx="307976" cy="263525"/>
          </a:xfrm>
          <a:solidFill>
            <a:schemeClr val="accent6"/>
          </a:solidFill>
        </p:grpSpPr>
        <p:sp>
          <p:nvSpPr>
            <p:cNvPr id="21" name="Freeform 20"/>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sp>
          <p:nvSpPr>
            <p:cNvPr id="22" name="Freeform 21"/>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dirty="0"/>
            </a:p>
          </p:txBody>
        </p:sp>
      </p:grpSp>
    </p:spTree>
    <p:extLst>
      <p:ext uri="{BB962C8B-B14F-4D97-AF65-F5344CB8AC3E}">
        <p14:creationId xmlns:p14="http://schemas.microsoft.com/office/powerpoint/2010/main" val="400664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Online Grad and Undergrad Enrollment Growing at Same Rate</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5148072" y="4677489"/>
            <a:ext cx="1252728" cy="123111"/>
          </a:xfrm>
        </p:spPr>
        <p:txBody>
          <a:bodyPr/>
          <a:lstStyle/>
          <a:p>
            <a:r>
              <a:rPr lang="en-US" dirty="0"/>
              <a:t>Source: EAB analysis of IPEDS data.</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b="0" dirty="0"/>
              <a:t>Online @ Regional Public Universities</a:t>
            </a:r>
          </a:p>
        </p:txBody>
      </p:sp>
      <p:graphicFrame>
        <p:nvGraphicFramePr>
          <p:cNvPr id="7" name="Chart 6"/>
          <p:cNvGraphicFramePr/>
          <p:nvPr/>
        </p:nvGraphicFramePr>
        <p:xfrm>
          <a:off x="328264" y="1568453"/>
          <a:ext cx="5580558" cy="3008707"/>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bwMode="gray">
          <a:xfrm>
            <a:off x="328264" y="1203179"/>
            <a:ext cx="5804090" cy="307777"/>
          </a:xfrm>
          <a:prstGeom prst="rect">
            <a:avLst/>
          </a:prstGeom>
          <a:noFill/>
        </p:spPr>
        <p:txBody>
          <a:bodyPr wrap="square" lIns="0" tIns="0" rIns="0" bIns="0" rtlCol="0">
            <a:spAutoFit/>
          </a:bodyPr>
          <a:lstStyle/>
          <a:p>
            <a:r>
              <a:rPr lang="en-US" sz="1000" b="1" dirty="0"/>
              <a:t>Graduate and Undergraduate Students Increasingly Interested in </a:t>
            </a:r>
            <a:br>
              <a:rPr lang="en-US" sz="1000" b="1" dirty="0"/>
            </a:br>
            <a:r>
              <a:rPr lang="en-US" sz="1000" b="1" dirty="0"/>
              <a:t>Online Education</a:t>
            </a:r>
          </a:p>
        </p:txBody>
      </p:sp>
      <p:sp>
        <p:nvSpPr>
          <p:cNvPr id="9" name="TextBox 8"/>
          <p:cNvSpPr txBox="1"/>
          <p:nvPr/>
        </p:nvSpPr>
        <p:spPr bwMode="gray">
          <a:xfrm>
            <a:off x="328264" y="1545792"/>
            <a:ext cx="5928073" cy="138499"/>
          </a:xfrm>
          <a:prstGeom prst="rect">
            <a:avLst/>
          </a:prstGeom>
          <a:noFill/>
        </p:spPr>
        <p:txBody>
          <a:bodyPr wrap="square" lIns="0" tIns="0" rIns="0" bIns="0"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900" i="1" dirty="0">
                <a:solidFill>
                  <a:schemeClr val="accent3"/>
                </a:solidFill>
              </a:rPr>
              <a:t>Percentage change in student enrollment at four-year, degree-granting institutions, 2012-2016</a:t>
            </a:r>
          </a:p>
        </p:txBody>
      </p:sp>
      <p:sp>
        <p:nvSpPr>
          <p:cNvPr id="10" name="Line Callout 1 9"/>
          <p:cNvSpPr/>
          <p:nvPr/>
        </p:nvSpPr>
        <p:spPr bwMode="gray">
          <a:xfrm>
            <a:off x="424427" y="2000142"/>
            <a:ext cx="1197349" cy="830997"/>
          </a:xfrm>
          <a:prstGeom prst="borderCallout1">
            <a:avLst>
              <a:gd name="adj1" fmla="val 30636"/>
              <a:gd name="adj2" fmla="val 99606"/>
              <a:gd name="adj3" fmla="val 30712"/>
              <a:gd name="adj4" fmla="val 119780"/>
            </a:avLst>
          </a:prstGeom>
          <a:solidFill>
            <a:schemeClr val="accent5"/>
          </a:solidFill>
          <a:ln w="12700" cap="flat" cmpd="sng" algn="ctr">
            <a:solidFill>
              <a:schemeClr val="accent5"/>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dirty="0">
                <a:solidFill>
                  <a:schemeClr val="bg1"/>
                </a:solidFill>
              </a:rPr>
              <a:t>Unlike national trends, exclusively online enrollment is growing at both undergraduate and graduate level.</a:t>
            </a:r>
          </a:p>
        </p:txBody>
      </p:sp>
    </p:spTree>
    <p:extLst>
      <p:ext uri="{BB962C8B-B14F-4D97-AF65-F5344CB8AC3E}">
        <p14:creationId xmlns:p14="http://schemas.microsoft.com/office/powerpoint/2010/main" val="2528918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Reality: Three Distinct Student Segments Constitute Online Opportunity</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p:txBody>
          <a:bodyPr/>
          <a:lstStyle/>
          <a:p>
            <a:endParaRPr lang="en-US" dirty="0"/>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a:xfrm>
            <a:off x="280194" y="317005"/>
            <a:ext cx="5486400" cy="249299"/>
          </a:xfrm>
        </p:spPr>
        <p:txBody>
          <a:bodyPr/>
          <a:lstStyle/>
          <a:p>
            <a:r>
              <a:rPr lang="en-US" b="0" dirty="0"/>
              <a:t>Myth: There is No “Online Market” </a:t>
            </a:r>
          </a:p>
        </p:txBody>
      </p:sp>
      <p:sp>
        <p:nvSpPr>
          <p:cNvPr id="26" name="Text Placeholder 19"/>
          <p:cNvSpPr txBox="1">
            <a:spLocks/>
          </p:cNvSpPr>
          <p:nvPr/>
        </p:nvSpPr>
        <p:spPr bwMode="gray">
          <a:xfrm>
            <a:off x="3025841" y="1836370"/>
            <a:ext cx="1553036" cy="415498"/>
          </a:xfrm>
          <a:prstGeom prst="rect">
            <a:avLst/>
          </a:prstGeom>
        </p:spPr>
        <p:txBody>
          <a:bodyPr vert="horz" wrap="square" lIns="0" tIns="0" rIns="0" bIns="0" rtlCol="0">
            <a:spAutoFit/>
          </a:bodyPr>
          <a:lstStyle>
            <a:lvl1pPr marL="0" indent="0" algn="l" defTabSz="1018879" rtl="0" eaLnBrk="1" latinLnBrk="0" hangingPunct="1">
              <a:spcBef>
                <a:spcPts val="0"/>
              </a:spcBef>
              <a:buClr>
                <a:schemeClr val="tx1"/>
              </a:buClr>
              <a:buFont typeface="Arial" pitchFamily="34" charset="0"/>
              <a:buNone/>
              <a:defRPr sz="13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9pPr>
          </a:lstStyle>
          <a:p>
            <a:r>
              <a:rPr lang="en-US" sz="900" b="1" dirty="0">
                <a:solidFill>
                  <a:srgbClr val="000000"/>
                </a:solidFill>
              </a:rPr>
              <a:t>Professional </a:t>
            </a:r>
            <a:br>
              <a:rPr lang="en-US" sz="900" b="1" dirty="0">
                <a:solidFill>
                  <a:srgbClr val="000000"/>
                </a:solidFill>
              </a:rPr>
            </a:br>
            <a:r>
              <a:rPr lang="en-US" sz="900" b="1" dirty="0">
                <a:solidFill>
                  <a:srgbClr val="000000"/>
                </a:solidFill>
              </a:rPr>
              <a:t>Graduate Students</a:t>
            </a:r>
            <a:r>
              <a:rPr lang="en-US" sz="900" dirty="0">
                <a:solidFill>
                  <a:srgbClr val="000000"/>
                </a:solidFill>
              </a:rPr>
              <a:t>	</a:t>
            </a:r>
          </a:p>
        </p:txBody>
      </p:sp>
      <p:sp>
        <p:nvSpPr>
          <p:cNvPr id="27" name="Text Placeholder 19"/>
          <p:cNvSpPr txBox="1">
            <a:spLocks/>
          </p:cNvSpPr>
          <p:nvPr/>
        </p:nvSpPr>
        <p:spPr bwMode="gray">
          <a:xfrm>
            <a:off x="1316991" y="1797217"/>
            <a:ext cx="1074109" cy="276999"/>
          </a:xfrm>
          <a:prstGeom prst="rect">
            <a:avLst/>
          </a:prstGeom>
        </p:spPr>
        <p:txBody>
          <a:bodyPr vert="horz" wrap="square" lIns="0" tIns="0" rIns="0" bIns="0" rtlCol="0">
            <a:spAutoFit/>
          </a:bodyPr>
          <a:lstStyle>
            <a:lvl1pPr marL="0" indent="0" algn="l" defTabSz="1018879" rtl="0" eaLnBrk="1" latinLnBrk="0" hangingPunct="1">
              <a:spcBef>
                <a:spcPts val="0"/>
              </a:spcBef>
              <a:buClr>
                <a:schemeClr val="tx1"/>
              </a:buClr>
              <a:buFont typeface="Arial" pitchFamily="34" charset="0"/>
              <a:buNone/>
              <a:defRPr sz="13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9pPr>
          </a:lstStyle>
          <a:p>
            <a:r>
              <a:rPr lang="en-US" sz="900" b="1" dirty="0">
                <a:solidFill>
                  <a:srgbClr val="000000"/>
                </a:solidFill>
              </a:rPr>
              <a:t>Multimodal Undergraduates</a:t>
            </a:r>
            <a:endParaRPr lang="en-US" sz="900" dirty="0">
              <a:solidFill>
                <a:srgbClr val="000000"/>
              </a:solidFill>
            </a:endParaRPr>
          </a:p>
        </p:txBody>
      </p:sp>
      <p:cxnSp>
        <p:nvCxnSpPr>
          <p:cNvPr id="28" name="Straight Connector 27"/>
          <p:cNvCxnSpPr/>
          <p:nvPr/>
        </p:nvCxnSpPr>
        <p:spPr bwMode="gray">
          <a:xfrm>
            <a:off x="1316991" y="2527375"/>
            <a:ext cx="132545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9" name="Text Placeholder 19"/>
          <p:cNvSpPr txBox="1">
            <a:spLocks/>
          </p:cNvSpPr>
          <p:nvPr/>
        </p:nvSpPr>
        <p:spPr bwMode="gray">
          <a:xfrm>
            <a:off x="4794613" y="1811474"/>
            <a:ext cx="869908" cy="307777"/>
          </a:xfrm>
          <a:prstGeom prst="rect">
            <a:avLst/>
          </a:prstGeom>
        </p:spPr>
        <p:txBody>
          <a:bodyPr vert="horz" wrap="square" lIns="0" tIns="0" rIns="0" bIns="0" rtlCol="0">
            <a:spAutoFit/>
          </a:bodyPr>
          <a:lstStyle>
            <a:lvl1pPr marL="0" indent="0" algn="l" defTabSz="1018879" rtl="0" eaLnBrk="1" latinLnBrk="0" hangingPunct="1">
              <a:spcBef>
                <a:spcPts val="0"/>
              </a:spcBef>
              <a:buClr>
                <a:schemeClr val="tx1"/>
              </a:buClr>
              <a:buFont typeface="Arial" pitchFamily="34" charset="0"/>
              <a:buNone/>
              <a:defRPr sz="1300" kern="1200">
                <a:solidFill>
                  <a:schemeClr val="tx1"/>
                </a:solidFill>
                <a:latin typeface="+mn-lt"/>
                <a:ea typeface="+mn-ea"/>
                <a:cs typeface="+mn-cs"/>
              </a:defRPr>
            </a:lvl1pPr>
            <a:lvl2pPr marL="230188" indent="-117475"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2pPr>
            <a:lvl3pPr marL="342900" indent="-112713"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3pPr>
            <a:lvl4pPr marL="4587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4pPr>
            <a:lvl5pPr marL="571500" indent="-112713" algn="l" defTabSz="1018879" rtl="0" eaLnBrk="1" latinLnBrk="0" hangingPunct="1">
              <a:spcBef>
                <a:spcPts val="500"/>
              </a:spcBef>
              <a:buClr>
                <a:schemeClr val="tx1"/>
              </a:buClr>
              <a:buFont typeface="Arial" pitchFamily="34" charset="0"/>
              <a:buChar char="•"/>
              <a:defRPr sz="900" kern="1200" baseline="0">
                <a:solidFill>
                  <a:schemeClr val="tx1"/>
                </a:solidFill>
                <a:latin typeface="+mn-lt"/>
                <a:ea typeface="+mn-ea"/>
                <a:cs typeface="+mn-cs"/>
              </a:defRPr>
            </a:lvl5pPr>
            <a:lvl6pPr marL="685800" indent="-111125" algn="l" defTabSz="1018879" rtl="0" eaLnBrk="1" latinLnBrk="0" hangingPunct="1">
              <a:spcBef>
                <a:spcPts val="500"/>
              </a:spcBef>
              <a:buClr>
                <a:schemeClr val="tx1"/>
              </a:buClr>
              <a:buFont typeface="Arial" panose="020B0604020202020204" pitchFamily="34" charset="0"/>
              <a:buChar char="–"/>
              <a:defRPr sz="900" kern="1200">
                <a:solidFill>
                  <a:schemeClr val="tx1"/>
                </a:solidFill>
                <a:latin typeface="+mn-lt"/>
                <a:ea typeface="+mn-ea"/>
                <a:cs typeface="+mn-cs"/>
              </a:defRPr>
            </a:lvl6pPr>
            <a:lvl7pPr marL="796925" indent="-107950"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7pPr>
            <a:lvl8pPr marL="914400"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8pPr>
            <a:lvl9pPr marL="1030288" indent="-115888" algn="l" defTabSz="1018879" rtl="0" eaLnBrk="1" latinLnBrk="0" hangingPunct="1">
              <a:spcBef>
                <a:spcPts val="500"/>
              </a:spcBef>
              <a:buClr>
                <a:schemeClr val="tx1"/>
              </a:buClr>
              <a:buFont typeface="Arial" pitchFamily="34" charset="0"/>
              <a:buChar char="•"/>
              <a:defRPr sz="900" kern="1200">
                <a:solidFill>
                  <a:schemeClr val="tx1"/>
                </a:solidFill>
                <a:latin typeface="+mn-lt"/>
                <a:ea typeface="+mn-ea"/>
                <a:cs typeface="+mn-cs"/>
              </a:defRPr>
            </a:lvl9pPr>
          </a:lstStyle>
          <a:p>
            <a:r>
              <a:rPr lang="en-US" sz="900" b="1" dirty="0">
                <a:solidFill>
                  <a:srgbClr val="000000"/>
                </a:solidFill>
              </a:rPr>
              <a:t>Adult Degree Completers</a:t>
            </a:r>
            <a:br>
              <a:rPr lang="en-US" sz="900" b="1" dirty="0">
                <a:solidFill>
                  <a:srgbClr val="000000"/>
                </a:solidFill>
              </a:rPr>
            </a:br>
            <a:endParaRPr lang="en-US" sz="200" b="1" dirty="0">
              <a:solidFill>
                <a:srgbClr val="000000"/>
              </a:solidFill>
            </a:endParaRPr>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531" y="1343089"/>
            <a:ext cx="305958" cy="384048"/>
          </a:xfrm>
          <a:prstGeom prst="rect">
            <a:avLst/>
          </a:prstGeom>
        </p:spPr>
      </p:pic>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0433" y="1343089"/>
            <a:ext cx="281634" cy="384048"/>
          </a:xfrm>
          <a:prstGeom prst="rect">
            <a:avLst/>
          </a:prstGeom>
        </p:spPr>
      </p:pic>
      <p:pic>
        <p:nvPicPr>
          <p:cNvPr id="32" name="Picture 3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1962" y="1343089"/>
            <a:ext cx="380287" cy="315638"/>
          </a:xfrm>
          <a:prstGeom prst="rect">
            <a:avLst/>
          </a:prstGeom>
        </p:spPr>
      </p:pic>
      <p:sp>
        <p:nvSpPr>
          <p:cNvPr id="33" name="TextBox 32"/>
          <p:cNvSpPr txBox="1"/>
          <p:nvPr/>
        </p:nvSpPr>
        <p:spPr bwMode="gray">
          <a:xfrm>
            <a:off x="1316991" y="2141247"/>
            <a:ext cx="1396387" cy="276999"/>
          </a:xfrm>
          <a:prstGeom prst="rect">
            <a:avLst/>
          </a:prstGeom>
          <a:noFill/>
        </p:spPr>
        <p:txBody>
          <a:bodyPr wrap="square" lIns="0" tIns="0" rIns="0" bIns="0" rtlCol="0">
            <a:spAutoFit/>
          </a:bodyPr>
          <a:lstStyle/>
          <a:p>
            <a:pPr>
              <a:spcBef>
                <a:spcPts val="500"/>
              </a:spcBef>
            </a:pPr>
            <a:r>
              <a:rPr lang="en-US" sz="900" i="1" dirty="0">
                <a:solidFill>
                  <a:schemeClr val="tx1"/>
                </a:solidFill>
              </a:rPr>
              <a:t>Opting for Convenience and Enrichment</a:t>
            </a:r>
          </a:p>
        </p:txBody>
      </p:sp>
      <p:sp>
        <p:nvSpPr>
          <p:cNvPr id="34" name="TextBox 33"/>
          <p:cNvSpPr txBox="1"/>
          <p:nvPr/>
        </p:nvSpPr>
        <p:spPr bwMode="gray">
          <a:xfrm>
            <a:off x="4794613" y="2141247"/>
            <a:ext cx="1069298" cy="276999"/>
          </a:xfrm>
          <a:prstGeom prst="rect">
            <a:avLst/>
          </a:prstGeom>
          <a:noFill/>
        </p:spPr>
        <p:txBody>
          <a:bodyPr wrap="square" lIns="0" tIns="0" rIns="0" bIns="0" rtlCol="0">
            <a:spAutoFit/>
          </a:bodyPr>
          <a:lstStyle/>
          <a:p>
            <a:pPr>
              <a:spcBef>
                <a:spcPts val="500"/>
              </a:spcBef>
            </a:pPr>
            <a:r>
              <a:rPr lang="en-US" sz="900" i="1" dirty="0">
                <a:solidFill>
                  <a:schemeClr val="tx1"/>
                </a:solidFill>
              </a:rPr>
              <a:t>Looking for Fast, Flexible Degrees</a:t>
            </a:r>
          </a:p>
        </p:txBody>
      </p:sp>
      <p:sp>
        <p:nvSpPr>
          <p:cNvPr id="35" name="TextBox 34"/>
          <p:cNvSpPr txBox="1"/>
          <p:nvPr/>
        </p:nvSpPr>
        <p:spPr bwMode="gray">
          <a:xfrm>
            <a:off x="3025841" y="2147404"/>
            <a:ext cx="1397305" cy="276999"/>
          </a:xfrm>
          <a:prstGeom prst="rect">
            <a:avLst/>
          </a:prstGeom>
          <a:noFill/>
        </p:spPr>
        <p:txBody>
          <a:bodyPr wrap="square" lIns="0" tIns="0" rIns="0" bIns="0" rtlCol="0">
            <a:spAutoFit/>
          </a:bodyPr>
          <a:lstStyle/>
          <a:p>
            <a:pPr>
              <a:spcBef>
                <a:spcPts val="500"/>
              </a:spcBef>
            </a:pPr>
            <a:r>
              <a:rPr lang="en-US" sz="900" i="1" dirty="0"/>
              <a:t>Investing in Career Advancement</a:t>
            </a:r>
            <a:endParaRPr lang="en-US" sz="900" i="1" dirty="0">
              <a:solidFill>
                <a:schemeClr val="tx1"/>
              </a:solidFill>
            </a:endParaRPr>
          </a:p>
        </p:txBody>
      </p:sp>
      <p:sp>
        <p:nvSpPr>
          <p:cNvPr id="36" name="TextBox 35"/>
          <p:cNvSpPr txBox="1"/>
          <p:nvPr/>
        </p:nvSpPr>
        <p:spPr bwMode="gray">
          <a:xfrm>
            <a:off x="1316991" y="2686450"/>
            <a:ext cx="1886103" cy="310341"/>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On-Time Graduation</a:t>
            </a:r>
          </a:p>
          <a:p>
            <a:pPr marL="111125" indent="-111125">
              <a:spcBef>
                <a:spcPts val="500"/>
              </a:spcBef>
              <a:buFont typeface="Arial" panose="020B0604020202020204" pitchFamily="34" charset="0"/>
              <a:buChar char="•"/>
            </a:pPr>
            <a:r>
              <a:rPr lang="en-US" sz="800" dirty="0"/>
              <a:t>Curricular </a:t>
            </a:r>
            <a:r>
              <a:rPr lang="en-US" sz="800" dirty="0">
                <a:solidFill>
                  <a:schemeClr val="tx1"/>
                </a:solidFill>
              </a:rPr>
              <a:t>Exploration</a:t>
            </a:r>
          </a:p>
        </p:txBody>
      </p:sp>
      <p:sp>
        <p:nvSpPr>
          <p:cNvPr id="37" name="Pentagon 36"/>
          <p:cNvSpPr/>
          <p:nvPr/>
        </p:nvSpPr>
        <p:spPr bwMode="gray">
          <a:xfrm>
            <a:off x="285498" y="2739726"/>
            <a:ext cx="945789" cy="325908"/>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800" b="1" dirty="0">
                <a:solidFill>
                  <a:schemeClr val="bg1"/>
                </a:solidFill>
              </a:rPr>
              <a:t>Goals and Motivations</a:t>
            </a:r>
          </a:p>
        </p:txBody>
      </p:sp>
      <p:sp>
        <p:nvSpPr>
          <p:cNvPr id="38" name="TextBox 37"/>
          <p:cNvSpPr txBox="1"/>
          <p:nvPr/>
        </p:nvSpPr>
        <p:spPr bwMode="gray">
          <a:xfrm>
            <a:off x="1316991" y="3302131"/>
            <a:ext cx="1194392" cy="497572"/>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Location</a:t>
            </a:r>
          </a:p>
          <a:p>
            <a:pPr marL="111125" indent="-111125">
              <a:spcBef>
                <a:spcPts val="500"/>
              </a:spcBef>
              <a:buFont typeface="Arial" panose="020B0604020202020204" pitchFamily="34" charset="0"/>
              <a:buChar char="•"/>
            </a:pPr>
            <a:r>
              <a:rPr lang="en-US" sz="800" dirty="0"/>
              <a:t>Reputation</a:t>
            </a:r>
          </a:p>
          <a:p>
            <a:pPr marL="111125" indent="-111125">
              <a:spcBef>
                <a:spcPts val="500"/>
              </a:spcBef>
              <a:buFont typeface="Arial" panose="020B0604020202020204" pitchFamily="34" charset="0"/>
              <a:buChar char="•"/>
            </a:pPr>
            <a:r>
              <a:rPr lang="en-US" sz="800" dirty="0">
                <a:solidFill>
                  <a:schemeClr val="tx1"/>
                </a:solidFill>
              </a:rPr>
              <a:t>Cost</a:t>
            </a:r>
          </a:p>
        </p:txBody>
      </p:sp>
      <p:cxnSp>
        <p:nvCxnSpPr>
          <p:cNvPr id="39" name="Straight Connector 38"/>
          <p:cNvCxnSpPr/>
          <p:nvPr/>
        </p:nvCxnSpPr>
        <p:spPr bwMode="gray">
          <a:xfrm>
            <a:off x="3025841" y="2527375"/>
            <a:ext cx="132545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gray">
          <a:xfrm>
            <a:off x="4794613" y="2527375"/>
            <a:ext cx="1325450"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bwMode="gray">
          <a:xfrm>
            <a:off x="3025841" y="2686451"/>
            <a:ext cx="1886103" cy="310341"/>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Promotion</a:t>
            </a:r>
          </a:p>
          <a:p>
            <a:pPr marL="111125" indent="-111125">
              <a:spcBef>
                <a:spcPts val="500"/>
              </a:spcBef>
              <a:buFont typeface="Arial" panose="020B0604020202020204" pitchFamily="34" charset="0"/>
              <a:buChar char="•"/>
            </a:pPr>
            <a:r>
              <a:rPr lang="en-US" sz="800" dirty="0"/>
              <a:t>Career Change</a:t>
            </a:r>
            <a:endParaRPr lang="en-US" sz="800" dirty="0">
              <a:solidFill>
                <a:schemeClr val="tx1"/>
              </a:solidFill>
            </a:endParaRPr>
          </a:p>
        </p:txBody>
      </p:sp>
      <p:sp>
        <p:nvSpPr>
          <p:cNvPr id="42" name="TextBox 41"/>
          <p:cNvSpPr txBox="1"/>
          <p:nvPr/>
        </p:nvSpPr>
        <p:spPr bwMode="gray">
          <a:xfrm>
            <a:off x="3025841" y="3302131"/>
            <a:ext cx="1194392" cy="433452"/>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“Search and Shop”</a:t>
            </a:r>
          </a:p>
          <a:p>
            <a:pPr marL="111125" indent="-111125">
              <a:spcBef>
                <a:spcPts val="500"/>
              </a:spcBef>
              <a:buFont typeface="Arial" panose="020B0604020202020204" pitchFamily="34" charset="0"/>
              <a:buChar char="•"/>
            </a:pPr>
            <a:r>
              <a:rPr lang="en-US" sz="800" dirty="0"/>
              <a:t>Reputation in Industry</a:t>
            </a:r>
          </a:p>
        </p:txBody>
      </p:sp>
      <p:sp>
        <p:nvSpPr>
          <p:cNvPr id="43" name="TextBox 42"/>
          <p:cNvSpPr txBox="1"/>
          <p:nvPr/>
        </p:nvSpPr>
        <p:spPr bwMode="gray">
          <a:xfrm>
            <a:off x="4794613" y="2681383"/>
            <a:ext cx="1886103" cy="310341"/>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On-Time Graduation</a:t>
            </a:r>
          </a:p>
          <a:p>
            <a:pPr marL="111125" indent="-111125">
              <a:spcBef>
                <a:spcPts val="500"/>
              </a:spcBef>
              <a:buFont typeface="Arial" panose="020B0604020202020204" pitchFamily="34" charset="0"/>
              <a:buChar char="•"/>
            </a:pPr>
            <a:r>
              <a:rPr lang="en-US" sz="800" dirty="0"/>
              <a:t>Curricular </a:t>
            </a:r>
            <a:r>
              <a:rPr lang="en-US" sz="800" dirty="0">
                <a:solidFill>
                  <a:schemeClr val="tx1"/>
                </a:solidFill>
              </a:rPr>
              <a:t>Exploration</a:t>
            </a:r>
          </a:p>
        </p:txBody>
      </p:sp>
      <p:sp>
        <p:nvSpPr>
          <p:cNvPr id="44" name="TextBox 43"/>
          <p:cNvSpPr txBox="1"/>
          <p:nvPr/>
        </p:nvSpPr>
        <p:spPr bwMode="gray">
          <a:xfrm>
            <a:off x="4794613" y="3304213"/>
            <a:ext cx="1194392" cy="497572"/>
          </a:xfrm>
          <a:prstGeom prst="rect">
            <a:avLst/>
          </a:prstGeom>
          <a:noFill/>
        </p:spPr>
        <p:txBody>
          <a:bodyPr wrap="square" lIns="0" tIns="0" rIns="0" bIns="0" rtlCol="0">
            <a:spAutoFit/>
          </a:bodyPr>
          <a:lstStyle/>
          <a:p>
            <a:pPr marL="111125" indent="-111125">
              <a:spcBef>
                <a:spcPts val="500"/>
              </a:spcBef>
              <a:buFont typeface="Arial" panose="020B0604020202020204" pitchFamily="34" charset="0"/>
              <a:buChar char="•"/>
            </a:pPr>
            <a:r>
              <a:rPr lang="en-US" sz="800" dirty="0">
                <a:solidFill>
                  <a:schemeClr val="tx1"/>
                </a:solidFill>
              </a:rPr>
              <a:t>“Search and Shop”</a:t>
            </a:r>
          </a:p>
          <a:p>
            <a:pPr marL="111125" indent="-111125">
              <a:spcBef>
                <a:spcPts val="500"/>
              </a:spcBef>
              <a:buFont typeface="Arial" panose="020B0604020202020204" pitchFamily="34" charset="0"/>
              <a:buChar char="•"/>
            </a:pPr>
            <a:r>
              <a:rPr lang="en-US" sz="800" dirty="0"/>
              <a:t>Cost</a:t>
            </a:r>
          </a:p>
          <a:p>
            <a:pPr marL="111125" indent="-111125">
              <a:spcBef>
                <a:spcPts val="500"/>
              </a:spcBef>
              <a:buFont typeface="Arial" panose="020B0604020202020204" pitchFamily="34" charset="0"/>
              <a:buChar char="•"/>
            </a:pPr>
            <a:r>
              <a:rPr lang="en-US" sz="800" dirty="0">
                <a:solidFill>
                  <a:schemeClr val="tx1"/>
                </a:solidFill>
              </a:rPr>
              <a:t>Convenience</a:t>
            </a:r>
          </a:p>
        </p:txBody>
      </p:sp>
      <p:sp>
        <p:nvSpPr>
          <p:cNvPr id="45" name="Pentagon 44"/>
          <p:cNvSpPr/>
          <p:nvPr/>
        </p:nvSpPr>
        <p:spPr bwMode="gray">
          <a:xfrm>
            <a:off x="280194" y="3401600"/>
            <a:ext cx="945789" cy="325908"/>
          </a:xfrm>
          <a:prstGeom prst="homePlate">
            <a:avLst/>
          </a:pr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800" b="1" dirty="0">
                <a:solidFill>
                  <a:schemeClr val="bg1"/>
                </a:solidFill>
              </a:rPr>
              <a:t>Selection Process</a:t>
            </a:r>
          </a:p>
        </p:txBody>
      </p:sp>
    </p:spTree>
    <p:extLst>
      <p:ext uri="{BB962C8B-B14F-4D97-AF65-F5344CB8AC3E}">
        <p14:creationId xmlns:p14="http://schemas.microsoft.com/office/powerpoint/2010/main" val="1600484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More Traditional Students Are Demanding Blended Learning Opportunities</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2201824" y="4523601"/>
            <a:ext cx="4198976" cy="276999"/>
          </a:xfrm>
        </p:spPr>
        <p:txBody>
          <a:bodyPr/>
          <a:lstStyle/>
          <a:p>
            <a:r>
              <a:rPr lang="en-US" dirty="0"/>
              <a:t>Source: Thomas Cavanagh, "The Postmodality Era: How Online Learning Is Becoming Learning," in </a:t>
            </a:r>
            <a:r>
              <a:rPr lang="en-US" i="1" dirty="0"/>
              <a:t>Game Changers: Education and Information Technologies, </a:t>
            </a:r>
            <a:r>
              <a:rPr lang="en-US" dirty="0"/>
              <a:t>edited by Diana G. Oblinger, 215-228. Washington, D.C.: EDUCAUSE, 2012.; "What is Blended Learning?", University of Central Florida. </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p:txBody>
          <a:bodyPr/>
          <a:lstStyle/>
          <a:p>
            <a:r>
              <a:rPr lang="en-US" b="0" dirty="0"/>
              <a:t>Multimodality Increasingly the Norm</a:t>
            </a:r>
          </a:p>
        </p:txBody>
      </p:sp>
      <p:grpSp>
        <p:nvGrpSpPr>
          <p:cNvPr id="7" name="Group 6"/>
          <p:cNvGrpSpPr/>
          <p:nvPr/>
        </p:nvGrpSpPr>
        <p:grpSpPr>
          <a:xfrm>
            <a:off x="257285" y="1765789"/>
            <a:ext cx="3270017" cy="2386115"/>
            <a:chOff x="788416" y="3783705"/>
            <a:chExt cx="3578263" cy="2573952"/>
          </a:xfrm>
        </p:grpSpPr>
        <p:sp>
          <p:nvSpPr>
            <p:cNvPr id="8" name="Freeform 7"/>
            <p:cNvSpPr/>
            <p:nvPr/>
          </p:nvSpPr>
          <p:spPr>
            <a:xfrm>
              <a:off x="2540278" y="3783705"/>
              <a:ext cx="735068" cy="728800"/>
            </a:xfrm>
            <a:custGeom>
              <a:avLst/>
              <a:gdLst>
                <a:gd name="connsiteX0" fmla="*/ 0 w 699085"/>
                <a:gd name="connsiteY0" fmla="*/ 346562 h 693124"/>
                <a:gd name="connsiteX1" fmla="*/ 349543 w 699085"/>
                <a:gd name="connsiteY1" fmla="*/ 0 h 693124"/>
                <a:gd name="connsiteX2" fmla="*/ 699086 w 699085"/>
                <a:gd name="connsiteY2" fmla="*/ 346562 h 693124"/>
                <a:gd name="connsiteX3" fmla="*/ 349543 w 699085"/>
                <a:gd name="connsiteY3" fmla="*/ 693124 h 693124"/>
                <a:gd name="connsiteX4" fmla="*/ 0 w 699085"/>
                <a:gd name="connsiteY4" fmla="*/ 346562 h 693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085" h="693124">
                  <a:moveTo>
                    <a:pt x="0" y="346562"/>
                  </a:moveTo>
                  <a:cubicBezTo>
                    <a:pt x="0" y="155161"/>
                    <a:pt x="156496" y="0"/>
                    <a:pt x="349543" y="0"/>
                  </a:cubicBezTo>
                  <a:cubicBezTo>
                    <a:pt x="542590" y="0"/>
                    <a:pt x="699086" y="155161"/>
                    <a:pt x="699086" y="346562"/>
                  </a:cubicBezTo>
                  <a:cubicBezTo>
                    <a:pt x="699086" y="537963"/>
                    <a:pt x="542590" y="693124"/>
                    <a:pt x="349543" y="693124"/>
                  </a:cubicBezTo>
                  <a:cubicBezTo>
                    <a:pt x="156496" y="693124"/>
                    <a:pt x="0" y="537963"/>
                    <a:pt x="0" y="346562"/>
                  </a:cubicBezTo>
                  <a:close/>
                </a:path>
              </a:pathLst>
            </a:custGeom>
            <a:solidFill>
              <a:srgbClr val="3B4953">
                <a:lumMod val="40000"/>
                <a:lumOff val="60000"/>
                <a:alpha val="5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sp>
          <p:nvSpPr>
            <p:cNvPr id="9" name="Freeform 8"/>
            <p:cNvSpPr/>
            <p:nvPr/>
          </p:nvSpPr>
          <p:spPr>
            <a:xfrm>
              <a:off x="2302544" y="4064158"/>
              <a:ext cx="2064135" cy="2037745"/>
            </a:xfrm>
            <a:custGeom>
              <a:avLst/>
              <a:gdLst>
                <a:gd name="connsiteX0" fmla="*/ 0 w 2064135"/>
                <a:gd name="connsiteY0" fmla="*/ 1018873 h 2037745"/>
                <a:gd name="connsiteX1" fmla="*/ 1032068 w 2064135"/>
                <a:gd name="connsiteY1" fmla="*/ 0 h 2037745"/>
                <a:gd name="connsiteX2" fmla="*/ 2064136 w 2064135"/>
                <a:gd name="connsiteY2" fmla="*/ 1018873 h 2037745"/>
                <a:gd name="connsiteX3" fmla="*/ 1032068 w 2064135"/>
                <a:gd name="connsiteY3" fmla="*/ 2037746 h 2037745"/>
                <a:gd name="connsiteX4" fmla="*/ 0 w 2064135"/>
                <a:gd name="connsiteY4" fmla="*/ 1018873 h 2037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64135" h="2037745">
                  <a:moveTo>
                    <a:pt x="0" y="1018873"/>
                  </a:moveTo>
                  <a:cubicBezTo>
                    <a:pt x="0" y="456165"/>
                    <a:pt x="462073" y="0"/>
                    <a:pt x="1032068" y="0"/>
                  </a:cubicBezTo>
                  <a:cubicBezTo>
                    <a:pt x="1602063" y="0"/>
                    <a:pt x="2064136" y="456165"/>
                    <a:pt x="2064136" y="1018873"/>
                  </a:cubicBezTo>
                  <a:cubicBezTo>
                    <a:pt x="2064136" y="1581581"/>
                    <a:pt x="1602063" y="2037746"/>
                    <a:pt x="1032068" y="2037746"/>
                  </a:cubicBezTo>
                  <a:cubicBezTo>
                    <a:pt x="462073" y="2037746"/>
                    <a:pt x="0" y="1581581"/>
                    <a:pt x="0" y="1018873"/>
                  </a:cubicBezTo>
                  <a:close/>
                </a:path>
              </a:pathLst>
            </a:custGeom>
            <a:solidFill>
              <a:srgbClr val="BBC7CF">
                <a:alpha val="4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1111458" tIns="235124" rIns="158779" bIns="235125" numCol="1" spcCol="1270" anchor="ctr" anchorCtr="0">
              <a:noAutofit/>
            </a:bodyPr>
            <a:lstStyle/>
            <a:p>
              <a:pPr lvl="0" algn="ctr" defTabSz="2889250">
                <a:lnSpc>
                  <a:spcPct val="90000"/>
                </a:lnSpc>
                <a:spcBef>
                  <a:spcPct val="0"/>
                </a:spcBef>
                <a:spcAft>
                  <a:spcPct val="35000"/>
                </a:spcAft>
              </a:pPr>
              <a:endParaRPr lang="en-US" sz="6500" kern="1200" dirty="0">
                <a:solidFill>
                  <a:srgbClr val="516473">
                    <a:hueOff val="0"/>
                    <a:satOff val="0"/>
                    <a:lumOff val="0"/>
                    <a:alphaOff val="0"/>
                  </a:srgbClr>
                </a:solidFill>
                <a:latin typeface="Arial"/>
                <a:ea typeface="+mn-ea"/>
                <a:cs typeface="+mn-cs"/>
              </a:endParaRPr>
            </a:p>
          </p:txBody>
        </p:sp>
        <p:sp>
          <p:nvSpPr>
            <p:cNvPr id="10" name="Freeform 9"/>
            <p:cNvSpPr/>
            <p:nvPr/>
          </p:nvSpPr>
          <p:spPr>
            <a:xfrm>
              <a:off x="2682658" y="5725869"/>
              <a:ext cx="517703" cy="495623"/>
            </a:xfrm>
            <a:custGeom>
              <a:avLst/>
              <a:gdLst>
                <a:gd name="connsiteX0" fmla="*/ 0 w 630224"/>
                <a:gd name="connsiteY0" fmla="*/ 301673 h 603345"/>
                <a:gd name="connsiteX1" fmla="*/ 315112 w 630224"/>
                <a:gd name="connsiteY1" fmla="*/ 0 h 603345"/>
                <a:gd name="connsiteX2" fmla="*/ 630224 w 630224"/>
                <a:gd name="connsiteY2" fmla="*/ 301673 h 603345"/>
                <a:gd name="connsiteX3" fmla="*/ 315112 w 630224"/>
                <a:gd name="connsiteY3" fmla="*/ 603346 h 603345"/>
                <a:gd name="connsiteX4" fmla="*/ 0 w 630224"/>
                <a:gd name="connsiteY4" fmla="*/ 301673 h 603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224" h="603345">
                  <a:moveTo>
                    <a:pt x="0" y="301673"/>
                  </a:moveTo>
                  <a:cubicBezTo>
                    <a:pt x="0" y="135064"/>
                    <a:pt x="141080" y="0"/>
                    <a:pt x="315112" y="0"/>
                  </a:cubicBezTo>
                  <a:cubicBezTo>
                    <a:pt x="489144" y="0"/>
                    <a:pt x="630224" y="135064"/>
                    <a:pt x="630224" y="301673"/>
                  </a:cubicBezTo>
                  <a:cubicBezTo>
                    <a:pt x="630224" y="468282"/>
                    <a:pt x="489144" y="603346"/>
                    <a:pt x="315112" y="603346"/>
                  </a:cubicBezTo>
                  <a:cubicBezTo>
                    <a:pt x="141080" y="603346"/>
                    <a:pt x="0" y="468282"/>
                    <a:pt x="0" y="301673"/>
                  </a:cubicBezTo>
                  <a:close/>
                </a:path>
              </a:pathLst>
            </a:custGeom>
            <a:solidFill>
              <a:srgbClr val="3B4953">
                <a:lumMod val="40000"/>
                <a:lumOff val="60000"/>
                <a:alpha val="3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72718" tIns="330679" rIns="72718" bIns="81220" numCol="1" spcCol="1270" anchor="ctr" anchorCtr="0">
              <a:noAutofit/>
            </a:bodyPr>
            <a:lstStyle/>
            <a:p>
              <a:pPr lvl="0" algn="ctr" defTabSz="622300">
                <a:lnSpc>
                  <a:spcPct val="90000"/>
                </a:lnSpc>
                <a:spcBef>
                  <a:spcPct val="0"/>
                </a:spcBef>
                <a:spcAft>
                  <a:spcPct val="35000"/>
                </a:spcAft>
              </a:pPr>
              <a:endParaRPr lang="en-US" sz="1400" kern="1200" dirty="0">
                <a:solidFill>
                  <a:srgbClr val="516473">
                    <a:hueOff val="0"/>
                    <a:satOff val="0"/>
                    <a:lumOff val="0"/>
                    <a:alphaOff val="0"/>
                  </a:srgbClr>
                </a:solidFill>
                <a:latin typeface="Arial"/>
                <a:ea typeface="+mn-ea"/>
                <a:cs typeface="+mn-cs"/>
              </a:endParaRPr>
            </a:p>
          </p:txBody>
        </p:sp>
        <p:sp>
          <p:nvSpPr>
            <p:cNvPr id="11" name="Freeform 10"/>
            <p:cNvSpPr/>
            <p:nvPr/>
          </p:nvSpPr>
          <p:spPr>
            <a:xfrm>
              <a:off x="788416" y="3942455"/>
              <a:ext cx="2497613" cy="2415202"/>
            </a:xfrm>
            <a:custGeom>
              <a:avLst/>
              <a:gdLst>
                <a:gd name="connsiteX0" fmla="*/ 0 w 2497613"/>
                <a:gd name="connsiteY0" fmla="*/ 1207601 h 2415202"/>
                <a:gd name="connsiteX1" fmla="*/ 1248807 w 2497613"/>
                <a:gd name="connsiteY1" fmla="*/ 0 h 2415202"/>
                <a:gd name="connsiteX2" fmla="*/ 2497614 w 2497613"/>
                <a:gd name="connsiteY2" fmla="*/ 1207601 h 2415202"/>
                <a:gd name="connsiteX3" fmla="*/ 1248807 w 2497613"/>
                <a:gd name="connsiteY3" fmla="*/ 2415202 h 2415202"/>
                <a:gd name="connsiteX4" fmla="*/ 0 w 2497613"/>
                <a:gd name="connsiteY4" fmla="*/ 1207601 h 2415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613" h="2415202">
                  <a:moveTo>
                    <a:pt x="0" y="1207601"/>
                  </a:moveTo>
                  <a:cubicBezTo>
                    <a:pt x="0" y="540661"/>
                    <a:pt x="559110" y="0"/>
                    <a:pt x="1248807" y="0"/>
                  </a:cubicBezTo>
                  <a:cubicBezTo>
                    <a:pt x="1938504" y="0"/>
                    <a:pt x="2497614" y="540661"/>
                    <a:pt x="2497614" y="1207601"/>
                  </a:cubicBezTo>
                  <a:cubicBezTo>
                    <a:pt x="2497614" y="1874541"/>
                    <a:pt x="1938504" y="2415202"/>
                    <a:pt x="1248807" y="2415202"/>
                  </a:cubicBezTo>
                  <a:cubicBezTo>
                    <a:pt x="559110" y="2415202"/>
                    <a:pt x="0" y="1874541"/>
                    <a:pt x="0" y="1207601"/>
                  </a:cubicBezTo>
                  <a:close/>
                </a:path>
              </a:pathLst>
            </a:custGeom>
            <a:solidFill>
              <a:srgbClr val="8C9FAE">
                <a:alpha val="20000"/>
              </a:srgbClr>
            </a:solid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192124" tIns="278677" rIns="1344869" bIns="278678" numCol="1" spcCol="1270" anchor="ctr" anchorCtr="0">
              <a:noAutofit/>
            </a:bodyPr>
            <a:lstStyle/>
            <a:p>
              <a:pPr lvl="0" algn="ctr" defTabSz="533400">
                <a:lnSpc>
                  <a:spcPct val="90000"/>
                </a:lnSpc>
                <a:spcBef>
                  <a:spcPct val="0"/>
                </a:spcBef>
                <a:spcAft>
                  <a:spcPct val="35000"/>
                </a:spcAft>
              </a:pPr>
              <a:endParaRPr lang="en-US" sz="1200" b="1" kern="1200" dirty="0">
                <a:solidFill>
                  <a:srgbClr val="516473">
                    <a:hueOff val="0"/>
                    <a:satOff val="0"/>
                    <a:lumOff val="0"/>
                    <a:alphaOff val="0"/>
                  </a:srgbClr>
                </a:solidFill>
                <a:latin typeface="Arial"/>
                <a:ea typeface="+mn-ea"/>
                <a:cs typeface="+mn-cs"/>
              </a:endParaRPr>
            </a:p>
          </p:txBody>
        </p:sp>
      </p:grpSp>
      <p:sp>
        <p:nvSpPr>
          <p:cNvPr id="12" name="TextBox 11"/>
          <p:cNvSpPr txBox="1"/>
          <p:nvPr/>
        </p:nvSpPr>
        <p:spPr>
          <a:xfrm>
            <a:off x="2076916" y="1587814"/>
            <a:ext cx="1742464" cy="492443"/>
          </a:xfrm>
          <a:prstGeom prst="rect">
            <a:avLst/>
          </a:prstGeom>
          <a:noFill/>
        </p:spPr>
        <p:txBody>
          <a:bodyPr wrap="square" rtlCol="0">
            <a:spAutoFit/>
          </a:bodyPr>
          <a:lstStyle/>
          <a:p>
            <a:pPr algn="ctr"/>
            <a:r>
              <a:rPr lang="en-US" sz="900" b="1" dirty="0"/>
              <a:t>Secondary Campus Students</a:t>
            </a:r>
          </a:p>
          <a:p>
            <a:pPr algn="ctr"/>
            <a:r>
              <a:rPr lang="en-US" sz="800" dirty="0">
                <a:solidFill>
                  <a:srgbClr val="516473"/>
                </a:solidFill>
              </a:rPr>
              <a:t>(2,994)</a:t>
            </a:r>
          </a:p>
        </p:txBody>
      </p:sp>
      <p:sp>
        <p:nvSpPr>
          <p:cNvPr id="13" name="TextBox 12"/>
          <p:cNvSpPr txBox="1"/>
          <p:nvPr/>
        </p:nvSpPr>
        <p:spPr>
          <a:xfrm>
            <a:off x="2445170" y="2723014"/>
            <a:ext cx="1088761" cy="353943"/>
          </a:xfrm>
          <a:prstGeom prst="rect">
            <a:avLst/>
          </a:prstGeom>
          <a:noFill/>
        </p:spPr>
        <p:txBody>
          <a:bodyPr wrap="none" rtlCol="0">
            <a:spAutoFit/>
          </a:bodyPr>
          <a:lstStyle/>
          <a:p>
            <a:pPr algn="ctr"/>
            <a:r>
              <a:rPr lang="en-US" sz="900" b="1" dirty="0"/>
              <a:t>Web Students</a:t>
            </a:r>
          </a:p>
          <a:p>
            <a:pPr algn="ctr"/>
            <a:r>
              <a:rPr lang="en-US" sz="800" dirty="0">
                <a:solidFill>
                  <a:srgbClr val="516473"/>
                </a:solidFill>
              </a:rPr>
              <a:t>(36,465)</a:t>
            </a:r>
          </a:p>
        </p:txBody>
      </p:sp>
      <p:sp>
        <p:nvSpPr>
          <p:cNvPr id="14" name="TextBox 13"/>
          <p:cNvSpPr txBox="1"/>
          <p:nvPr/>
        </p:nvSpPr>
        <p:spPr>
          <a:xfrm>
            <a:off x="198076" y="1268222"/>
            <a:ext cx="2186817" cy="230832"/>
          </a:xfrm>
          <a:prstGeom prst="rect">
            <a:avLst/>
          </a:prstGeom>
          <a:noFill/>
        </p:spPr>
        <p:txBody>
          <a:bodyPr wrap="none" rtlCol="0">
            <a:spAutoFit/>
          </a:bodyPr>
          <a:lstStyle/>
          <a:p>
            <a:r>
              <a:rPr lang="en-US" sz="900" i="1" dirty="0">
                <a:solidFill>
                  <a:srgbClr val="516473"/>
                </a:solidFill>
              </a:rPr>
              <a:t>Head count by location, Fall 2016</a:t>
            </a:r>
          </a:p>
        </p:txBody>
      </p:sp>
      <p:sp>
        <p:nvSpPr>
          <p:cNvPr id="15" name="TextBox 14"/>
          <p:cNvSpPr txBox="1"/>
          <p:nvPr/>
        </p:nvSpPr>
        <p:spPr>
          <a:xfrm>
            <a:off x="869648" y="3138738"/>
            <a:ext cx="426720" cy="215444"/>
          </a:xfrm>
          <a:prstGeom prst="rect">
            <a:avLst/>
          </a:prstGeom>
          <a:noFill/>
        </p:spPr>
        <p:txBody>
          <a:bodyPr wrap="none" rtlCol="0">
            <a:spAutoFit/>
          </a:bodyPr>
          <a:lstStyle/>
          <a:p>
            <a:r>
              <a:rPr lang="en-US" sz="800" dirty="0">
                <a:solidFill>
                  <a:srgbClr val="516473"/>
                </a:solidFill>
              </a:rPr>
              <a:t>40%</a:t>
            </a:r>
          </a:p>
        </p:txBody>
      </p:sp>
      <p:sp>
        <p:nvSpPr>
          <p:cNvPr id="16" name="TextBox 15"/>
          <p:cNvSpPr txBox="1"/>
          <p:nvPr/>
        </p:nvSpPr>
        <p:spPr>
          <a:xfrm>
            <a:off x="2714471" y="3126621"/>
            <a:ext cx="426720" cy="215444"/>
          </a:xfrm>
          <a:prstGeom prst="rect">
            <a:avLst/>
          </a:prstGeom>
          <a:noFill/>
        </p:spPr>
        <p:txBody>
          <a:bodyPr wrap="none" rtlCol="0">
            <a:spAutoFit/>
          </a:bodyPr>
          <a:lstStyle/>
          <a:p>
            <a:r>
              <a:rPr lang="en-US" sz="800" dirty="0">
                <a:solidFill>
                  <a:srgbClr val="516473"/>
                </a:solidFill>
              </a:rPr>
              <a:t>16%</a:t>
            </a:r>
          </a:p>
        </p:txBody>
      </p:sp>
      <p:sp>
        <p:nvSpPr>
          <p:cNvPr id="17" name="TextBox 16"/>
          <p:cNvSpPr txBox="1"/>
          <p:nvPr/>
        </p:nvSpPr>
        <p:spPr>
          <a:xfrm>
            <a:off x="2023897" y="1853051"/>
            <a:ext cx="360996" cy="215444"/>
          </a:xfrm>
          <a:prstGeom prst="rect">
            <a:avLst/>
          </a:prstGeom>
          <a:noFill/>
        </p:spPr>
        <p:txBody>
          <a:bodyPr wrap="none" rtlCol="0">
            <a:spAutoFit/>
          </a:bodyPr>
          <a:lstStyle/>
          <a:p>
            <a:r>
              <a:rPr lang="en-US" sz="800" dirty="0">
                <a:solidFill>
                  <a:srgbClr val="516473"/>
                </a:solidFill>
              </a:rPr>
              <a:t>2%</a:t>
            </a:r>
          </a:p>
        </p:txBody>
      </p:sp>
      <p:sp>
        <p:nvSpPr>
          <p:cNvPr id="19" name="TextBox 18"/>
          <p:cNvSpPr txBox="1"/>
          <p:nvPr/>
        </p:nvSpPr>
        <p:spPr>
          <a:xfrm>
            <a:off x="2074239" y="3825309"/>
            <a:ext cx="360996" cy="215444"/>
          </a:xfrm>
          <a:prstGeom prst="rect">
            <a:avLst/>
          </a:prstGeom>
          <a:noFill/>
        </p:spPr>
        <p:txBody>
          <a:bodyPr wrap="none" rtlCol="0">
            <a:spAutoFit/>
          </a:bodyPr>
          <a:lstStyle/>
          <a:p>
            <a:r>
              <a:rPr lang="en-US" sz="800" dirty="0">
                <a:solidFill>
                  <a:srgbClr val="516473"/>
                </a:solidFill>
              </a:rPr>
              <a:t>1%</a:t>
            </a:r>
          </a:p>
        </p:txBody>
      </p:sp>
      <p:pic>
        <p:nvPicPr>
          <p:cNvPr id="20" name="Picture 2" descr="http://www.cs.ucf.edu/courses/testpage/largeUCF.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3636" y="1542453"/>
            <a:ext cx="828766" cy="31285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p:cNvSpPr/>
          <p:nvPr/>
        </p:nvSpPr>
        <p:spPr>
          <a:xfrm>
            <a:off x="198076" y="942680"/>
            <a:ext cx="3273467" cy="400110"/>
          </a:xfrm>
          <a:prstGeom prst="rect">
            <a:avLst/>
          </a:prstGeom>
        </p:spPr>
        <p:txBody>
          <a:bodyPr wrap="square">
            <a:spAutoFit/>
          </a:bodyPr>
          <a:lstStyle/>
          <a:p>
            <a:pPr>
              <a:spcBef>
                <a:spcPts val="300"/>
              </a:spcBef>
            </a:pPr>
            <a:r>
              <a:rPr lang="en-US" sz="1000" b="1" dirty="0">
                <a:solidFill>
                  <a:srgbClr val="4F5861"/>
                </a:solidFill>
              </a:rPr>
              <a:t>“Multi-Modality” at the University of Central Florida</a:t>
            </a:r>
            <a:endParaRPr lang="en-US" sz="1000" dirty="0">
              <a:solidFill>
                <a:srgbClr val="4F5861"/>
              </a:solidFill>
            </a:endParaRPr>
          </a:p>
        </p:txBody>
      </p:sp>
      <p:sp>
        <p:nvSpPr>
          <p:cNvPr id="22" name="TextBox 21"/>
          <p:cNvSpPr txBox="1"/>
          <p:nvPr/>
        </p:nvSpPr>
        <p:spPr>
          <a:xfrm>
            <a:off x="1959628" y="4100624"/>
            <a:ext cx="1301959" cy="353943"/>
          </a:xfrm>
          <a:prstGeom prst="rect">
            <a:avLst/>
          </a:prstGeom>
          <a:noFill/>
        </p:spPr>
        <p:txBody>
          <a:bodyPr wrap="none" rtlCol="0">
            <a:spAutoFit/>
          </a:bodyPr>
          <a:lstStyle/>
          <a:p>
            <a:pPr algn="ctr"/>
            <a:r>
              <a:rPr lang="en-US" sz="900" b="1" dirty="0"/>
              <a:t>Regional Campus</a:t>
            </a:r>
          </a:p>
          <a:p>
            <a:pPr algn="ctr"/>
            <a:r>
              <a:rPr lang="en-US" sz="800" dirty="0">
                <a:solidFill>
                  <a:srgbClr val="516473"/>
                </a:solidFill>
              </a:rPr>
              <a:t>(1,726)</a:t>
            </a:r>
          </a:p>
        </p:txBody>
      </p:sp>
      <p:grpSp>
        <p:nvGrpSpPr>
          <p:cNvPr id="23" name="Group 22"/>
          <p:cNvGrpSpPr/>
          <p:nvPr/>
        </p:nvGrpSpPr>
        <p:grpSpPr>
          <a:xfrm>
            <a:off x="1632271" y="2028962"/>
            <a:ext cx="898765" cy="1872729"/>
            <a:chOff x="2172111" y="4046878"/>
            <a:chExt cx="898765" cy="1872729"/>
          </a:xfrm>
          <a:solidFill>
            <a:schemeClr val="accent6"/>
          </a:solidFill>
        </p:grpSpPr>
        <p:sp>
          <p:nvSpPr>
            <p:cNvPr id="24" name="Freeform 23"/>
            <p:cNvSpPr/>
            <p:nvPr/>
          </p:nvSpPr>
          <p:spPr>
            <a:xfrm>
              <a:off x="2638697" y="4046878"/>
              <a:ext cx="422417" cy="375738"/>
            </a:xfrm>
            <a:custGeom>
              <a:avLst/>
              <a:gdLst>
                <a:gd name="connsiteX0" fmla="*/ 413570 w 422417"/>
                <a:gd name="connsiteY0" fmla="*/ 0 h 375738"/>
                <a:gd name="connsiteX1" fmla="*/ 415593 w 422417"/>
                <a:gd name="connsiteY1" fmla="*/ 6555 h 375738"/>
                <a:gd name="connsiteX2" fmla="*/ 422417 w 422417"/>
                <a:gd name="connsiteY2" fmla="*/ 74635 h 375738"/>
                <a:gd name="connsiteX3" fmla="*/ 274334 w 422417"/>
                <a:gd name="connsiteY3" fmla="*/ 354750 h 375738"/>
                <a:gd name="connsiteX4" fmla="*/ 235889 w 422417"/>
                <a:gd name="connsiteY4" fmla="*/ 375738 h 375738"/>
                <a:gd name="connsiteX5" fmla="*/ 171579 w 422417"/>
                <a:gd name="connsiteY5" fmla="*/ 291377 h 375738"/>
                <a:gd name="connsiteX6" fmla="*/ 16878 w 422417"/>
                <a:gd name="connsiteY6" fmla="*/ 139626 h 375738"/>
                <a:gd name="connsiteX7" fmla="*/ 0 w 422417"/>
                <a:gd name="connsiteY7" fmla="*/ 127245 h 375738"/>
                <a:gd name="connsiteX8" fmla="*/ 27010 w 422417"/>
                <a:gd name="connsiteY8" fmla="*/ 110812 h 375738"/>
                <a:gd name="connsiteX9" fmla="*/ 380144 w 422417"/>
                <a:gd name="connsiteY9" fmla="*/ 1690 h 375738"/>
                <a:gd name="connsiteX10" fmla="*/ 413570 w 422417"/>
                <a:gd name="connsiteY10" fmla="*/ 0 h 37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2417" h="375738">
                  <a:moveTo>
                    <a:pt x="413570" y="0"/>
                  </a:moveTo>
                  <a:lnTo>
                    <a:pt x="415593" y="6555"/>
                  </a:lnTo>
                  <a:cubicBezTo>
                    <a:pt x="420068" y="28546"/>
                    <a:pt x="422417" y="51314"/>
                    <a:pt x="422417" y="74635"/>
                  </a:cubicBezTo>
                  <a:cubicBezTo>
                    <a:pt x="422417" y="191239"/>
                    <a:pt x="363677" y="294044"/>
                    <a:pt x="274334" y="354750"/>
                  </a:cubicBezTo>
                  <a:lnTo>
                    <a:pt x="235889" y="375738"/>
                  </a:lnTo>
                  <a:lnTo>
                    <a:pt x="171579" y="291377"/>
                  </a:lnTo>
                  <a:cubicBezTo>
                    <a:pt x="125064" y="236088"/>
                    <a:pt x="73242" y="185254"/>
                    <a:pt x="16878" y="139626"/>
                  </a:cubicBezTo>
                  <a:lnTo>
                    <a:pt x="0" y="127245"/>
                  </a:lnTo>
                  <a:lnTo>
                    <a:pt x="27010" y="110812"/>
                  </a:lnTo>
                  <a:cubicBezTo>
                    <a:pt x="133922" y="52651"/>
                    <a:pt x="253319" y="14589"/>
                    <a:pt x="380144" y="1690"/>
                  </a:cubicBezTo>
                  <a:lnTo>
                    <a:pt x="413570" y="0"/>
                  </a:lnTo>
                  <a:close/>
                </a:path>
              </a:pathLst>
            </a:cu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grpSp>
          <p:nvGrpSpPr>
            <p:cNvPr id="25" name="Group 24"/>
            <p:cNvGrpSpPr/>
            <p:nvPr/>
          </p:nvGrpSpPr>
          <p:grpSpPr>
            <a:xfrm>
              <a:off x="2172111" y="4174123"/>
              <a:ext cx="898765" cy="1745484"/>
              <a:chOff x="2172111" y="4174123"/>
              <a:chExt cx="898765" cy="1745484"/>
            </a:xfrm>
            <a:grpFill/>
          </p:grpSpPr>
          <p:sp>
            <p:nvSpPr>
              <p:cNvPr id="26" name="Freeform 25"/>
              <p:cNvSpPr/>
              <p:nvPr/>
            </p:nvSpPr>
            <p:spPr>
              <a:xfrm>
                <a:off x="2172111" y="4317118"/>
                <a:ext cx="898765" cy="1411891"/>
              </a:xfrm>
              <a:custGeom>
                <a:avLst/>
                <a:gdLst>
                  <a:gd name="connsiteX0" fmla="*/ 280141 w 898765"/>
                  <a:gd name="connsiteY0" fmla="*/ 0 h 1411891"/>
                  <a:gd name="connsiteX1" fmla="*/ 315630 w 898765"/>
                  <a:gd name="connsiteY1" fmla="*/ 43261 h 1411891"/>
                  <a:gd name="connsiteX2" fmla="*/ 553129 w 898765"/>
                  <a:gd name="connsiteY2" fmla="*/ 142202 h 1411891"/>
                  <a:gd name="connsiteX3" fmla="*/ 683866 w 898765"/>
                  <a:gd name="connsiteY3" fmla="*/ 115656 h 1411891"/>
                  <a:gd name="connsiteX4" fmla="*/ 702474 w 898765"/>
                  <a:gd name="connsiteY4" fmla="*/ 105498 h 1411891"/>
                  <a:gd name="connsiteX5" fmla="*/ 703861 w 898765"/>
                  <a:gd name="connsiteY5" fmla="*/ 107318 h 1411891"/>
                  <a:gd name="connsiteX6" fmla="*/ 898765 w 898765"/>
                  <a:gd name="connsiteY6" fmla="*/ 733227 h 1411891"/>
                  <a:gd name="connsiteX7" fmla="*/ 761025 w 898765"/>
                  <a:gd name="connsiteY7" fmla="*/ 1266836 h 1411891"/>
                  <a:gd name="connsiteX8" fmla="*/ 729837 w 898765"/>
                  <a:gd name="connsiteY8" fmla="*/ 1317195 h 1411891"/>
                  <a:gd name="connsiteX9" fmla="*/ 716181 w 898765"/>
                  <a:gd name="connsiteY9" fmla="*/ 1306253 h 1411891"/>
                  <a:gd name="connsiteX10" fmla="*/ 583922 w 898765"/>
                  <a:gd name="connsiteY10" fmla="*/ 1267019 h 1411891"/>
                  <a:gd name="connsiteX11" fmla="*/ 365958 w 898765"/>
                  <a:gd name="connsiteY11" fmla="*/ 1407327 h 1411891"/>
                  <a:gd name="connsiteX12" fmla="*/ 364499 w 898765"/>
                  <a:gd name="connsiteY12" fmla="*/ 1411891 h 1411891"/>
                  <a:gd name="connsiteX13" fmla="*/ 276246 w 898765"/>
                  <a:gd name="connsiteY13" fmla="*/ 1338970 h 1411891"/>
                  <a:gd name="connsiteX14" fmla="*/ 0 w 898765"/>
                  <a:gd name="connsiteY14" fmla="*/ 671094 h 1411891"/>
                  <a:gd name="connsiteX15" fmla="*/ 276246 w 898765"/>
                  <a:gd name="connsiteY15" fmla="*/ 3218 h 1411891"/>
                  <a:gd name="connsiteX16" fmla="*/ 280141 w 898765"/>
                  <a:gd name="connsiteY16" fmla="*/ 0 h 1411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98765" h="1411891">
                    <a:moveTo>
                      <a:pt x="280141" y="0"/>
                    </a:moveTo>
                    <a:lnTo>
                      <a:pt x="315630" y="43261"/>
                    </a:lnTo>
                    <a:cubicBezTo>
                      <a:pt x="376412" y="104392"/>
                      <a:pt x="460380" y="142202"/>
                      <a:pt x="553129" y="142202"/>
                    </a:cubicBezTo>
                    <a:cubicBezTo>
                      <a:pt x="599503" y="142202"/>
                      <a:pt x="643683" y="132750"/>
                      <a:pt x="683866" y="115656"/>
                    </a:cubicBezTo>
                    <a:lnTo>
                      <a:pt x="702474" y="105498"/>
                    </a:lnTo>
                    <a:lnTo>
                      <a:pt x="703861" y="107318"/>
                    </a:lnTo>
                    <a:cubicBezTo>
                      <a:pt x="826913" y="285987"/>
                      <a:pt x="898765" y="501376"/>
                      <a:pt x="898765" y="733227"/>
                    </a:cubicBezTo>
                    <a:cubicBezTo>
                      <a:pt x="898765" y="926437"/>
                      <a:pt x="848868" y="1108214"/>
                      <a:pt x="761025" y="1266836"/>
                    </a:cubicBezTo>
                    <a:lnTo>
                      <a:pt x="729837" y="1317195"/>
                    </a:lnTo>
                    <a:lnTo>
                      <a:pt x="716181" y="1306253"/>
                    </a:lnTo>
                    <a:cubicBezTo>
                      <a:pt x="678427" y="1281483"/>
                      <a:pt x="632914" y="1267019"/>
                      <a:pt x="583922" y="1267019"/>
                    </a:cubicBezTo>
                    <a:cubicBezTo>
                      <a:pt x="485938" y="1267019"/>
                      <a:pt x="401869" y="1324874"/>
                      <a:pt x="365958" y="1407327"/>
                    </a:cubicBezTo>
                    <a:lnTo>
                      <a:pt x="364499" y="1411891"/>
                    </a:lnTo>
                    <a:lnTo>
                      <a:pt x="276246" y="1338970"/>
                    </a:lnTo>
                    <a:cubicBezTo>
                      <a:pt x="105567" y="1168045"/>
                      <a:pt x="0" y="931916"/>
                      <a:pt x="0" y="671094"/>
                    </a:cubicBezTo>
                    <a:cubicBezTo>
                      <a:pt x="0" y="410272"/>
                      <a:pt x="105567" y="174142"/>
                      <a:pt x="276246" y="3218"/>
                    </a:cubicBezTo>
                    <a:lnTo>
                      <a:pt x="280141" y="0"/>
                    </a:lnTo>
                    <a:close/>
                  </a:path>
                </a:pathLst>
              </a:cu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sp>
            <p:nvSpPr>
              <p:cNvPr id="27" name="Freeform 26"/>
              <p:cNvSpPr/>
              <p:nvPr/>
            </p:nvSpPr>
            <p:spPr>
              <a:xfrm>
                <a:off x="2728606" y="5634313"/>
                <a:ext cx="263980" cy="285294"/>
              </a:xfrm>
              <a:custGeom>
                <a:avLst/>
                <a:gdLst>
                  <a:gd name="connsiteX0" fmla="*/ 173342 w 263980"/>
                  <a:gd name="connsiteY0" fmla="*/ 0 h 285294"/>
                  <a:gd name="connsiteX1" fmla="*/ 194695 w 263980"/>
                  <a:gd name="connsiteY1" fmla="*/ 17110 h 285294"/>
                  <a:gd name="connsiteX2" fmla="*/ 263980 w 263980"/>
                  <a:gd name="connsiteY2" fmla="*/ 179552 h 285294"/>
                  <a:gd name="connsiteX3" fmla="*/ 245391 w 263980"/>
                  <a:gd name="connsiteY3" fmla="*/ 268972 h 285294"/>
                  <a:gd name="connsiteX4" fmla="*/ 236269 w 263980"/>
                  <a:gd name="connsiteY4" fmla="*/ 285294 h 285294"/>
                  <a:gd name="connsiteX5" fmla="*/ 196587 w 263980"/>
                  <a:gd name="connsiteY5" fmla="*/ 279229 h 285294"/>
                  <a:gd name="connsiteX6" fmla="*/ 19546 w 263980"/>
                  <a:gd name="connsiteY6" fmla="*/ 224193 h 285294"/>
                  <a:gd name="connsiteX7" fmla="*/ 0 w 263980"/>
                  <a:gd name="connsiteY7" fmla="*/ 214764 h 285294"/>
                  <a:gd name="connsiteX8" fmla="*/ 8012 w 263980"/>
                  <a:gd name="connsiteY8" fmla="*/ 207621 h 285294"/>
                  <a:gd name="connsiteX9" fmla="*/ 147366 w 263980"/>
                  <a:gd name="connsiteY9" fmla="*/ 41942 h 285294"/>
                  <a:gd name="connsiteX10" fmla="*/ 173342 w 263980"/>
                  <a:gd name="connsiteY10" fmla="*/ 0 h 285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980" h="285294">
                    <a:moveTo>
                      <a:pt x="173342" y="0"/>
                    </a:moveTo>
                    <a:lnTo>
                      <a:pt x="194695" y="17110"/>
                    </a:lnTo>
                    <a:cubicBezTo>
                      <a:pt x="237503" y="58683"/>
                      <a:pt x="263980" y="116115"/>
                      <a:pt x="263980" y="179552"/>
                    </a:cubicBezTo>
                    <a:cubicBezTo>
                      <a:pt x="263980" y="211271"/>
                      <a:pt x="257361" y="241488"/>
                      <a:pt x="245391" y="268972"/>
                    </a:cubicBezTo>
                    <a:lnTo>
                      <a:pt x="236269" y="285294"/>
                    </a:lnTo>
                    <a:lnTo>
                      <a:pt x="196587" y="279229"/>
                    </a:lnTo>
                    <a:cubicBezTo>
                      <a:pt x="135190" y="266647"/>
                      <a:pt x="75965" y="248091"/>
                      <a:pt x="19546" y="224193"/>
                    </a:cubicBezTo>
                    <a:lnTo>
                      <a:pt x="0" y="214764"/>
                    </a:lnTo>
                    <a:lnTo>
                      <a:pt x="8012" y="207621"/>
                    </a:lnTo>
                    <a:cubicBezTo>
                      <a:pt x="59642" y="156975"/>
                      <a:pt x="106349" y="101498"/>
                      <a:pt x="147366" y="41942"/>
                    </a:cubicBezTo>
                    <a:lnTo>
                      <a:pt x="173342" y="0"/>
                    </a:lnTo>
                    <a:close/>
                  </a:path>
                </a:pathLst>
              </a:cu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sp>
            <p:nvSpPr>
              <p:cNvPr id="28" name="Freeform 27"/>
              <p:cNvSpPr/>
              <p:nvPr/>
            </p:nvSpPr>
            <p:spPr>
              <a:xfrm>
                <a:off x="2452253" y="4174123"/>
                <a:ext cx="422333" cy="285197"/>
              </a:xfrm>
              <a:custGeom>
                <a:avLst/>
                <a:gdLst>
                  <a:gd name="connsiteX0" fmla="*/ 186444 w 422333"/>
                  <a:gd name="connsiteY0" fmla="*/ 0 h 285197"/>
                  <a:gd name="connsiteX1" fmla="*/ 203322 w 422333"/>
                  <a:gd name="connsiteY1" fmla="*/ 12381 h 285197"/>
                  <a:gd name="connsiteX2" fmla="*/ 358023 w 422333"/>
                  <a:gd name="connsiteY2" fmla="*/ 164132 h 285197"/>
                  <a:gd name="connsiteX3" fmla="*/ 422333 w 422333"/>
                  <a:gd name="connsiteY3" fmla="*/ 248493 h 285197"/>
                  <a:gd name="connsiteX4" fmla="*/ 403725 w 422333"/>
                  <a:gd name="connsiteY4" fmla="*/ 258651 h 285197"/>
                  <a:gd name="connsiteX5" fmla="*/ 272988 w 422333"/>
                  <a:gd name="connsiteY5" fmla="*/ 285197 h 285197"/>
                  <a:gd name="connsiteX6" fmla="*/ 35489 w 422333"/>
                  <a:gd name="connsiteY6" fmla="*/ 186256 h 285197"/>
                  <a:gd name="connsiteX7" fmla="*/ 0 w 422333"/>
                  <a:gd name="connsiteY7" fmla="*/ 142995 h 285197"/>
                  <a:gd name="connsiteX8" fmla="*/ 135690 w 422333"/>
                  <a:gd name="connsiteY8" fmla="*/ 30878 h 285197"/>
                  <a:gd name="connsiteX9" fmla="*/ 186444 w 422333"/>
                  <a:gd name="connsiteY9" fmla="*/ 0 h 285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333" h="285197">
                    <a:moveTo>
                      <a:pt x="186444" y="0"/>
                    </a:moveTo>
                    <a:lnTo>
                      <a:pt x="203322" y="12381"/>
                    </a:lnTo>
                    <a:cubicBezTo>
                      <a:pt x="259686" y="58009"/>
                      <a:pt x="311508" y="108843"/>
                      <a:pt x="358023" y="164132"/>
                    </a:cubicBezTo>
                    <a:lnTo>
                      <a:pt x="422333" y="248493"/>
                    </a:lnTo>
                    <a:lnTo>
                      <a:pt x="403725" y="258651"/>
                    </a:lnTo>
                    <a:cubicBezTo>
                      <a:pt x="363542" y="275745"/>
                      <a:pt x="319362" y="285197"/>
                      <a:pt x="272988" y="285197"/>
                    </a:cubicBezTo>
                    <a:cubicBezTo>
                      <a:pt x="180239" y="285197"/>
                      <a:pt x="96271" y="247387"/>
                      <a:pt x="35489" y="186256"/>
                    </a:cubicBezTo>
                    <a:lnTo>
                      <a:pt x="0" y="142995"/>
                    </a:lnTo>
                    <a:lnTo>
                      <a:pt x="135690" y="30878"/>
                    </a:lnTo>
                    <a:lnTo>
                      <a:pt x="186444" y="0"/>
                    </a:lnTo>
                    <a:close/>
                  </a:path>
                </a:pathLst>
              </a:cu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sp>
            <p:nvSpPr>
              <p:cNvPr id="29" name="Freeform 28"/>
              <p:cNvSpPr/>
              <p:nvPr/>
            </p:nvSpPr>
            <p:spPr>
              <a:xfrm>
                <a:off x="2536610" y="5584137"/>
                <a:ext cx="365338" cy="264940"/>
              </a:xfrm>
              <a:custGeom>
                <a:avLst/>
                <a:gdLst>
                  <a:gd name="connsiteX0" fmla="*/ 219423 w 365338"/>
                  <a:gd name="connsiteY0" fmla="*/ 0 h 264940"/>
                  <a:gd name="connsiteX1" fmla="*/ 351682 w 365338"/>
                  <a:gd name="connsiteY1" fmla="*/ 39234 h 264940"/>
                  <a:gd name="connsiteX2" fmla="*/ 365338 w 365338"/>
                  <a:gd name="connsiteY2" fmla="*/ 50176 h 264940"/>
                  <a:gd name="connsiteX3" fmla="*/ 339362 w 365338"/>
                  <a:gd name="connsiteY3" fmla="*/ 92118 h 264940"/>
                  <a:gd name="connsiteX4" fmla="*/ 200008 w 365338"/>
                  <a:gd name="connsiteY4" fmla="*/ 257797 h 264940"/>
                  <a:gd name="connsiteX5" fmla="*/ 191996 w 365338"/>
                  <a:gd name="connsiteY5" fmla="*/ 264940 h 264940"/>
                  <a:gd name="connsiteX6" fmla="*/ 129096 w 365338"/>
                  <a:gd name="connsiteY6" fmla="*/ 234596 h 264940"/>
                  <a:gd name="connsiteX7" fmla="*/ 51332 w 365338"/>
                  <a:gd name="connsiteY7" fmla="*/ 187285 h 264940"/>
                  <a:gd name="connsiteX8" fmla="*/ 0 w 365338"/>
                  <a:gd name="connsiteY8" fmla="*/ 144872 h 264940"/>
                  <a:gd name="connsiteX9" fmla="*/ 1459 w 365338"/>
                  <a:gd name="connsiteY9" fmla="*/ 140308 h 264940"/>
                  <a:gd name="connsiteX10" fmla="*/ 219423 w 365338"/>
                  <a:gd name="connsiteY10" fmla="*/ 0 h 26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65338" h="264940">
                    <a:moveTo>
                      <a:pt x="219423" y="0"/>
                    </a:moveTo>
                    <a:cubicBezTo>
                      <a:pt x="268415" y="0"/>
                      <a:pt x="313928" y="14464"/>
                      <a:pt x="351682" y="39234"/>
                    </a:cubicBezTo>
                    <a:lnTo>
                      <a:pt x="365338" y="50176"/>
                    </a:lnTo>
                    <a:lnTo>
                      <a:pt x="339362" y="92118"/>
                    </a:lnTo>
                    <a:cubicBezTo>
                      <a:pt x="298345" y="151674"/>
                      <a:pt x="251638" y="207151"/>
                      <a:pt x="200008" y="257797"/>
                    </a:cubicBezTo>
                    <a:lnTo>
                      <a:pt x="191996" y="264940"/>
                    </a:lnTo>
                    <a:lnTo>
                      <a:pt x="129096" y="234596"/>
                    </a:lnTo>
                    <a:cubicBezTo>
                      <a:pt x="102368" y="220055"/>
                      <a:pt x="76421" y="204259"/>
                      <a:pt x="51332" y="187285"/>
                    </a:cubicBezTo>
                    <a:lnTo>
                      <a:pt x="0" y="144872"/>
                    </a:lnTo>
                    <a:lnTo>
                      <a:pt x="1459" y="140308"/>
                    </a:lnTo>
                    <a:cubicBezTo>
                      <a:pt x="37370" y="57855"/>
                      <a:pt x="121439" y="0"/>
                      <a:pt x="219423" y="0"/>
                    </a:cubicBezTo>
                    <a:close/>
                  </a:path>
                </a:pathLst>
              </a:custGeom>
              <a:grpFill/>
              <a:ln w="25400" cap="flat" cmpd="sng" algn="ctr">
                <a:solidFill>
                  <a:srgbClr val="FFFFFF">
                    <a:hueOff val="0"/>
                    <a:satOff val="0"/>
                    <a:lumOff val="0"/>
                    <a:alphaOff val="0"/>
                  </a:srgbClr>
                </a:solidFill>
                <a:prstDash val="solid"/>
              </a:ln>
              <a:effectLst/>
            </p:spPr>
            <p:style>
              <a:lnRef idx="2">
                <a:scrgbClr r="0" g="0" b="0"/>
              </a:lnRef>
              <a:fillRef idx="1">
                <a:scrgbClr r="0" g="0" b="0"/>
              </a:fillRef>
              <a:effectRef idx="0">
                <a:scrgbClr r="0" g="0" b="0"/>
              </a:effectRef>
              <a:fontRef idx="minor">
                <a:schemeClr val="tx1"/>
              </a:fontRef>
            </p:style>
            <p:txBody>
              <a:bodyPr spcFirstLastPara="0" vert="horz" wrap="square" lIns="80663" tIns="93305" rIns="80664" bIns="379886" numCol="1" spcCol="1270" anchor="ctr" anchorCtr="0">
                <a:noAutofit/>
              </a:bodyPr>
              <a:lstStyle/>
              <a:p>
                <a:pPr lvl="0" algn="ctr" defTabSz="711200">
                  <a:lnSpc>
                    <a:spcPct val="90000"/>
                  </a:lnSpc>
                  <a:spcBef>
                    <a:spcPct val="0"/>
                  </a:spcBef>
                  <a:spcAft>
                    <a:spcPct val="35000"/>
                  </a:spcAft>
                </a:pPr>
                <a:endParaRPr lang="en-US" sz="1600" kern="1200" dirty="0">
                  <a:solidFill>
                    <a:srgbClr val="516473">
                      <a:hueOff val="0"/>
                      <a:satOff val="0"/>
                      <a:lumOff val="0"/>
                      <a:alphaOff val="0"/>
                    </a:srgbClr>
                  </a:solidFill>
                  <a:latin typeface="Arial"/>
                  <a:ea typeface="+mn-ea"/>
                  <a:cs typeface="+mn-cs"/>
                </a:endParaRPr>
              </a:p>
            </p:txBody>
          </p:sp>
        </p:grpSp>
      </p:grpSp>
      <p:sp>
        <p:nvSpPr>
          <p:cNvPr id="30" name="TextBox 29"/>
          <p:cNvSpPr txBox="1"/>
          <p:nvPr/>
        </p:nvSpPr>
        <p:spPr>
          <a:xfrm>
            <a:off x="2201824" y="2115659"/>
            <a:ext cx="360996" cy="215444"/>
          </a:xfrm>
          <a:prstGeom prst="rect">
            <a:avLst/>
          </a:prstGeom>
          <a:noFill/>
        </p:spPr>
        <p:txBody>
          <a:bodyPr wrap="none" rtlCol="0">
            <a:spAutoFit/>
          </a:bodyPr>
          <a:lstStyle/>
          <a:p>
            <a:r>
              <a:rPr lang="en-US" sz="800" dirty="0">
                <a:solidFill>
                  <a:schemeClr val="bg1"/>
                </a:solidFill>
              </a:rPr>
              <a:t>2%</a:t>
            </a:r>
          </a:p>
        </p:txBody>
      </p:sp>
      <p:sp>
        <p:nvSpPr>
          <p:cNvPr id="31" name="TextBox 30"/>
          <p:cNvSpPr txBox="1"/>
          <p:nvPr/>
        </p:nvSpPr>
        <p:spPr>
          <a:xfrm>
            <a:off x="1961650" y="2197841"/>
            <a:ext cx="360996" cy="215444"/>
          </a:xfrm>
          <a:prstGeom prst="rect">
            <a:avLst/>
          </a:prstGeom>
          <a:noFill/>
        </p:spPr>
        <p:txBody>
          <a:bodyPr wrap="none" rtlCol="0">
            <a:spAutoFit/>
          </a:bodyPr>
          <a:lstStyle/>
          <a:p>
            <a:r>
              <a:rPr lang="en-US" sz="800" dirty="0">
                <a:solidFill>
                  <a:schemeClr val="bg1"/>
                </a:solidFill>
              </a:rPr>
              <a:t>1%</a:t>
            </a:r>
          </a:p>
        </p:txBody>
      </p:sp>
      <p:sp>
        <p:nvSpPr>
          <p:cNvPr id="32" name="TextBox 31"/>
          <p:cNvSpPr txBox="1"/>
          <p:nvPr/>
        </p:nvSpPr>
        <p:spPr>
          <a:xfrm>
            <a:off x="1899665" y="2931474"/>
            <a:ext cx="426720" cy="215444"/>
          </a:xfrm>
          <a:prstGeom prst="rect">
            <a:avLst/>
          </a:prstGeom>
          <a:noFill/>
        </p:spPr>
        <p:txBody>
          <a:bodyPr wrap="none" rtlCol="0">
            <a:spAutoFit/>
          </a:bodyPr>
          <a:lstStyle/>
          <a:p>
            <a:r>
              <a:rPr lang="en-US" sz="800" dirty="0">
                <a:solidFill>
                  <a:schemeClr val="bg1"/>
                </a:solidFill>
              </a:rPr>
              <a:t>37%</a:t>
            </a:r>
          </a:p>
        </p:txBody>
      </p:sp>
      <p:sp>
        <p:nvSpPr>
          <p:cNvPr id="33" name="TextBox 32"/>
          <p:cNvSpPr txBox="1"/>
          <p:nvPr/>
        </p:nvSpPr>
        <p:spPr>
          <a:xfrm>
            <a:off x="2013274" y="3578525"/>
            <a:ext cx="360996" cy="215444"/>
          </a:xfrm>
          <a:prstGeom prst="rect">
            <a:avLst/>
          </a:prstGeom>
          <a:noFill/>
        </p:spPr>
        <p:txBody>
          <a:bodyPr wrap="none" rtlCol="0">
            <a:spAutoFit/>
          </a:bodyPr>
          <a:lstStyle/>
          <a:p>
            <a:r>
              <a:rPr lang="en-US" sz="800" dirty="0">
                <a:solidFill>
                  <a:schemeClr val="bg1"/>
                </a:solidFill>
              </a:rPr>
              <a:t>1%</a:t>
            </a:r>
          </a:p>
        </p:txBody>
      </p:sp>
      <p:sp>
        <p:nvSpPr>
          <p:cNvPr id="34" name="TextBox 33"/>
          <p:cNvSpPr txBox="1"/>
          <p:nvPr/>
        </p:nvSpPr>
        <p:spPr>
          <a:xfrm>
            <a:off x="1915370" y="3719388"/>
            <a:ext cx="360996" cy="215444"/>
          </a:xfrm>
          <a:prstGeom prst="rect">
            <a:avLst/>
          </a:prstGeom>
          <a:noFill/>
        </p:spPr>
        <p:txBody>
          <a:bodyPr wrap="none" rtlCol="0">
            <a:spAutoFit/>
          </a:bodyPr>
          <a:lstStyle/>
          <a:p>
            <a:r>
              <a:rPr lang="en-US" sz="800" dirty="0">
                <a:solidFill>
                  <a:srgbClr val="516473"/>
                </a:solidFill>
              </a:rPr>
              <a:t>1%</a:t>
            </a:r>
          </a:p>
        </p:txBody>
      </p:sp>
      <p:sp>
        <p:nvSpPr>
          <p:cNvPr id="35" name="TextBox 34"/>
          <p:cNvSpPr txBox="1"/>
          <p:nvPr/>
        </p:nvSpPr>
        <p:spPr>
          <a:xfrm>
            <a:off x="2183572" y="3686247"/>
            <a:ext cx="360996" cy="215444"/>
          </a:xfrm>
          <a:prstGeom prst="rect">
            <a:avLst/>
          </a:prstGeom>
          <a:noFill/>
        </p:spPr>
        <p:txBody>
          <a:bodyPr wrap="none" rtlCol="0">
            <a:spAutoFit/>
          </a:bodyPr>
          <a:lstStyle/>
          <a:p>
            <a:r>
              <a:rPr lang="en-US" sz="800" dirty="0">
                <a:solidFill>
                  <a:schemeClr val="bg1"/>
                </a:solidFill>
              </a:rPr>
              <a:t>1%</a:t>
            </a:r>
          </a:p>
        </p:txBody>
      </p:sp>
      <p:graphicFrame>
        <p:nvGraphicFramePr>
          <p:cNvPr id="36" name="Chart 35"/>
          <p:cNvGraphicFramePr/>
          <p:nvPr/>
        </p:nvGraphicFramePr>
        <p:xfrm>
          <a:off x="3828796" y="1157367"/>
          <a:ext cx="2341200" cy="1436474"/>
        </p:xfrm>
        <a:graphic>
          <a:graphicData uri="http://schemas.openxmlformats.org/drawingml/2006/chart">
            <c:chart xmlns:c="http://schemas.openxmlformats.org/drawingml/2006/chart" xmlns:r="http://schemas.openxmlformats.org/officeDocument/2006/relationships" r:id="rId3"/>
          </a:graphicData>
        </a:graphic>
      </p:graphicFrame>
      <p:sp>
        <p:nvSpPr>
          <p:cNvPr id="37" name="Rectangle 36"/>
          <p:cNvSpPr/>
          <p:nvPr/>
        </p:nvSpPr>
        <p:spPr>
          <a:xfrm>
            <a:off x="3702841" y="909510"/>
            <a:ext cx="2614542" cy="400110"/>
          </a:xfrm>
          <a:prstGeom prst="rect">
            <a:avLst/>
          </a:prstGeom>
        </p:spPr>
        <p:txBody>
          <a:bodyPr wrap="square">
            <a:spAutoFit/>
          </a:bodyPr>
          <a:lstStyle/>
          <a:p>
            <a:pPr>
              <a:spcBef>
                <a:spcPts val="300"/>
              </a:spcBef>
            </a:pPr>
            <a:r>
              <a:rPr lang="en-US" sz="1000" b="1" dirty="0">
                <a:solidFill>
                  <a:srgbClr val="4F5861"/>
                </a:solidFill>
              </a:rPr>
              <a:t>Face-to-Face Students Taking Online Courses Have Increased </a:t>
            </a:r>
            <a:endParaRPr lang="en-US" sz="1000" dirty="0">
              <a:solidFill>
                <a:srgbClr val="4F5861"/>
              </a:solidFill>
            </a:endParaRPr>
          </a:p>
        </p:txBody>
      </p:sp>
      <p:sp>
        <p:nvSpPr>
          <p:cNvPr id="38" name="TextBox 37"/>
          <p:cNvSpPr txBox="1"/>
          <p:nvPr/>
        </p:nvSpPr>
        <p:spPr>
          <a:xfrm>
            <a:off x="331285" y="2644788"/>
            <a:ext cx="1514889" cy="492443"/>
          </a:xfrm>
          <a:prstGeom prst="rect">
            <a:avLst/>
          </a:prstGeom>
          <a:noFill/>
        </p:spPr>
        <p:txBody>
          <a:bodyPr wrap="square" rtlCol="0">
            <a:spAutoFit/>
          </a:bodyPr>
          <a:lstStyle/>
          <a:p>
            <a:pPr algn="ctr"/>
            <a:r>
              <a:rPr lang="en-US" sz="900" b="1" dirty="0"/>
              <a:t>Main Campus Students</a:t>
            </a:r>
          </a:p>
          <a:p>
            <a:pPr algn="ctr"/>
            <a:r>
              <a:rPr lang="en-US" sz="800" dirty="0">
                <a:solidFill>
                  <a:srgbClr val="516473"/>
                </a:solidFill>
              </a:rPr>
              <a:t>(50,272)</a:t>
            </a:r>
          </a:p>
        </p:txBody>
      </p:sp>
      <p:sp>
        <p:nvSpPr>
          <p:cNvPr id="39" name="Text Placeholder 1"/>
          <p:cNvSpPr txBox="1">
            <a:spLocks/>
          </p:cNvSpPr>
          <p:nvPr/>
        </p:nvSpPr>
        <p:spPr bwMode="gray">
          <a:xfrm>
            <a:off x="3862735" y="2534542"/>
            <a:ext cx="2259831" cy="1938479"/>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210312" rIns="182880" bIns="18288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dirty="0"/>
              <a:t>“Classifying a student as ‘main campus’ or ‘extended campus’ or ‘distance’ becomes meaningless in an environment where students take whatever courses they need in whatever location or modality best suits their requirements at the time.”</a:t>
            </a:r>
          </a:p>
          <a:p>
            <a:pPr marL="0" indent="0">
              <a:buNone/>
            </a:pPr>
            <a:r>
              <a:rPr lang="en-US" sz="800" i="1" dirty="0"/>
              <a:t>Thomas Cavanagh, Vice Provost for Digital Learning, University of Central Florida</a:t>
            </a:r>
          </a:p>
        </p:txBody>
      </p:sp>
      <p:grpSp>
        <p:nvGrpSpPr>
          <p:cNvPr id="40" name="Group 39"/>
          <p:cNvGrpSpPr/>
          <p:nvPr/>
        </p:nvGrpSpPr>
        <p:grpSpPr bwMode="gray">
          <a:xfrm>
            <a:off x="5834109" y="2534542"/>
            <a:ext cx="263211" cy="181522"/>
            <a:chOff x="4411101" y="2672199"/>
            <a:chExt cx="271672" cy="181522"/>
          </a:xfrm>
        </p:grpSpPr>
        <p:sp>
          <p:nvSpPr>
            <p:cNvPr id="41" name="Rectangle 40"/>
            <p:cNvSpPr/>
            <p:nvPr/>
          </p:nvSpPr>
          <p:spPr bwMode="gray">
            <a:xfrm>
              <a:off x="4411101" y="2672199"/>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42" name="Round Same Side Corner Rectangle 41"/>
            <p:cNvSpPr/>
            <p:nvPr/>
          </p:nvSpPr>
          <p:spPr bwMode="gray">
            <a:xfrm rot="10800000">
              <a:off x="4411101" y="2672199"/>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43" name="Freeform 42"/>
            <p:cNvSpPr>
              <a:spLocks/>
            </p:cNvSpPr>
            <p:nvPr/>
          </p:nvSpPr>
          <p:spPr bwMode="gray">
            <a:xfrm rot="10800000">
              <a:off x="4455144" y="2707350"/>
              <a:ext cx="58797" cy="10966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sp>
          <p:nvSpPr>
            <p:cNvPr id="44" name="Freeform 43"/>
            <p:cNvSpPr>
              <a:spLocks/>
            </p:cNvSpPr>
            <p:nvPr/>
          </p:nvSpPr>
          <p:spPr bwMode="gray">
            <a:xfrm rot="10800000">
              <a:off x="4524511" y="2707350"/>
              <a:ext cx="58797" cy="10966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cxnSp>
        <p:nvCxnSpPr>
          <p:cNvPr id="45" name="Elbow Connector 44"/>
          <p:cNvCxnSpPr>
            <a:cxnSpLocks/>
          </p:cNvCxnSpPr>
          <p:nvPr/>
        </p:nvCxnSpPr>
        <p:spPr bwMode="gray">
          <a:xfrm rot="10800000" flipV="1">
            <a:off x="2341907" y="2015473"/>
            <a:ext cx="1779781" cy="1042461"/>
          </a:xfrm>
          <a:prstGeom prst="bentConnector3">
            <a:avLst>
              <a:gd name="adj1" fmla="val 24088"/>
            </a:avLst>
          </a:prstGeom>
          <a:ln w="12700">
            <a:solidFill>
              <a:schemeClr val="accent2"/>
            </a:solidFill>
            <a:miter lim="800000"/>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97129" y="2042788"/>
            <a:ext cx="360996" cy="215444"/>
          </a:xfrm>
          <a:prstGeom prst="rect">
            <a:avLst/>
          </a:prstGeom>
          <a:noFill/>
        </p:spPr>
        <p:txBody>
          <a:bodyPr wrap="none" rtlCol="0">
            <a:spAutoFit/>
          </a:bodyPr>
          <a:lstStyle/>
          <a:p>
            <a:r>
              <a:rPr lang="en-US" sz="800" dirty="0">
                <a:solidFill>
                  <a:srgbClr val="516473"/>
                </a:solidFill>
              </a:rPr>
              <a:t>1%</a:t>
            </a:r>
          </a:p>
        </p:txBody>
      </p:sp>
    </p:spTree>
    <p:extLst>
      <p:ext uri="{BB962C8B-B14F-4D97-AF65-F5344CB8AC3E}">
        <p14:creationId xmlns:p14="http://schemas.microsoft.com/office/powerpoint/2010/main" val="9806249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Decrease Graduation Delays With Intersession and Summer Online Courses</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p:txBody>
          <a:bodyPr/>
          <a:lstStyle/>
          <a:p>
            <a:r>
              <a:rPr lang="en-US" b="0" dirty="0"/>
              <a:t>Untether from the Academic Calendar</a:t>
            </a:r>
          </a:p>
        </p:txBody>
      </p:sp>
      <p:cxnSp>
        <p:nvCxnSpPr>
          <p:cNvPr id="7" name="Straight Connector 6"/>
          <p:cNvCxnSpPr/>
          <p:nvPr/>
        </p:nvCxnSpPr>
        <p:spPr bwMode="gray">
          <a:xfrm>
            <a:off x="1408403" y="1730585"/>
            <a:ext cx="0" cy="614477"/>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gray">
          <a:xfrm>
            <a:off x="1893324" y="1728405"/>
            <a:ext cx="0" cy="614477"/>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gray">
          <a:xfrm>
            <a:off x="3216195" y="1737181"/>
            <a:ext cx="0" cy="605701"/>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gray">
          <a:xfrm>
            <a:off x="2730460" y="1737181"/>
            <a:ext cx="0" cy="614477"/>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bwMode="gray">
          <a:xfrm>
            <a:off x="270767" y="2263756"/>
            <a:ext cx="720067" cy="369332"/>
          </a:xfrm>
          <a:prstGeom prst="rect">
            <a:avLst/>
          </a:prstGeom>
          <a:noFill/>
        </p:spPr>
        <p:txBody>
          <a:bodyPr wrap="square" lIns="0" tIns="0" rIns="0" bIns="0" rtlCol="0">
            <a:spAutoFit/>
          </a:bodyPr>
          <a:lstStyle/>
          <a:p>
            <a:r>
              <a:rPr lang="en-US" sz="800" b="1" dirty="0"/>
              <a:t>Flexible Academic Calendar</a:t>
            </a:r>
          </a:p>
        </p:txBody>
      </p:sp>
      <p:cxnSp>
        <p:nvCxnSpPr>
          <p:cNvPr id="12" name="Straight Connector 11"/>
          <p:cNvCxnSpPr/>
          <p:nvPr/>
        </p:nvCxnSpPr>
        <p:spPr bwMode="gray">
          <a:xfrm>
            <a:off x="3890332" y="1735447"/>
            <a:ext cx="0" cy="614477"/>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gray">
          <a:xfrm>
            <a:off x="4369837" y="1728405"/>
            <a:ext cx="0" cy="614477"/>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bwMode="gray">
          <a:xfrm>
            <a:off x="990834" y="1393488"/>
            <a:ext cx="4515409" cy="457200"/>
          </a:xfrm>
          <a:prstGeom prst="rightArrow">
            <a:avLst/>
          </a:prstGeom>
          <a:solidFill>
            <a:schemeClr val="accent1"/>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a:solidFill>
                <a:schemeClr val="bg2"/>
              </a:solidFill>
            </a:endParaRPr>
          </a:p>
        </p:txBody>
      </p:sp>
      <p:sp>
        <p:nvSpPr>
          <p:cNvPr id="15" name="Right Arrow 14"/>
          <p:cNvSpPr/>
          <p:nvPr/>
        </p:nvSpPr>
        <p:spPr bwMode="gray">
          <a:xfrm>
            <a:off x="977900" y="2219224"/>
            <a:ext cx="4528343" cy="457200"/>
          </a:xfrm>
          <a:prstGeom prst="rightArrow">
            <a:avLst/>
          </a:prstGeom>
          <a:solidFill>
            <a:schemeClr val="accent5"/>
          </a:solidFill>
          <a:ln w="9525" cap="flat" cmpd="sng" algn="ctr">
            <a:noFill/>
            <a:prstDash val="solid"/>
            <a:round/>
            <a:headEnd type="none" w="med" len="med"/>
            <a:tailEnd type="none" w="med" len="med"/>
          </a:ln>
          <a:effectLst/>
        </p:spPr>
        <p:txBody>
          <a:bodyPr vert="horz" wrap="square" lIns="45720" tIns="45720" rIns="45720" bIns="45720" numCol="1" rtlCol="0" anchor="t" anchorCtr="0" compatLnSpc="1">
            <a:prstTxWarp prst="textNoShape">
              <a:avLst/>
            </a:prstTxWarp>
            <a:noAutofit/>
          </a:bodyPr>
          <a:lstStyle/>
          <a:p>
            <a:pPr algn="l" defTabSz="1463675"/>
            <a:endParaRPr lang="en-US" sz="900" dirty="0">
              <a:solidFill>
                <a:schemeClr val="bg2"/>
              </a:solidFill>
            </a:endParaRPr>
          </a:p>
        </p:txBody>
      </p:sp>
      <p:sp>
        <p:nvSpPr>
          <p:cNvPr id="16" name="TextBox 15"/>
          <p:cNvSpPr txBox="1"/>
          <p:nvPr/>
        </p:nvSpPr>
        <p:spPr bwMode="gray">
          <a:xfrm>
            <a:off x="603202" y="3480915"/>
            <a:ext cx="1310285" cy="738664"/>
          </a:xfrm>
          <a:prstGeom prst="rect">
            <a:avLst/>
          </a:prstGeom>
          <a:noFill/>
        </p:spPr>
        <p:txBody>
          <a:bodyPr wrap="square" lIns="0" tIns="0" rIns="0" bIns="0" rtlCol="0">
            <a:spAutoFit/>
          </a:bodyPr>
          <a:lstStyle/>
          <a:p>
            <a:r>
              <a:rPr lang="en-US" sz="800" b="1" dirty="0"/>
              <a:t>Course Prioritization:</a:t>
            </a:r>
            <a:r>
              <a:rPr lang="en-US" sz="800" dirty="0"/>
              <a:t> High demand prerequisites, general education courses, and introductory pre-med courses</a:t>
            </a:r>
          </a:p>
        </p:txBody>
      </p:sp>
      <p:sp>
        <p:nvSpPr>
          <p:cNvPr id="17" name="TextBox 16"/>
          <p:cNvSpPr txBox="1"/>
          <p:nvPr/>
        </p:nvSpPr>
        <p:spPr bwMode="gray">
          <a:xfrm>
            <a:off x="1011635" y="1519007"/>
            <a:ext cx="354167" cy="230832"/>
          </a:xfrm>
          <a:prstGeom prst="rect">
            <a:avLst/>
          </a:prstGeom>
          <a:noFill/>
        </p:spPr>
        <p:txBody>
          <a:bodyPr wrap="square" lIns="0" tIns="0" rIns="0" bIns="0" rtlCol="0" anchor="ctr" anchorCtr="0">
            <a:noAutofit/>
          </a:bodyPr>
          <a:lstStyle/>
          <a:p>
            <a:pPr algn="ctr"/>
            <a:r>
              <a:rPr lang="en-US" sz="800" b="1" dirty="0"/>
              <a:t>Year</a:t>
            </a:r>
            <a:r>
              <a:rPr lang="en-US" sz="900" b="1" dirty="0">
                <a:latin typeface="+mj-lt"/>
              </a:rPr>
              <a:t> 1</a:t>
            </a:r>
          </a:p>
        </p:txBody>
      </p:sp>
      <p:sp>
        <p:nvSpPr>
          <p:cNvPr id="18" name="TextBox 17"/>
          <p:cNvSpPr txBox="1"/>
          <p:nvPr/>
        </p:nvSpPr>
        <p:spPr bwMode="gray">
          <a:xfrm>
            <a:off x="2141711" y="1519007"/>
            <a:ext cx="395576" cy="230832"/>
          </a:xfrm>
          <a:prstGeom prst="rect">
            <a:avLst/>
          </a:prstGeom>
          <a:noFill/>
        </p:spPr>
        <p:txBody>
          <a:bodyPr wrap="square" lIns="0" tIns="0" rIns="0" bIns="0" rtlCol="0" anchor="ctr" anchorCtr="0">
            <a:noAutofit/>
          </a:bodyPr>
          <a:lstStyle/>
          <a:p>
            <a:pPr algn="ctr"/>
            <a:r>
              <a:rPr lang="en-US" sz="800" b="1" dirty="0"/>
              <a:t>Year 2</a:t>
            </a:r>
          </a:p>
        </p:txBody>
      </p:sp>
      <p:sp>
        <p:nvSpPr>
          <p:cNvPr id="19" name="TextBox 18"/>
          <p:cNvSpPr txBox="1"/>
          <p:nvPr/>
        </p:nvSpPr>
        <p:spPr bwMode="gray">
          <a:xfrm>
            <a:off x="3315982" y="1519007"/>
            <a:ext cx="372531" cy="230832"/>
          </a:xfrm>
          <a:prstGeom prst="rect">
            <a:avLst/>
          </a:prstGeom>
          <a:noFill/>
        </p:spPr>
        <p:txBody>
          <a:bodyPr wrap="square" lIns="0" tIns="0" rIns="0" bIns="0" rtlCol="0" anchor="ctr" anchorCtr="0">
            <a:noAutofit/>
          </a:bodyPr>
          <a:lstStyle/>
          <a:p>
            <a:pPr algn="ctr"/>
            <a:r>
              <a:rPr lang="en-US" sz="800" b="1" dirty="0"/>
              <a:t>Year 3</a:t>
            </a:r>
          </a:p>
        </p:txBody>
      </p:sp>
      <p:sp>
        <p:nvSpPr>
          <p:cNvPr id="20" name="TextBox 19"/>
          <p:cNvSpPr txBox="1"/>
          <p:nvPr/>
        </p:nvSpPr>
        <p:spPr bwMode="gray">
          <a:xfrm>
            <a:off x="4483974" y="1519007"/>
            <a:ext cx="372334" cy="230832"/>
          </a:xfrm>
          <a:prstGeom prst="rect">
            <a:avLst/>
          </a:prstGeom>
          <a:noFill/>
        </p:spPr>
        <p:txBody>
          <a:bodyPr wrap="square" lIns="0" tIns="0" rIns="0" bIns="0" rtlCol="0" anchor="ctr" anchorCtr="0">
            <a:noAutofit/>
          </a:bodyPr>
          <a:lstStyle/>
          <a:p>
            <a:pPr algn="ctr"/>
            <a:r>
              <a:rPr lang="en-US" sz="800" b="1" dirty="0"/>
              <a:t>Year 4</a:t>
            </a:r>
          </a:p>
        </p:txBody>
      </p:sp>
      <p:sp>
        <p:nvSpPr>
          <p:cNvPr id="21" name="Freeform 20"/>
          <p:cNvSpPr/>
          <p:nvPr/>
        </p:nvSpPr>
        <p:spPr bwMode="gray">
          <a:xfrm>
            <a:off x="3961714" y="1500296"/>
            <a:ext cx="395039" cy="235151"/>
          </a:xfrm>
          <a:custGeom>
            <a:avLst/>
            <a:gdLst>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141694 w 396146"/>
              <a:gd name="connsiteY5" fmla="*/ 141694 h 283388"/>
              <a:gd name="connsiteX6" fmla="*/ 0 w 396146"/>
              <a:gd name="connsiteY6" fmla="*/ 0 h 283388"/>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94177 w 396146"/>
              <a:gd name="connsiteY5" fmla="*/ 189712 h 283388"/>
              <a:gd name="connsiteX6" fmla="*/ 141694 w 396146"/>
              <a:gd name="connsiteY6" fmla="*/ 141694 h 283388"/>
              <a:gd name="connsiteX7" fmla="*/ 0 w 396146"/>
              <a:gd name="connsiteY7" fmla="*/ 0 h 283388"/>
              <a:gd name="connsiteX0" fmla="*/ 0 w 396146"/>
              <a:gd name="connsiteY0" fmla="*/ 0 h 283388"/>
              <a:gd name="connsiteX1" fmla="*/ 254452 w 396146"/>
              <a:gd name="connsiteY1" fmla="*/ 0 h 283388"/>
              <a:gd name="connsiteX2" fmla="*/ 396146 w 396146"/>
              <a:gd name="connsiteY2" fmla="*/ 141694 h 283388"/>
              <a:gd name="connsiteX3" fmla="*/ 341827 w 396146"/>
              <a:gd name="connsiteY3" fmla="*/ 189712 h 283388"/>
              <a:gd name="connsiteX4" fmla="*/ 254452 w 396146"/>
              <a:gd name="connsiteY4" fmla="*/ 283388 h 283388"/>
              <a:gd name="connsiteX5" fmla="*/ 0 w 396146"/>
              <a:gd name="connsiteY5" fmla="*/ 283388 h 283388"/>
              <a:gd name="connsiteX6" fmla="*/ 94177 w 396146"/>
              <a:gd name="connsiteY6" fmla="*/ 189712 h 283388"/>
              <a:gd name="connsiteX7" fmla="*/ 141694 w 396146"/>
              <a:gd name="connsiteY7" fmla="*/ 141694 h 283388"/>
              <a:gd name="connsiteX8" fmla="*/ 0 w 396146"/>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60712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60712 w 402539"/>
              <a:gd name="connsiteY8" fmla="*/ 0 h 283388"/>
              <a:gd name="connsiteX0" fmla="*/ 203587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203587 w 402539"/>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63113 w 341827"/>
              <a:gd name="connsiteY7" fmla="*/ 108357 h 283388"/>
              <a:gd name="connsiteX8" fmla="*/ 142875 w 341827"/>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172759 w 341827"/>
              <a:gd name="connsiteY6" fmla="*/ 189712 h 283388"/>
              <a:gd name="connsiteX7" fmla="*/ 63113 w 341827"/>
              <a:gd name="connsiteY7" fmla="*/ 108357 h 283388"/>
              <a:gd name="connsiteX8" fmla="*/ 142875 w 341827"/>
              <a:gd name="connsiteY8" fmla="*/ 0 h 283388"/>
              <a:gd name="connsiteX0" fmla="*/ 85725 w 284677"/>
              <a:gd name="connsiteY0" fmla="*/ 0 h 283388"/>
              <a:gd name="connsiteX1" fmla="*/ 197302 w 284677"/>
              <a:gd name="connsiteY1" fmla="*/ 0 h 283388"/>
              <a:gd name="connsiteX2" fmla="*/ 124684 w 284677"/>
              <a:gd name="connsiteY2" fmla="*/ 108357 h 283388"/>
              <a:gd name="connsiteX3" fmla="*/ 284677 w 284677"/>
              <a:gd name="connsiteY3" fmla="*/ 189712 h 283388"/>
              <a:gd name="connsiteX4" fmla="*/ 197302 w 284677"/>
              <a:gd name="connsiteY4" fmla="*/ 283388 h 283388"/>
              <a:gd name="connsiteX5" fmla="*/ 0 w 284677"/>
              <a:gd name="connsiteY5" fmla="*/ 283388 h 283388"/>
              <a:gd name="connsiteX6" fmla="*/ 115609 w 284677"/>
              <a:gd name="connsiteY6" fmla="*/ 189712 h 283388"/>
              <a:gd name="connsiteX7" fmla="*/ 5963 w 284677"/>
              <a:gd name="connsiteY7" fmla="*/ 108357 h 283388"/>
              <a:gd name="connsiteX8" fmla="*/ 85725 w 284677"/>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97302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13959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85725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2" h="283388">
                <a:moveTo>
                  <a:pt x="114300" y="0"/>
                </a:moveTo>
                <a:lnTo>
                  <a:pt x="235402" y="0"/>
                </a:lnTo>
                <a:lnTo>
                  <a:pt x="124684" y="108357"/>
                </a:lnTo>
                <a:lnTo>
                  <a:pt x="234671" y="189712"/>
                </a:lnTo>
                <a:lnTo>
                  <a:pt x="113959" y="283388"/>
                </a:lnTo>
                <a:lnTo>
                  <a:pt x="0" y="283388"/>
                </a:lnTo>
                <a:lnTo>
                  <a:pt x="115609" y="189712"/>
                </a:lnTo>
                <a:lnTo>
                  <a:pt x="5963" y="108357"/>
                </a:lnTo>
                <a:lnTo>
                  <a:pt x="11430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latin typeface="+mj-lt"/>
              </a:rPr>
              <a:t> </a:t>
            </a:r>
          </a:p>
        </p:txBody>
      </p:sp>
      <p:cxnSp>
        <p:nvCxnSpPr>
          <p:cNvPr id="22" name="Straight Connector 21"/>
          <p:cNvCxnSpPr/>
          <p:nvPr/>
        </p:nvCxnSpPr>
        <p:spPr bwMode="gray">
          <a:xfrm rot="5400000" flipH="1" flipV="1">
            <a:off x="1101693" y="1367060"/>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23" name="TextBox 22"/>
          <p:cNvSpPr txBox="1"/>
          <p:nvPr/>
        </p:nvSpPr>
        <p:spPr bwMode="gray">
          <a:xfrm>
            <a:off x="909141" y="936188"/>
            <a:ext cx="998523" cy="246221"/>
          </a:xfrm>
          <a:prstGeom prst="rect">
            <a:avLst/>
          </a:prstGeom>
          <a:noFill/>
        </p:spPr>
        <p:txBody>
          <a:bodyPr wrap="square" lIns="0" tIns="0" rIns="0" bIns="0" rtlCol="0">
            <a:spAutoFit/>
          </a:bodyPr>
          <a:lstStyle/>
          <a:p>
            <a:r>
              <a:rPr lang="en-US" sz="800" dirty="0"/>
              <a:t>D,F,W general education course</a:t>
            </a:r>
          </a:p>
        </p:txBody>
      </p:sp>
      <p:cxnSp>
        <p:nvCxnSpPr>
          <p:cNvPr id="24" name="Straight Connector 23"/>
          <p:cNvCxnSpPr/>
          <p:nvPr/>
        </p:nvCxnSpPr>
        <p:spPr bwMode="gray">
          <a:xfrm rot="5400000" flipH="1" flipV="1">
            <a:off x="2688163" y="1376840"/>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25" name="TextBox 24"/>
          <p:cNvSpPr txBox="1"/>
          <p:nvPr/>
        </p:nvSpPr>
        <p:spPr bwMode="gray">
          <a:xfrm>
            <a:off x="2483850" y="936843"/>
            <a:ext cx="1111153" cy="246221"/>
          </a:xfrm>
          <a:prstGeom prst="rect">
            <a:avLst/>
          </a:prstGeom>
          <a:noFill/>
        </p:spPr>
        <p:txBody>
          <a:bodyPr wrap="square" lIns="0" tIns="0" rIns="0" bIns="0" rtlCol="0">
            <a:spAutoFit/>
          </a:bodyPr>
          <a:lstStyle/>
          <a:p>
            <a:r>
              <a:rPr lang="en-US" sz="800" dirty="0"/>
              <a:t>Unable to get into first-choice major</a:t>
            </a:r>
          </a:p>
        </p:txBody>
      </p:sp>
      <p:sp>
        <p:nvSpPr>
          <p:cNvPr id="26" name="TextBox 25"/>
          <p:cNvSpPr txBox="1"/>
          <p:nvPr/>
        </p:nvSpPr>
        <p:spPr bwMode="gray">
          <a:xfrm>
            <a:off x="270767" y="1468105"/>
            <a:ext cx="720067" cy="369332"/>
          </a:xfrm>
          <a:prstGeom prst="rect">
            <a:avLst/>
          </a:prstGeom>
          <a:noFill/>
        </p:spPr>
        <p:txBody>
          <a:bodyPr wrap="square" lIns="0" tIns="0" rIns="0" bIns="0" rtlCol="0">
            <a:spAutoFit/>
          </a:bodyPr>
          <a:lstStyle/>
          <a:p>
            <a:r>
              <a:rPr lang="en-US" sz="800" b="1" dirty="0"/>
              <a:t>Traditional Academic Calendar</a:t>
            </a:r>
          </a:p>
        </p:txBody>
      </p:sp>
      <p:sp>
        <p:nvSpPr>
          <p:cNvPr id="27" name="TextBox 26"/>
          <p:cNvSpPr txBox="1"/>
          <p:nvPr/>
        </p:nvSpPr>
        <p:spPr bwMode="gray">
          <a:xfrm>
            <a:off x="999560" y="2345259"/>
            <a:ext cx="378317" cy="230832"/>
          </a:xfrm>
          <a:prstGeom prst="rect">
            <a:avLst/>
          </a:prstGeom>
          <a:noFill/>
        </p:spPr>
        <p:txBody>
          <a:bodyPr wrap="square" lIns="0" tIns="0" rIns="0" bIns="0" rtlCol="0" anchor="ctr" anchorCtr="0">
            <a:noAutofit/>
          </a:bodyPr>
          <a:lstStyle/>
          <a:p>
            <a:pPr algn="ctr"/>
            <a:r>
              <a:rPr lang="en-US" sz="800" b="1" dirty="0">
                <a:solidFill>
                  <a:schemeClr val="bg1"/>
                </a:solidFill>
              </a:rPr>
              <a:t>Year</a:t>
            </a:r>
            <a:r>
              <a:rPr lang="en-US" sz="900" b="1" dirty="0">
                <a:solidFill>
                  <a:schemeClr val="bg1"/>
                </a:solidFill>
                <a:latin typeface="+mj-lt"/>
              </a:rPr>
              <a:t> 1</a:t>
            </a:r>
          </a:p>
        </p:txBody>
      </p:sp>
      <p:sp>
        <p:nvSpPr>
          <p:cNvPr id="28" name="TextBox 27"/>
          <p:cNvSpPr txBox="1"/>
          <p:nvPr/>
        </p:nvSpPr>
        <p:spPr bwMode="gray">
          <a:xfrm>
            <a:off x="2136631" y="2345259"/>
            <a:ext cx="405736" cy="230832"/>
          </a:xfrm>
          <a:prstGeom prst="rect">
            <a:avLst/>
          </a:prstGeom>
          <a:noFill/>
        </p:spPr>
        <p:txBody>
          <a:bodyPr wrap="square" lIns="0" tIns="0" rIns="0" bIns="0" rtlCol="0" anchor="ctr" anchorCtr="0">
            <a:noAutofit/>
          </a:bodyPr>
          <a:lstStyle/>
          <a:p>
            <a:pPr algn="ctr"/>
            <a:r>
              <a:rPr lang="en-US" sz="800" b="1" dirty="0">
                <a:solidFill>
                  <a:schemeClr val="bg1"/>
                </a:solidFill>
              </a:rPr>
              <a:t>Year 2</a:t>
            </a:r>
          </a:p>
        </p:txBody>
      </p:sp>
      <p:sp>
        <p:nvSpPr>
          <p:cNvPr id="29" name="TextBox 28"/>
          <p:cNvSpPr txBox="1"/>
          <p:nvPr/>
        </p:nvSpPr>
        <p:spPr bwMode="gray">
          <a:xfrm>
            <a:off x="3301121" y="2345259"/>
            <a:ext cx="402253" cy="230832"/>
          </a:xfrm>
          <a:prstGeom prst="rect">
            <a:avLst/>
          </a:prstGeom>
          <a:noFill/>
        </p:spPr>
        <p:txBody>
          <a:bodyPr wrap="square" lIns="0" tIns="0" rIns="0" bIns="0" rtlCol="0" anchor="ctr" anchorCtr="0">
            <a:noAutofit/>
          </a:bodyPr>
          <a:lstStyle/>
          <a:p>
            <a:pPr algn="ctr"/>
            <a:r>
              <a:rPr lang="en-US" sz="800" b="1" dirty="0">
                <a:solidFill>
                  <a:schemeClr val="bg1"/>
                </a:solidFill>
              </a:rPr>
              <a:t>Year 3</a:t>
            </a:r>
          </a:p>
        </p:txBody>
      </p:sp>
      <p:sp>
        <p:nvSpPr>
          <p:cNvPr id="30" name="TextBox 29"/>
          <p:cNvSpPr txBox="1"/>
          <p:nvPr/>
        </p:nvSpPr>
        <p:spPr bwMode="gray">
          <a:xfrm>
            <a:off x="4462129" y="2345259"/>
            <a:ext cx="416025" cy="230832"/>
          </a:xfrm>
          <a:prstGeom prst="rect">
            <a:avLst/>
          </a:prstGeom>
          <a:noFill/>
        </p:spPr>
        <p:txBody>
          <a:bodyPr wrap="square" lIns="0" tIns="0" rIns="0" bIns="0" rtlCol="0" anchor="ctr" anchorCtr="0">
            <a:noAutofit/>
          </a:bodyPr>
          <a:lstStyle/>
          <a:p>
            <a:pPr algn="ctr"/>
            <a:r>
              <a:rPr lang="en-US" sz="800" b="1" dirty="0">
                <a:solidFill>
                  <a:schemeClr val="bg1"/>
                </a:solidFill>
              </a:rPr>
              <a:t>Year 4</a:t>
            </a:r>
          </a:p>
        </p:txBody>
      </p:sp>
      <p:cxnSp>
        <p:nvCxnSpPr>
          <p:cNvPr id="31" name="Straight Connector 30"/>
          <p:cNvCxnSpPr/>
          <p:nvPr/>
        </p:nvCxnSpPr>
        <p:spPr bwMode="gray">
          <a:xfrm rot="5400000" flipH="1" flipV="1">
            <a:off x="1504423" y="2697938"/>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32" name="TextBox 31"/>
          <p:cNvSpPr txBox="1"/>
          <p:nvPr/>
        </p:nvSpPr>
        <p:spPr bwMode="gray">
          <a:xfrm>
            <a:off x="1282661" y="2870872"/>
            <a:ext cx="998523" cy="369332"/>
          </a:xfrm>
          <a:prstGeom prst="rect">
            <a:avLst/>
          </a:prstGeom>
          <a:noFill/>
        </p:spPr>
        <p:txBody>
          <a:bodyPr wrap="square" lIns="0" tIns="0" rIns="0" bIns="0" rtlCol="0">
            <a:spAutoFit/>
          </a:bodyPr>
          <a:lstStyle/>
          <a:p>
            <a:r>
              <a:rPr lang="en-US" sz="800" dirty="0"/>
              <a:t>Opportunity to re-take core course during intersession</a:t>
            </a:r>
          </a:p>
        </p:txBody>
      </p:sp>
      <p:cxnSp>
        <p:nvCxnSpPr>
          <p:cNvPr id="33" name="Straight Connector 32"/>
          <p:cNvCxnSpPr/>
          <p:nvPr/>
        </p:nvCxnSpPr>
        <p:spPr bwMode="gray">
          <a:xfrm rot="5400000" flipH="1" flipV="1">
            <a:off x="4022073" y="2697938"/>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7422" y="1477446"/>
            <a:ext cx="459442" cy="286385"/>
          </a:xfrm>
          <a:prstGeom prst="rect">
            <a:avLst/>
          </a:prstGeom>
        </p:spPr>
      </p:pic>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9409" y="2351658"/>
            <a:ext cx="459442" cy="286385"/>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71948" y="1366207"/>
            <a:ext cx="464915" cy="464915"/>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184" y="3670078"/>
            <a:ext cx="369786" cy="383861"/>
          </a:xfrm>
          <a:prstGeom prst="rect">
            <a:avLst/>
          </a:prstGeom>
        </p:spPr>
      </p:pic>
      <p:sp>
        <p:nvSpPr>
          <p:cNvPr id="38" name="Freeform 37"/>
          <p:cNvSpPr/>
          <p:nvPr/>
        </p:nvSpPr>
        <p:spPr bwMode="gray">
          <a:xfrm>
            <a:off x="2806075" y="1500296"/>
            <a:ext cx="395039" cy="240399"/>
          </a:xfrm>
          <a:custGeom>
            <a:avLst/>
            <a:gdLst>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141694 w 396146"/>
              <a:gd name="connsiteY5" fmla="*/ 141694 h 283388"/>
              <a:gd name="connsiteX6" fmla="*/ 0 w 396146"/>
              <a:gd name="connsiteY6" fmla="*/ 0 h 283388"/>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94177 w 396146"/>
              <a:gd name="connsiteY5" fmla="*/ 189712 h 283388"/>
              <a:gd name="connsiteX6" fmla="*/ 141694 w 396146"/>
              <a:gd name="connsiteY6" fmla="*/ 141694 h 283388"/>
              <a:gd name="connsiteX7" fmla="*/ 0 w 396146"/>
              <a:gd name="connsiteY7" fmla="*/ 0 h 283388"/>
              <a:gd name="connsiteX0" fmla="*/ 0 w 396146"/>
              <a:gd name="connsiteY0" fmla="*/ 0 h 283388"/>
              <a:gd name="connsiteX1" fmla="*/ 254452 w 396146"/>
              <a:gd name="connsiteY1" fmla="*/ 0 h 283388"/>
              <a:gd name="connsiteX2" fmla="*/ 396146 w 396146"/>
              <a:gd name="connsiteY2" fmla="*/ 141694 h 283388"/>
              <a:gd name="connsiteX3" fmla="*/ 341827 w 396146"/>
              <a:gd name="connsiteY3" fmla="*/ 189712 h 283388"/>
              <a:gd name="connsiteX4" fmla="*/ 254452 w 396146"/>
              <a:gd name="connsiteY4" fmla="*/ 283388 h 283388"/>
              <a:gd name="connsiteX5" fmla="*/ 0 w 396146"/>
              <a:gd name="connsiteY5" fmla="*/ 283388 h 283388"/>
              <a:gd name="connsiteX6" fmla="*/ 94177 w 396146"/>
              <a:gd name="connsiteY6" fmla="*/ 189712 h 283388"/>
              <a:gd name="connsiteX7" fmla="*/ 141694 w 396146"/>
              <a:gd name="connsiteY7" fmla="*/ 141694 h 283388"/>
              <a:gd name="connsiteX8" fmla="*/ 0 w 396146"/>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60712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60712 w 402539"/>
              <a:gd name="connsiteY8" fmla="*/ 0 h 283388"/>
              <a:gd name="connsiteX0" fmla="*/ 203587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203587 w 402539"/>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63113 w 341827"/>
              <a:gd name="connsiteY7" fmla="*/ 108357 h 283388"/>
              <a:gd name="connsiteX8" fmla="*/ 142875 w 341827"/>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172759 w 341827"/>
              <a:gd name="connsiteY6" fmla="*/ 189712 h 283388"/>
              <a:gd name="connsiteX7" fmla="*/ 63113 w 341827"/>
              <a:gd name="connsiteY7" fmla="*/ 108357 h 283388"/>
              <a:gd name="connsiteX8" fmla="*/ 142875 w 341827"/>
              <a:gd name="connsiteY8" fmla="*/ 0 h 283388"/>
              <a:gd name="connsiteX0" fmla="*/ 85725 w 284677"/>
              <a:gd name="connsiteY0" fmla="*/ 0 h 283388"/>
              <a:gd name="connsiteX1" fmla="*/ 197302 w 284677"/>
              <a:gd name="connsiteY1" fmla="*/ 0 h 283388"/>
              <a:gd name="connsiteX2" fmla="*/ 124684 w 284677"/>
              <a:gd name="connsiteY2" fmla="*/ 108357 h 283388"/>
              <a:gd name="connsiteX3" fmla="*/ 284677 w 284677"/>
              <a:gd name="connsiteY3" fmla="*/ 189712 h 283388"/>
              <a:gd name="connsiteX4" fmla="*/ 197302 w 284677"/>
              <a:gd name="connsiteY4" fmla="*/ 283388 h 283388"/>
              <a:gd name="connsiteX5" fmla="*/ 0 w 284677"/>
              <a:gd name="connsiteY5" fmla="*/ 283388 h 283388"/>
              <a:gd name="connsiteX6" fmla="*/ 115609 w 284677"/>
              <a:gd name="connsiteY6" fmla="*/ 189712 h 283388"/>
              <a:gd name="connsiteX7" fmla="*/ 5963 w 284677"/>
              <a:gd name="connsiteY7" fmla="*/ 108357 h 283388"/>
              <a:gd name="connsiteX8" fmla="*/ 85725 w 284677"/>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97302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13959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85725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2" h="283388">
                <a:moveTo>
                  <a:pt x="114300" y="0"/>
                </a:moveTo>
                <a:lnTo>
                  <a:pt x="235402" y="0"/>
                </a:lnTo>
                <a:lnTo>
                  <a:pt x="124684" y="108357"/>
                </a:lnTo>
                <a:lnTo>
                  <a:pt x="234671" y="189712"/>
                </a:lnTo>
                <a:lnTo>
                  <a:pt x="113959" y="283388"/>
                </a:lnTo>
                <a:lnTo>
                  <a:pt x="0" y="283388"/>
                </a:lnTo>
                <a:lnTo>
                  <a:pt x="115609" y="189712"/>
                </a:lnTo>
                <a:lnTo>
                  <a:pt x="5963" y="108357"/>
                </a:lnTo>
                <a:lnTo>
                  <a:pt x="11430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latin typeface="+mj-lt"/>
              </a:rPr>
              <a:t> </a:t>
            </a:r>
          </a:p>
        </p:txBody>
      </p:sp>
      <p:sp>
        <p:nvSpPr>
          <p:cNvPr id="39" name="Freeform 38"/>
          <p:cNvSpPr/>
          <p:nvPr/>
        </p:nvSpPr>
        <p:spPr bwMode="gray">
          <a:xfrm>
            <a:off x="1444064" y="1505612"/>
            <a:ext cx="395039" cy="235151"/>
          </a:xfrm>
          <a:custGeom>
            <a:avLst/>
            <a:gdLst>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141694 w 396146"/>
              <a:gd name="connsiteY5" fmla="*/ 141694 h 283388"/>
              <a:gd name="connsiteX6" fmla="*/ 0 w 396146"/>
              <a:gd name="connsiteY6" fmla="*/ 0 h 283388"/>
              <a:gd name="connsiteX0" fmla="*/ 0 w 396146"/>
              <a:gd name="connsiteY0" fmla="*/ 0 h 283388"/>
              <a:gd name="connsiteX1" fmla="*/ 254452 w 396146"/>
              <a:gd name="connsiteY1" fmla="*/ 0 h 283388"/>
              <a:gd name="connsiteX2" fmla="*/ 396146 w 396146"/>
              <a:gd name="connsiteY2" fmla="*/ 141694 h 283388"/>
              <a:gd name="connsiteX3" fmla="*/ 254452 w 396146"/>
              <a:gd name="connsiteY3" fmla="*/ 283388 h 283388"/>
              <a:gd name="connsiteX4" fmla="*/ 0 w 396146"/>
              <a:gd name="connsiteY4" fmla="*/ 283388 h 283388"/>
              <a:gd name="connsiteX5" fmla="*/ 94177 w 396146"/>
              <a:gd name="connsiteY5" fmla="*/ 189712 h 283388"/>
              <a:gd name="connsiteX6" fmla="*/ 141694 w 396146"/>
              <a:gd name="connsiteY6" fmla="*/ 141694 h 283388"/>
              <a:gd name="connsiteX7" fmla="*/ 0 w 396146"/>
              <a:gd name="connsiteY7" fmla="*/ 0 h 283388"/>
              <a:gd name="connsiteX0" fmla="*/ 0 w 396146"/>
              <a:gd name="connsiteY0" fmla="*/ 0 h 283388"/>
              <a:gd name="connsiteX1" fmla="*/ 254452 w 396146"/>
              <a:gd name="connsiteY1" fmla="*/ 0 h 283388"/>
              <a:gd name="connsiteX2" fmla="*/ 396146 w 396146"/>
              <a:gd name="connsiteY2" fmla="*/ 141694 h 283388"/>
              <a:gd name="connsiteX3" fmla="*/ 341827 w 396146"/>
              <a:gd name="connsiteY3" fmla="*/ 189712 h 283388"/>
              <a:gd name="connsiteX4" fmla="*/ 254452 w 396146"/>
              <a:gd name="connsiteY4" fmla="*/ 283388 h 283388"/>
              <a:gd name="connsiteX5" fmla="*/ 0 w 396146"/>
              <a:gd name="connsiteY5" fmla="*/ 283388 h 283388"/>
              <a:gd name="connsiteX6" fmla="*/ 94177 w 396146"/>
              <a:gd name="connsiteY6" fmla="*/ 189712 h 283388"/>
              <a:gd name="connsiteX7" fmla="*/ 141694 w 396146"/>
              <a:gd name="connsiteY7" fmla="*/ 141694 h 283388"/>
              <a:gd name="connsiteX8" fmla="*/ 0 w 396146"/>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0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141694 w 341827"/>
              <a:gd name="connsiteY7" fmla="*/ 141694 h 283388"/>
              <a:gd name="connsiteX8" fmla="*/ 0 w 341827"/>
              <a:gd name="connsiteY8" fmla="*/ 0 h 283388"/>
              <a:gd name="connsiteX0" fmla="*/ 60712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60712 w 402539"/>
              <a:gd name="connsiteY8" fmla="*/ 0 h 283388"/>
              <a:gd name="connsiteX0" fmla="*/ 203587 w 402539"/>
              <a:gd name="connsiteY0" fmla="*/ 0 h 283388"/>
              <a:gd name="connsiteX1" fmla="*/ 315164 w 402539"/>
              <a:gd name="connsiteY1" fmla="*/ 0 h 283388"/>
              <a:gd name="connsiteX2" fmla="*/ 242546 w 402539"/>
              <a:gd name="connsiteY2" fmla="*/ 108357 h 283388"/>
              <a:gd name="connsiteX3" fmla="*/ 402539 w 402539"/>
              <a:gd name="connsiteY3" fmla="*/ 189712 h 283388"/>
              <a:gd name="connsiteX4" fmla="*/ 315164 w 402539"/>
              <a:gd name="connsiteY4" fmla="*/ 283388 h 283388"/>
              <a:gd name="connsiteX5" fmla="*/ 60712 w 402539"/>
              <a:gd name="connsiteY5" fmla="*/ 283388 h 283388"/>
              <a:gd name="connsiteX6" fmla="*/ 154889 w 402539"/>
              <a:gd name="connsiteY6" fmla="*/ 189712 h 283388"/>
              <a:gd name="connsiteX7" fmla="*/ 0 w 402539"/>
              <a:gd name="connsiteY7" fmla="*/ 108357 h 283388"/>
              <a:gd name="connsiteX8" fmla="*/ 203587 w 402539"/>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94177 w 341827"/>
              <a:gd name="connsiteY6" fmla="*/ 189712 h 283388"/>
              <a:gd name="connsiteX7" fmla="*/ 63113 w 341827"/>
              <a:gd name="connsiteY7" fmla="*/ 108357 h 283388"/>
              <a:gd name="connsiteX8" fmla="*/ 142875 w 341827"/>
              <a:gd name="connsiteY8" fmla="*/ 0 h 283388"/>
              <a:gd name="connsiteX0" fmla="*/ 142875 w 341827"/>
              <a:gd name="connsiteY0" fmla="*/ 0 h 283388"/>
              <a:gd name="connsiteX1" fmla="*/ 254452 w 341827"/>
              <a:gd name="connsiteY1" fmla="*/ 0 h 283388"/>
              <a:gd name="connsiteX2" fmla="*/ 181834 w 341827"/>
              <a:gd name="connsiteY2" fmla="*/ 108357 h 283388"/>
              <a:gd name="connsiteX3" fmla="*/ 341827 w 341827"/>
              <a:gd name="connsiteY3" fmla="*/ 189712 h 283388"/>
              <a:gd name="connsiteX4" fmla="*/ 254452 w 341827"/>
              <a:gd name="connsiteY4" fmla="*/ 283388 h 283388"/>
              <a:gd name="connsiteX5" fmla="*/ 0 w 341827"/>
              <a:gd name="connsiteY5" fmla="*/ 283388 h 283388"/>
              <a:gd name="connsiteX6" fmla="*/ 172759 w 341827"/>
              <a:gd name="connsiteY6" fmla="*/ 189712 h 283388"/>
              <a:gd name="connsiteX7" fmla="*/ 63113 w 341827"/>
              <a:gd name="connsiteY7" fmla="*/ 108357 h 283388"/>
              <a:gd name="connsiteX8" fmla="*/ 142875 w 341827"/>
              <a:gd name="connsiteY8" fmla="*/ 0 h 283388"/>
              <a:gd name="connsiteX0" fmla="*/ 85725 w 284677"/>
              <a:gd name="connsiteY0" fmla="*/ 0 h 283388"/>
              <a:gd name="connsiteX1" fmla="*/ 197302 w 284677"/>
              <a:gd name="connsiteY1" fmla="*/ 0 h 283388"/>
              <a:gd name="connsiteX2" fmla="*/ 124684 w 284677"/>
              <a:gd name="connsiteY2" fmla="*/ 108357 h 283388"/>
              <a:gd name="connsiteX3" fmla="*/ 284677 w 284677"/>
              <a:gd name="connsiteY3" fmla="*/ 189712 h 283388"/>
              <a:gd name="connsiteX4" fmla="*/ 197302 w 284677"/>
              <a:gd name="connsiteY4" fmla="*/ 283388 h 283388"/>
              <a:gd name="connsiteX5" fmla="*/ 0 w 284677"/>
              <a:gd name="connsiteY5" fmla="*/ 283388 h 283388"/>
              <a:gd name="connsiteX6" fmla="*/ 115609 w 284677"/>
              <a:gd name="connsiteY6" fmla="*/ 189712 h 283388"/>
              <a:gd name="connsiteX7" fmla="*/ 5963 w 284677"/>
              <a:gd name="connsiteY7" fmla="*/ 108357 h 283388"/>
              <a:gd name="connsiteX8" fmla="*/ 85725 w 284677"/>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97302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4671"/>
              <a:gd name="connsiteY0" fmla="*/ 0 h 283388"/>
              <a:gd name="connsiteX1" fmla="*/ 197302 w 234671"/>
              <a:gd name="connsiteY1" fmla="*/ 0 h 283388"/>
              <a:gd name="connsiteX2" fmla="*/ 124684 w 234671"/>
              <a:gd name="connsiteY2" fmla="*/ 108357 h 283388"/>
              <a:gd name="connsiteX3" fmla="*/ 234671 w 234671"/>
              <a:gd name="connsiteY3" fmla="*/ 189712 h 283388"/>
              <a:gd name="connsiteX4" fmla="*/ 113959 w 234671"/>
              <a:gd name="connsiteY4" fmla="*/ 283388 h 283388"/>
              <a:gd name="connsiteX5" fmla="*/ 0 w 234671"/>
              <a:gd name="connsiteY5" fmla="*/ 283388 h 283388"/>
              <a:gd name="connsiteX6" fmla="*/ 115609 w 234671"/>
              <a:gd name="connsiteY6" fmla="*/ 189712 h 283388"/>
              <a:gd name="connsiteX7" fmla="*/ 5963 w 234671"/>
              <a:gd name="connsiteY7" fmla="*/ 108357 h 283388"/>
              <a:gd name="connsiteX8" fmla="*/ 85725 w 234671"/>
              <a:gd name="connsiteY8" fmla="*/ 0 h 283388"/>
              <a:gd name="connsiteX0" fmla="*/ 85725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85725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 name="connsiteX0" fmla="*/ 114300 w 235402"/>
              <a:gd name="connsiteY0" fmla="*/ 0 h 283388"/>
              <a:gd name="connsiteX1" fmla="*/ 235402 w 235402"/>
              <a:gd name="connsiteY1" fmla="*/ 0 h 283388"/>
              <a:gd name="connsiteX2" fmla="*/ 124684 w 235402"/>
              <a:gd name="connsiteY2" fmla="*/ 108357 h 283388"/>
              <a:gd name="connsiteX3" fmla="*/ 234671 w 235402"/>
              <a:gd name="connsiteY3" fmla="*/ 189712 h 283388"/>
              <a:gd name="connsiteX4" fmla="*/ 113959 w 235402"/>
              <a:gd name="connsiteY4" fmla="*/ 283388 h 283388"/>
              <a:gd name="connsiteX5" fmla="*/ 0 w 235402"/>
              <a:gd name="connsiteY5" fmla="*/ 283388 h 283388"/>
              <a:gd name="connsiteX6" fmla="*/ 115609 w 235402"/>
              <a:gd name="connsiteY6" fmla="*/ 189712 h 283388"/>
              <a:gd name="connsiteX7" fmla="*/ 5963 w 235402"/>
              <a:gd name="connsiteY7" fmla="*/ 108357 h 283388"/>
              <a:gd name="connsiteX8" fmla="*/ 114300 w 235402"/>
              <a:gd name="connsiteY8" fmla="*/ 0 h 28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402" h="283388">
                <a:moveTo>
                  <a:pt x="114300" y="0"/>
                </a:moveTo>
                <a:lnTo>
                  <a:pt x="235402" y="0"/>
                </a:lnTo>
                <a:lnTo>
                  <a:pt x="124684" y="108357"/>
                </a:lnTo>
                <a:lnTo>
                  <a:pt x="234671" y="189712"/>
                </a:lnTo>
                <a:lnTo>
                  <a:pt x="113959" y="283388"/>
                </a:lnTo>
                <a:lnTo>
                  <a:pt x="0" y="283388"/>
                </a:lnTo>
                <a:lnTo>
                  <a:pt x="115609" y="189712"/>
                </a:lnTo>
                <a:lnTo>
                  <a:pt x="5963" y="108357"/>
                </a:lnTo>
                <a:lnTo>
                  <a:pt x="114300" y="0"/>
                </a:ln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r>
              <a:rPr lang="en-US" sz="1000" dirty="0">
                <a:solidFill>
                  <a:schemeClr val="bg2"/>
                </a:solidFill>
                <a:latin typeface="+mj-lt"/>
              </a:rPr>
              <a:t> </a:t>
            </a:r>
          </a:p>
        </p:txBody>
      </p:sp>
      <p:sp>
        <p:nvSpPr>
          <p:cNvPr id="40" name="TextBox 39"/>
          <p:cNvSpPr txBox="1"/>
          <p:nvPr/>
        </p:nvSpPr>
        <p:spPr bwMode="gray">
          <a:xfrm>
            <a:off x="4165555" y="950353"/>
            <a:ext cx="1111153" cy="246221"/>
          </a:xfrm>
          <a:prstGeom prst="rect">
            <a:avLst/>
          </a:prstGeom>
          <a:noFill/>
        </p:spPr>
        <p:txBody>
          <a:bodyPr wrap="square" lIns="0" tIns="0" rIns="0" bIns="0" rtlCol="0">
            <a:spAutoFit/>
          </a:bodyPr>
          <a:lstStyle/>
          <a:p>
            <a:r>
              <a:rPr lang="en-US" sz="800" dirty="0"/>
              <a:t>Unable to register for major requirement</a:t>
            </a:r>
          </a:p>
        </p:txBody>
      </p:sp>
      <p:cxnSp>
        <p:nvCxnSpPr>
          <p:cNvPr id="41" name="Straight Connector 40"/>
          <p:cNvCxnSpPr/>
          <p:nvPr/>
        </p:nvCxnSpPr>
        <p:spPr bwMode="gray">
          <a:xfrm rot="5400000" flipH="1" flipV="1">
            <a:off x="4509862" y="1347642"/>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pic>
        <p:nvPicPr>
          <p:cNvPr id="42" name="Picture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4511" y="2024776"/>
            <a:ext cx="292608" cy="241889"/>
          </a:xfrm>
          <a:prstGeom prst="rect">
            <a:avLst/>
          </a:prstGeom>
        </p:spPr>
      </p:pic>
      <p:pic>
        <p:nvPicPr>
          <p:cNvPr id="43" name="Picture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03696" y="2028873"/>
            <a:ext cx="294336" cy="243317"/>
          </a:xfrm>
          <a:prstGeom prst="rect">
            <a:avLst/>
          </a:prstGeom>
        </p:spPr>
      </p:pic>
      <p:pic>
        <p:nvPicPr>
          <p:cNvPr id="44" name="Picture 4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25323" y="2024776"/>
            <a:ext cx="292608" cy="241889"/>
          </a:xfrm>
          <a:prstGeom prst="rect">
            <a:avLst/>
          </a:prstGeom>
        </p:spPr>
      </p:pic>
      <p:cxnSp>
        <p:nvCxnSpPr>
          <p:cNvPr id="45" name="Straight Connector 44"/>
          <p:cNvCxnSpPr/>
          <p:nvPr/>
        </p:nvCxnSpPr>
        <p:spPr bwMode="gray">
          <a:xfrm rot="5400000" flipH="1" flipV="1">
            <a:off x="2834467" y="2697938"/>
            <a:ext cx="274320" cy="0"/>
          </a:xfrm>
          <a:prstGeom prst="line">
            <a:avLst/>
          </a:prstGeom>
          <a:solidFill>
            <a:schemeClr val="accent1"/>
          </a:solidFill>
          <a:ln w="12700" cap="flat" cmpd="sng" algn="ctr">
            <a:solidFill>
              <a:schemeClr val="accent3"/>
            </a:solidFill>
            <a:prstDash val="solid"/>
            <a:round/>
            <a:headEnd type="none" w="med" len="med"/>
            <a:tailEnd type="none" w="med" len="med"/>
          </a:ln>
          <a:effectLst/>
        </p:spPr>
      </p:cxnSp>
      <p:sp>
        <p:nvSpPr>
          <p:cNvPr id="46" name="TextBox 45"/>
          <p:cNvSpPr txBox="1"/>
          <p:nvPr/>
        </p:nvSpPr>
        <p:spPr bwMode="gray">
          <a:xfrm>
            <a:off x="2606694" y="2868678"/>
            <a:ext cx="1099325" cy="369332"/>
          </a:xfrm>
          <a:prstGeom prst="rect">
            <a:avLst/>
          </a:prstGeom>
          <a:noFill/>
        </p:spPr>
        <p:txBody>
          <a:bodyPr wrap="square" lIns="0" tIns="0" rIns="0" bIns="0" rtlCol="0">
            <a:spAutoFit/>
          </a:bodyPr>
          <a:lstStyle/>
          <a:p>
            <a:r>
              <a:rPr lang="en-US" sz="800" dirty="0"/>
              <a:t>Opportunity to take required courses over the summer</a:t>
            </a:r>
          </a:p>
        </p:txBody>
      </p:sp>
      <p:sp>
        <p:nvSpPr>
          <p:cNvPr id="47" name="TextBox 46"/>
          <p:cNvSpPr txBox="1"/>
          <p:nvPr/>
        </p:nvSpPr>
        <p:spPr bwMode="gray">
          <a:xfrm>
            <a:off x="3814260" y="2884927"/>
            <a:ext cx="1111153" cy="369332"/>
          </a:xfrm>
          <a:prstGeom prst="rect">
            <a:avLst/>
          </a:prstGeom>
          <a:noFill/>
        </p:spPr>
        <p:txBody>
          <a:bodyPr wrap="square" lIns="0" tIns="0" rIns="0" bIns="0" rtlCol="0">
            <a:spAutoFit/>
          </a:bodyPr>
          <a:lstStyle/>
          <a:p>
            <a:r>
              <a:rPr lang="en-US" sz="800" dirty="0"/>
              <a:t>Opportunity to take major requirement over the summer</a:t>
            </a:r>
          </a:p>
        </p:txBody>
      </p:sp>
      <p:grpSp>
        <p:nvGrpSpPr>
          <p:cNvPr id="54" name="Group 53">
            <a:extLst>
              <a:ext uri="{FF2B5EF4-FFF2-40B4-BE49-F238E27FC236}">
                <a16:creationId xmlns:a16="http://schemas.microsoft.com/office/drawing/2014/main" id="{C45C4544-10BC-4BA7-9AA6-3F182280A9AE}"/>
              </a:ext>
            </a:extLst>
          </p:cNvPr>
          <p:cNvGrpSpPr/>
          <p:nvPr/>
        </p:nvGrpSpPr>
        <p:grpSpPr>
          <a:xfrm>
            <a:off x="2155227" y="3385888"/>
            <a:ext cx="4008012" cy="1336101"/>
            <a:chOff x="5991441" y="1426880"/>
            <a:chExt cx="4008012" cy="1336101"/>
          </a:xfrm>
        </p:grpSpPr>
        <p:sp>
          <p:nvSpPr>
            <p:cNvPr id="48" name="Text Placeholder 3">
              <a:extLst>
                <a:ext uri="{FF2B5EF4-FFF2-40B4-BE49-F238E27FC236}">
                  <a16:creationId xmlns:a16="http://schemas.microsoft.com/office/drawing/2014/main" id="{DE56A630-BA94-489A-875D-C04240E7214E}"/>
                </a:ext>
              </a:extLst>
            </p:cNvPr>
            <p:cNvSpPr txBox="1">
              <a:spLocks/>
            </p:cNvSpPr>
            <p:nvPr/>
          </p:nvSpPr>
          <p:spPr bwMode="gray">
            <a:xfrm>
              <a:off x="5991441" y="1426880"/>
              <a:ext cx="3633318" cy="307777"/>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000" b="1" dirty="0"/>
                <a:t>UCF Students Who Take More Courses Online Tend to Graduate Sooner</a:t>
              </a:r>
            </a:p>
          </p:txBody>
        </p:sp>
        <p:sp>
          <p:nvSpPr>
            <p:cNvPr id="49" name="Rectangle 48">
              <a:extLst>
                <a:ext uri="{FF2B5EF4-FFF2-40B4-BE49-F238E27FC236}">
                  <a16:creationId xmlns:a16="http://schemas.microsoft.com/office/drawing/2014/main" id="{C71E1080-31A3-4C53-8FAA-751370351164}"/>
                </a:ext>
              </a:extLst>
            </p:cNvPr>
            <p:cNvSpPr/>
            <p:nvPr/>
          </p:nvSpPr>
          <p:spPr bwMode="gray">
            <a:xfrm>
              <a:off x="5991441" y="2208983"/>
              <a:ext cx="1766445" cy="553998"/>
            </a:xfrm>
            <a:prstGeom prst="rect">
              <a:avLst/>
            </a:prstGeom>
          </p:spPr>
          <p:txBody>
            <a:bodyPr wrap="square" lIns="0" tIns="0" rIns="0" bIns="0" anchor="t" anchorCtr="0">
              <a:spAutoFit/>
            </a:bodyPr>
            <a:lstStyle/>
            <a:p>
              <a:pPr>
                <a:spcBef>
                  <a:spcPts val="500"/>
                </a:spcBef>
              </a:pPr>
              <a:r>
                <a:rPr lang="en-US" sz="900" dirty="0"/>
                <a:t>Average number of years it takes an exclusively face-to-face (0% of credit hours taken online) student to graduate</a:t>
              </a:r>
              <a:endParaRPr lang="en-US" sz="900" dirty="0">
                <a:solidFill>
                  <a:schemeClr val="accent4"/>
                </a:solidFill>
              </a:endParaRPr>
            </a:p>
          </p:txBody>
        </p:sp>
        <p:sp>
          <p:nvSpPr>
            <p:cNvPr id="50" name="Rectangle 49">
              <a:extLst>
                <a:ext uri="{FF2B5EF4-FFF2-40B4-BE49-F238E27FC236}">
                  <a16:creationId xmlns:a16="http://schemas.microsoft.com/office/drawing/2014/main" id="{A6E8B167-7B12-4731-B057-4A3C08820468}"/>
                </a:ext>
              </a:extLst>
            </p:cNvPr>
            <p:cNvSpPr/>
            <p:nvPr/>
          </p:nvSpPr>
          <p:spPr bwMode="gray">
            <a:xfrm>
              <a:off x="6032293" y="1808881"/>
              <a:ext cx="902847" cy="384721"/>
            </a:xfrm>
            <a:prstGeom prst="rect">
              <a:avLst/>
            </a:prstGeom>
          </p:spPr>
          <p:txBody>
            <a:bodyPr wrap="square" lIns="0" tIns="0" rIns="0" bIns="0">
              <a:spAutoFit/>
            </a:bodyPr>
            <a:lstStyle/>
            <a:p>
              <a:r>
                <a:rPr lang="en-US" sz="2500" dirty="0">
                  <a:solidFill>
                    <a:schemeClr val="accent6"/>
                  </a:solidFill>
                  <a:latin typeface="+mj-lt"/>
                </a:rPr>
                <a:t>4.3</a:t>
              </a:r>
            </a:p>
          </p:txBody>
        </p:sp>
        <p:sp>
          <p:nvSpPr>
            <p:cNvPr id="51" name="Rectangle 50">
              <a:extLst>
                <a:ext uri="{FF2B5EF4-FFF2-40B4-BE49-F238E27FC236}">
                  <a16:creationId xmlns:a16="http://schemas.microsoft.com/office/drawing/2014/main" id="{D226B77F-952A-45A0-A9DB-39D2F5438D71}"/>
                </a:ext>
              </a:extLst>
            </p:cNvPr>
            <p:cNvSpPr/>
            <p:nvPr/>
          </p:nvSpPr>
          <p:spPr bwMode="gray">
            <a:xfrm>
              <a:off x="8045819" y="1843783"/>
              <a:ext cx="902847" cy="384721"/>
            </a:xfrm>
            <a:prstGeom prst="rect">
              <a:avLst/>
            </a:prstGeom>
          </p:spPr>
          <p:txBody>
            <a:bodyPr wrap="square" lIns="0" tIns="0" rIns="0" bIns="0">
              <a:spAutoFit/>
            </a:bodyPr>
            <a:lstStyle/>
            <a:p>
              <a:r>
                <a:rPr lang="en-US" sz="2500" dirty="0">
                  <a:solidFill>
                    <a:schemeClr val="accent6"/>
                  </a:solidFill>
                  <a:latin typeface="+mj-lt"/>
                </a:rPr>
                <a:t>3.9</a:t>
              </a:r>
            </a:p>
          </p:txBody>
        </p:sp>
        <p:sp>
          <p:nvSpPr>
            <p:cNvPr id="52" name="Rectangle 51">
              <a:extLst>
                <a:ext uri="{FF2B5EF4-FFF2-40B4-BE49-F238E27FC236}">
                  <a16:creationId xmlns:a16="http://schemas.microsoft.com/office/drawing/2014/main" id="{D05B4886-F760-4897-8C0A-669E284B730C}"/>
                </a:ext>
              </a:extLst>
            </p:cNvPr>
            <p:cNvSpPr/>
            <p:nvPr/>
          </p:nvSpPr>
          <p:spPr bwMode="gray">
            <a:xfrm>
              <a:off x="7875772" y="2221521"/>
              <a:ext cx="2123681" cy="415498"/>
            </a:xfrm>
            <a:prstGeom prst="rect">
              <a:avLst/>
            </a:prstGeom>
          </p:spPr>
          <p:txBody>
            <a:bodyPr wrap="square" lIns="0" tIns="0" rIns="0" bIns="0" anchor="t" anchorCtr="0">
              <a:spAutoFit/>
            </a:bodyPr>
            <a:lstStyle/>
            <a:p>
              <a:pPr>
                <a:spcBef>
                  <a:spcPts val="500"/>
                </a:spcBef>
              </a:pPr>
              <a:r>
                <a:rPr lang="en-US" sz="900" dirty="0"/>
                <a:t>Average number of years it takes a student who takes 41%-60% of their credit hours online to graduate</a:t>
              </a:r>
              <a:endParaRPr lang="en-US" sz="900" dirty="0">
                <a:solidFill>
                  <a:schemeClr val="accent4"/>
                </a:solidFill>
              </a:endParaRPr>
            </a:p>
          </p:txBody>
        </p:sp>
        <p:sp>
          <p:nvSpPr>
            <p:cNvPr id="53" name="L-Shape 52">
              <a:extLst>
                <a:ext uri="{FF2B5EF4-FFF2-40B4-BE49-F238E27FC236}">
                  <a16:creationId xmlns:a16="http://schemas.microsoft.com/office/drawing/2014/main" id="{3063578C-EFC9-4446-B665-468BF512BDA6}"/>
                </a:ext>
              </a:extLst>
            </p:cNvPr>
            <p:cNvSpPr/>
            <p:nvPr/>
          </p:nvSpPr>
          <p:spPr bwMode="gray">
            <a:xfrm rot="2658647" flipH="1" flipV="1">
              <a:off x="7712364" y="1959818"/>
              <a:ext cx="182880" cy="182880"/>
            </a:xfrm>
            <a:prstGeom prst="corner">
              <a:avLst>
                <a:gd name="adj1" fmla="val 19119"/>
                <a:gd name="adj2" fmla="val 19013"/>
              </a:avLst>
            </a:prstGeom>
            <a:solidFill>
              <a:schemeClr val="tx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grpSp>
    </p:spTree>
    <p:extLst>
      <p:ext uri="{BB962C8B-B14F-4D97-AF65-F5344CB8AC3E}">
        <p14:creationId xmlns:p14="http://schemas.microsoft.com/office/powerpoint/2010/main" val="3996536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9875" y="640267"/>
            <a:ext cx="5859463" cy="184666"/>
          </a:xfrm>
        </p:spPr>
        <p:txBody>
          <a:bodyPr/>
          <a:lstStyle/>
          <a:p>
            <a:r>
              <a:rPr lang="en-US" dirty="0"/>
              <a:t>Need for a Postsecondary Degree Underscored in Post-Recession Economy</a:t>
            </a:r>
          </a:p>
        </p:txBody>
      </p:sp>
      <p:sp>
        <p:nvSpPr>
          <p:cNvPr id="3" name="Text Placeholder 2"/>
          <p:cNvSpPr>
            <a:spLocks noGrp="1"/>
          </p:cNvSpPr>
          <p:nvPr>
            <p:ph type="body" sz="quarter" idx="16"/>
          </p:nvPr>
        </p:nvSpPr>
        <p:spPr>
          <a:xfrm>
            <a:off x="269875" y="97401"/>
            <a:ext cx="4480404" cy="123111"/>
          </a:xfrm>
        </p:spPr>
        <p:txBody>
          <a:bodyPr/>
          <a:lstStyle/>
          <a:p>
            <a:endParaRPr lang="en-US" dirty="0"/>
          </a:p>
        </p:txBody>
      </p:sp>
      <p:sp>
        <p:nvSpPr>
          <p:cNvPr id="4" name="Text Placeholder 3"/>
          <p:cNvSpPr>
            <a:spLocks noGrp="1"/>
          </p:cNvSpPr>
          <p:nvPr>
            <p:ph type="body" sz="quarter" idx="18"/>
          </p:nvPr>
        </p:nvSpPr>
        <p:spPr>
          <a:xfrm>
            <a:off x="1689446" y="4292769"/>
            <a:ext cx="4544575" cy="507831"/>
          </a:xfrm>
        </p:spPr>
        <p:txBody>
          <a:bodyPr/>
          <a:lstStyle/>
          <a:p>
            <a:r>
              <a:rPr lang="en-US" dirty="0"/>
              <a:t>Source: Georgetown University Center on Education and the Workforce, 2016, ”</a:t>
            </a:r>
            <a:r>
              <a:rPr lang="en-US" dirty="0">
                <a:hlinkClick r:id="rId2"/>
              </a:rPr>
              <a:t>America's Divided Recovery: College Haves and Have-Nots</a:t>
            </a:r>
            <a:r>
              <a:rPr lang="en-US" dirty="0"/>
              <a:t>”; Bureau of Labor Statistics, 2016, “</a:t>
            </a:r>
            <a:r>
              <a:rPr lang="en-US" dirty="0">
                <a:hlinkClick r:id="rId3"/>
              </a:rPr>
              <a:t>Unemployment rates and earnings by educational attainment</a:t>
            </a:r>
            <a:r>
              <a:rPr lang="en-US" dirty="0"/>
              <a:t>”; Georgetown University Center on Education and the Workforce, 2014, “</a:t>
            </a:r>
            <a:r>
              <a:rPr lang="en-US" dirty="0">
                <a:hlinkClick r:id="rId4"/>
              </a:rPr>
              <a:t>Recovery: Job Growth and Education Requirements Through 2020</a:t>
            </a:r>
            <a:r>
              <a:rPr lang="en-US" dirty="0"/>
              <a:t>”; EAB interviews and analysis.</a:t>
            </a:r>
          </a:p>
        </p:txBody>
      </p:sp>
      <p:sp>
        <p:nvSpPr>
          <p:cNvPr id="6" name="Title 5"/>
          <p:cNvSpPr>
            <a:spLocks noGrp="1"/>
          </p:cNvSpPr>
          <p:nvPr>
            <p:ph type="title"/>
          </p:nvPr>
        </p:nvSpPr>
        <p:spPr>
          <a:xfrm>
            <a:off x="269874" y="309824"/>
            <a:ext cx="5811915" cy="256480"/>
          </a:xfrm>
        </p:spPr>
        <p:txBody>
          <a:bodyPr/>
          <a:lstStyle/>
          <a:p>
            <a:r>
              <a:rPr lang="en-US" b="0" dirty="0"/>
              <a:t>Job Prospects Dwindling for HS Diploma Holders</a:t>
            </a:r>
          </a:p>
        </p:txBody>
      </p:sp>
      <p:sp>
        <p:nvSpPr>
          <p:cNvPr id="29" name="TextBox 28"/>
          <p:cNvSpPr txBox="1"/>
          <p:nvPr/>
        </p:nvSpPr>
        <p:spPr bwMode="gray">
          <a:xfrm>
            <a:off x="268085" y="1060839"/>
            <a:ext cx="3632838" cy="307777"/>
          </a:xfrm>
          <a:prstGeom prst="rect">
            <a:avLst/>
          </a:prstGeom>
          <a:noFill/>
        </p:spPr>
        <p:txBody>
          <a:bodyPr wrap="square" lIns="0" tIns="0" rIns="0" bIns="0" rtlCol="0">
            <a:spAutoFit/>
          </a:bodyPr>
          <a:lstStyle/>
          <a:p>
            <a:pPr>
              <a:spcBef>
                <a:spcPts val="500"/>
              </a:spcBef>
            </a:pPr>
            <a:r>
              <a:rPr lang="en-US" sz="1000" b="1" dirty="0"/>
              <a:t>Employment Changes by Educational Attainment, During and Post Recession</a:t>
            </a:r>
          </a:p>
        </p:txBody>
      </p:sp>
      <p:grpSp>
        <p:nvGrpSpPr>
          <p:cNvPr id="60" name="Group 59"/>
          <p:cNvGrpSpPr/>
          <p:nvPr/>
        </p:nvGrpSpPr>
        <p:grpSpPr>
          <a:xfrm>
            <a:off x="4123220" y="917141"/>
            <a:ext cx="2161697" cy="1180353"/>
            <a:chOff x="3916117" y="1082482"/>
            <a:chExt cx="2161697" cy="1180353"/>
          </a:xfrm>
        </p:grpSpPr>
        <p:sp>
          <p:nvSpPr>
            <p:cNvPr id="61" name="TextBox 60"/>
            <p:cNvSpPr txBox="1"/>
            <p:nvPr/>
          </p:nvSpPr>
          <p:spPr bwMode="gray">
            <a:xfrm>
              <a:off x="3916117" y="1220070"/>
              <a:ext cx="1999377" cy="1042765"/>
            </a:xfrm>
            <a:prstGeom prst="rect">
              <a:avLst/>
            </a:prstGeom>
            <a:noFill/>
            <a:ln w="19050">
              <a:solidFill>
                <a:schemeClr val="accent3"/>
              </a:solidFill>
              <a:miter lim="800000"/>
            </a:ln>
          </p:spPr>
          <p:txBody>
            <a:bodyPr wrap="square" lIns="137160" tIns="91440" rIns="137160" bIns="0" rtlCol="0">
              <a:noAutofit/>
            </a:bodyPr>
            <a:lstStyle/>
            <a:p>
              <a:endParaRPr lang="en-US" sz="900" b="1" dirty="0">
                <a:solidFill>
                  <a:schemeClr val="bg1"/>
                </a:solidFill>
              </a:endParaRPr>
            </a:p>
          </p:txBody>
        </p:sp>
        <p:sp>
          <p:nvSpPr>
            <p:cNvPr id="62" name="Oval 61"/>
            <p:cNvSpPr/>
            <p:nvPr/>
          </p:nvSpPr>
          <p:spPr bwMode="gray">
            <a:xfrm>
              <a:off x="5803494" y="1082482"/>
              <a:ext cx="274320" cy="274320"/>
            </a:xfrm>
            <a:prstGeom prst="ellipse">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63" name="Straight Connector 62"/>
            <p:cNvCxnSpPr/>
            <p:nvPr/>
          </p:nvCxnSpPr>
          <p:spPr bwMode="gray">
            <a:xfrm>
              <a:off x="4122420" y="1563416"/>
              <a:ext cx="179307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3980561" y="1252324"/>
              <a:ext cx="1883397" cy="941346"/>
              <a:chOff x="3810344" y="1210681"/>
              <a:chExt cx="1883397" cy="941346"/>
            </a:xfrm>
          </p:grpSpPr>
          <p:sp>
            <p:nvSpPr>
              <p:cNvPr id="66" name="TextBox 65"/>
              <p:cNvSpPr txBox="1"/>
              <p:nvPr/>
            </p:nvSpPr>
            <p:spPr bwMode="gray">
              <a:xfrm>
                <a:off x="4551821" y="1577358"/>
                <a:ext cx="1141920" cy="246221"/>
              </a:xfrm>
              <a:prstGeom prst="rect">
                <a:avLst/>
              </a:prstGeom>
              <a:noFill/>
            </p:spPr>
            <p:txBody>
              <a:bodyPr wrap="square" lIns="0" tIns="0" rIns="0" bIns="0" rtlCol="0">
                <a:spAutoFit/>
              </a:bodyPr>
              <a:lstStyle/>
              <a:p>
                <a:pPr>
                  <a:spcBef>
                    <a:spcPts val="500"/>
                  </a:spcBef>
                </a:pPr>
                <a:r>
                  <a:rPr lang="en-US" sz="800" dirty="0"/>
                  <a:t>jobs requiring a high school diploma or less</a:t>
                </a:r>
              </a:p>
            </p:txBody>
          </p:sp>
          <p:sp>
            <p:nvSpPr>
              <p:cNvPr id="67" name="Rectangle 66"/>
              <p:cNvSpPr/>
              <p:nvPr/>
            </p:nvSpPr>
            <p:spPr>
              <a:xfrm>
                <a:off x="3810344" y="1210681"/>
                <a:ext cx="1425713" cy="276999"/>
              </a:xfrm>
              <a:prstGeom prst="rect">
                <a:avLst/>
              </a:prstGeom>
            </p:spPr>
            <p:txBody>
              <a:bodyPr wrap="square" lIns="0" tIns="0" rIns="0" bIns="0">
                <a:spAutoFit/>
              </a:bodyPr>
              <a:lstStyle/>
              <a:p>
                <a:pPr>
                  <a:spcBef>
                    <a:spcPts val="500"/>
                  </a:spcBef>
                </a:pPr>
                <a:r>
                  <a:rPr lang="en-US" sz="900" b="1" dirty="0"/>
                  <a:t>Employment Change During the Recession</a:t>
                </a:r>
              </a:p>
            </p:txBody>
          </p:sp>
          <p:sp>
            <p:nvSpPr>
              <p:cNvPr id="68" name="Rectangle 67"/>
              <p:cNvSpPr/>
              <p:nvPr/>
            </p:nvSpPr>
            <p:spPr>
              <a:xfrm>
                <a:off x="3990487" y="1575272"/>
                <a:ext cx="548227" cy="230832"/>
              </a:xfrm>
              <a:prstGeom prst="rect">
                <a:avLst/>
              </a:prstGeom>
            </p:spPr>
            <p:txBody>
              <a:bodyPr wrap="none" lIns="0" tIns="0" rIns="0" bIns="0">
                <a:spAutoFit/>
              </a:bodyPr>
              <a:lstStyle/>
              <a:p>
                <a:r>
                  <a:rPr lang="en-US" sz="1500" dirty="0">
                    <a:solidFill>
                      <a:schemeClr val="accent6"/>
                    </a:solidFill>
                    <a:latin typeface="+mj-lt"/>
                  </a:rPr>
                  <a:t>-1.8M </a:t>
                </a:r>
              </a:p>
            </p:txBody>
          </p:sp>
          <p:sp>
            <p:nvSpPr>
              <p:cNvPr id="69" name="Rectangle 68"/>
              <p:cNvSpPr/>
              <p:nvPr/>
            </p:nvSpPr>
            <p:spPr>
              <a:xfrm>
                <a:off x="3910337" y="1900917"/>
                <a:ext cx="609141" cy="230832"/>
              </a:xfrm>
              <a:prstGeom prst="rect">
                <a:avLst/>
              </a:prstGeom>
            </p:spPr>
            <p:txBody>
              <a:bodyPr wrap="none" lIns="0" tIns="0" rIns="0" bIns="0">
                <a:spAutoFit/>
              </a:bodyPr>
              <a:lstStyle/>
              <a:p>
                <a:r>
                  <a:rPr lang="en-US" sz="1500" dirty="0">
                    <a:solidFill>
                      <a:schemeClr val="accent6"/>
                    </a:solidFill>
                    <a:latin typeface="+mj-lt"/>
                  </a:rPr>
                  <a:t>+187K </a:t>
                </a:r>
              </a:p>
            </p:txBody>
          </p:sp>
          <p:sp>
            <p:nvSpPr>
              <p:cNvPr id="70" name="Rectangle 69"/>
              <p:cNvSpPr/>
              <p:nvPr/>
            </p:nvSpPr>
            <p:spPr>
              <a:xfrm>
                <a:off x="4551821" y="1905806"/>
                <a:ext cx="1141919" cy="246221"/>
              </a:xfrm>
              <a:prstGeom prst="rect">
                <a:avLst/>
              </a:prstGeom>
            </p:spPr>
            <p:txBody>
              <a:bodyPr wrap="square" lIns="0" tIns="0" rIns="0" bIns="0">
                <a:spAutoFit/>
              </a:bodyPr>
              <a:lstStyle/>
              <a:p>
                <a:pPr>
                  <a:spcBef>
                    <a:spcPts val="500"/>
                  </a:spcBef>
                </a:pPr>
                <a:r>
                  <a:rPr lang="en-US" sz="800" dirty="0"/>
                  <a:t>jobs requiring at least a bachelor’s degree</a:t>
                </a:r>
              </a:p>
            </p:txBody>
          </p:sp>
        </p:grpSp>
        <p:pic>
          <p:nvPicPr>
            <p:cNvPr id="65" name="Picture 6" descr="http://abco.advisory.com/DSS/eab-icons/scale-unequal.png"/>
            <p:cNvPicPr>
              <a:picLocks noChangeAspect="1" noChangeArrowheads="1"/>
            </p:cNvPicPr>
            <p:nvPr/>
          </p:nvPicPr>
          <p:blipFill>
            <a:blip r:embed="rId5">
              <a:biLevel thresh="25000"/>
              <a:extLst>
                <a:ext uri="{28A0092B-C50C-407E-A947-70E740481C1C}">
                  <a14:useLocalDpi xmlns:a14="http://schemas.microsoft.com/office/drawing/2010/main" val="0"/>
                </a:ext>
              </a:extLst>
            </a:blip>
            <a:srcRect/>
            <a:stretch>
              <a:fillRect/>
            </a:stretch>
          </p:blipFill>
          <p:spPr bwMode="auto">
            <a:xfrm>
              <a:off x="5858166" y="1126549"/>
              <a:ext cx="182880" cy="17495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1" name="Group 70"/>
          <p:cNvGrpSpPr/>
          <p:nvPr/>
        </p:nvGrpSpPr>
        <p:grpSpPr>
          <a:xfrm>
            <a:off x="4129430" y="3281162"/>
            <a:ext cx="2155487" cy="1091412"/>
            <a:chOff x="3972976" y="3441057"/>
            <a:chExt cx="2155487" cy="1091412"/>
          </a:xfrm>
        </p:grpSpPr>
        <p:grpSp>
          <p:nvGrpSpPr>
            <p:cNvPr id="72" name="Group 71"/>
            <p:cNvGrpSpPr/>
            <p:nvPr/>
          </p:nvGrpSpPr>
          <p:grpSpPr>
            <a:xfrm>
              <a:off x="3972976" y="3581229"/>
              <a:ext cx="2018327" cy="951240"/>
              <a:chOff x="3785406" y="3481581"/>
              <a:chExt cx="2018327" cy="951240"/>
            </a:xfrm>
          </p:grpSpPr>
          <p:sp>
            <p:nvSpPr>
              <p:cNvPr id="75" name="TextBox 74"/>
              <p:cNvSpPr txBox="1"/>
              <p:nvPr/>
            </p:nvSpPr>
            <p:spPr bwMode="gray">
              <a:xfrm>
                <a:off x="3785406" y="3481581"/>
                <a:ext cx="2018327" cy="951240"/>
              </a:xfrm>
              <a:prstGeom prst="rect">
                <a:avLst/>
              </a:prstGeom>
              <a:solidFill>
                <a:schemeClr val="accent3"/>
              </a:solidFill>
              <a:ln w="12700">
                <a:solidFill>
                  <a:schemeClr val="tx2"/>
                </a:solidFill>
                <a:miter lim="800000"/>
              </a:ln>
            </p:spPr>
            <p:txBody>
              <a:bodyPr wrap="square" lIns="137160" tIns="91440" rIns="137160" bIns="0" rtlCol="0">
                <a:noAutofit/>
              </a:bodyPr>
              <a:lstStyle/>
              <a:p>
                <a:r>
                  <a:rPr lang="en-US" sz="900" b="1" dirty="0">
                    <a:solidFill>
                      <a:schemeClr val="bg1"/>
                    </a:solidFill>
                  </a:rPr>
                  <a:t>Looking Ahead</a:t>
                </a:r>
              </a:p>
            </p:txBody>
          </p:sp>
          <p:sp>
            <p:nvSpPr>
              <p:cNvPr id="76" name="TextBox 75"/>
              <p:cNvSpPr txBox="1"/>
              <p:nvPr/>
            </p:nvSpPr>
            <p:spPr bwMode="gray">
              <a:xfrm>
                <a:off x="4600765" y="3851644"/>
                <a:ext cx="1085542" cy="492443"/>
              </a:xfrm>
              <a:prstGeom prst="rect">
                <a:avLst/>
              </a:prstGeom>
              <a:noFill/>
            </p:spPr>
            <p:txBody>
              <a:bodyPr wrap="square" lIns="0" tIns="0" rIns="0" bIns="0" rtlCol="0">
                <a:spAutoFit/>
              </a:bodyPr>
              <a:lstStyle/>
              <a:p>
                <a:pPr>
                  <a:spcBef>
                    <a:spcPts val="500"/>
                  </a:spcBef>
                </a:pPr>
                <a:r>
                  <a:rPr lang="en-US" sz="800" dirty="0">
                    <a:solidFill>
                      <a:schemeClr val="bg1"/>
                    </a:solidFill>
                  </a:rPr>
                  <a:t>of all jobs will require education and training beyond high school by 2020</a:t>
                </a:r>
                <a:endParaRPr lang="en-US" sz="800" b="1" dirty="0">
                  <a:solidFill>
                    <a:schemeClr val="bg1"/>
                  </a:solidFill>
                </a:endParaRPr>
              </a:p>
            </p:txBody>
          </p:sp>
          <p:sp>
            <p:nvSpPr>
              <p:cNvPr id="77" name="Rectangle 76"/>
              <p:cNvSpPr/>
              <p:nvPr/>
            </p:nvSpPr>
            <p:spPr>
              <a:xfrm>
                <a:off x="4052538" y="3851644"/>
                <a:ext cx="488148" cy="276999"/>
              </a:xfrm>
              <a:prstGeom prst="rect">
                <a:avLst/>
              </a:prstGeom>
            </p:spPr>
            <p:txBody>
              <a:bodyPr wrap="square" lIns="0" tIns="0" rIns="0" bIns="0">
                <a:spAutoFit/>
              </a:bodyPr>
              <a:lstStyle/>
              <a:p>
                <a:r>
                  <a:rPr lang="en-US" sz="1800" dirty="0">
                    <a:solidFill>
                      <a:schemeClr val="bg1"/>
                    </a:solidFill>
                    <a:latin typeface="+mj-lt"/>
                  </a:rPr>
                  <a:t>65% </a:t>
                </a:r>
              </a:p>
            </p:txBody>
          </p:sp>
          <p:cxnSp>
            <p:nvCxnSpPr>
              <p:cNvPr id="78" name="Straight Connector 77"/>
              <p:cNvCxnSpPr/>
              <p:nvPr/>
            </p:nvCxnSpPr>
            <p:spPr bwMode="gray">
              <a:xfrm>
                <a:off x="4009184" y="3757204"/>
                <a:ext cx="1787632" cy="0"/>
              </a:xfrm>
              <a:prstGeom prst="line">
                <a:avLst/>
              </a:prstGeom>
              <a:ln w="12700">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73" name="Oval 72"/>
            <p:cNvSpPr/>
            <p:nvPr/>
          </p:nvSpPr>
          <p:spPr bwMode="gray">
            <a:xfrm>
              <a:off x="5854143" y="3441057"/>
              <a:ext cx="274320" cy="274320"/>
            </a:xfrm>
            <a:prstGeom prst="ellipse">
              <a:avLst/>
            </a:prstGeom>
            <a:solidFill>
              <a:schemeClr val="bg1"/>
            </a:solidFill>
            <a:ln w="19050">
              <a:solidFill>
                <a:schemeClr val="tx2"/>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74" name="Picture 2" descr="http://abco.advisory.com/DSS/eab-icons/crystal_ball.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25336" y="3486777"/>
              <a:ext cx="143256" cy="1828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4129430" y="2155907"/>
            <a:ext cx="2155487" cy="1078646"/>
            <a:chOff x="3910825" y="2258447"/>
            <a:chExt cx="2155487" cy="1078646"/>
          </a:xfrm>
        </p:grpSpPr>
        <p:sp>
          <p:nvSpPr>
            <p:cNvPr id="80" name="TextBox 79"/>
            <p:cNvSpPr txBox="1"/>
            <p:nvPr/>
          </p:nvSpPr>
          <p:spPr bwMode="gray">
            <a:xfrm>
              <a:off x="3910825" y="2385853"/>
              <a:ext cx="2004669" cy="951240"/>
            </a:xfrm>
            <a:prstGeom prst="rect">
              <a:avLst/>
            </a:prstGeom>
            <a:noFill/>
            <a:ln w="19050">
              <a:solidFill>
                <a:schemeClr val="accent3"/>
              </a:solidFill>
              <a:miter lim="800000"/>
            </a:ln>
          </p:spPr>
          <p:txBody>
            <a:bodyPr wrap="square" lIns="137160" tIns="91440" rIns="137160" bIns="0" rtlCol="0">
              <a:noAutofit/>
            </a:bodyPr>
            <a:lstStyle/>
            <a:p>
              <a:endParaRPr lang="en-US" sz="900" b="1" dirty="0">
                <a:solidFill>
                  <a:schemeClr val="bg1"/>
                </a:solidFill>
              </a:endParaRPr>
            </a:p>
          </p:txBody>
        </p:sp>
        <p:grpSp>
          <p:nvGrpSpPr>
            <p:cNvPr id="81" name="Group 80"/>
            <p:cNvGrpSpPr/>
            <p:nvPr/>
          </p:nvGrpSpPr>
          <p:grpSpPr>
            <a:xfrm>
              <a:off x="3969059" y="2468592"/>
              <a:ext cx="1776589" cy="788055"/>
              <a:chOff x="3827385" y="2467975"/>
              <a:chExt cx="1776589" cy="788055"/>
            </a:xfrm>
          </p:grpSpPr>
          <p:sp>
            <p:nvSpPr>
              <p:cNvPr id="85" name="TextBox 84"/>
              <p:cNvSpPr txBox="1"/>
              <p:nvPr/>
            </p:nvSpPr>
            <p:spPr bwMode="gray">
              <a:xfrm>
                <a:off x="3827385" y="2467975"/>
                <a:ext cx="1425713" cy="138499"/>
              </a:xfrm>
              <a:prstGeom prst="rect">
                <a:avLst/>
              </a:prstGeom>
              <a:noFill/>
            </p:spPr>
            <p:txBody>
              <a:bodyPr wrap="square" lIns="0" tIns="0" rIns="0" bIns="0" rtlCol="0">
                <a:spAutoFit/>
              </a:bodyPr>
              <a:lstStyle/>
              <a:p>
                <a:pPr>
                  <a:spcBef>
                    <a:spcPts val="500"/>
                  </a:spcBef>
                </a:pPr>
                <a:r>
                  <a:rPr lang="en-US" sz="900" b="1" dirty="0"/>
                  <a:t>Unemployment Rates</a:t>
                </a:r>
              </a:p>
            </p:txBody>
          </p:sp>
          <p:sp>
            <p:nvSpPr>
              <p:cNvPr id="86" name="Rectangle 85"/>
              <p:cNvSpPr/>
              <p:nvPr/>
            </p:nvSpPr>
            <p:spPr>
              <a:xfrm>
                <a:off x="4100673" y="2690569"/>
                <a:ext cx="498534" cy="230832"/>
              </a:xfrm>
              <a:prstGeom prst="rect">
                <a:avLst/>
              </a:prstGeom>
            </p:spPr>
            <p:txBody>
              <a:bodyPr wrap="none" lIns="0" tIns="0" rIns="0" bIns="0">
                <a:spAutoFit/>
              </a:bodyPr>
              <a:lstStyle/>
              <a:p>
                <a:r>
                  <a:rPr lang="en-US" sz="1500" dirty="0">
                    <a:solidFill>
                      <a:schemeClr val="accent6"/>
                    </a:solidFill>
                    <a:latin typeface="+mj-lt"/>
                  </a:rPr>
                  <a:t>5.2% </a:t>
                </a:r>
              </a:p>
            </p:txBody>
          </p:sp>
          <p:sp>
            <p:nvSpPr>
              <p:cNvPr id="87" name="Rectangle 86"/>
              <p:cNvSpPr/>
              <p:nvPr/>
            </p:nvSpPr>
            <p:spPr>
              <a:xfrm>
                <a:off x="4100673" y="3018052"/>
                <a:ext cx="498534" cy="230832"/>
              </a:xfrm>
              <a:prstGeom prst="rect">
                <a:avLst/>
              </a:prstGeom>
            </p:spPr>
            <p:txBody>
              <a:bodyPr wrap="none" lIns="0" tIns="0" rIns="0" bIns="0">
                <a:spAutoFit/>
              </a:bodyPr>
              <a:lstStyle/>
              <a:p>
                <a:r>
                  <a:rPr lang="en-US" sz="1500" dirty="0">
                    <a:solidFill>
                      <a:schemeClr val="accent6"/>
                    </a:solidFill>
                    <a:latin typeface="+mj-lt"/>
                  </a:rPr>
                  <a:t>2.7% </a:t>
                </a:r>
              </a:p>
            </p:txBody>
          </p:sp>
          <p:sp>
            <p:nvSpPr>
              <p:cNvPr id="88" name="Rectangle 87"/>
              <p:cNvSpPr/>
              <p:nvPr/>
            </p:nvSpPr>
            <p:spPr>
              <a:xfrm>
                <a:off x="4609119" y="3009809"/>
                <a:ext cx="972339" cy="246221"/>
              </a:xfrm>
              <a:prstGeom prst="rect">
                <a:avLst/>
              </a:prstGeom>
            </p:spPr>
            <p:txBody>
              <a:bodyPr wrap="square" lIns="0" tIns="0" rIns="0" bIns="0">
                <a:spAutoFit/>
              </a:bodyPr>
              <a:lstStyle/>
              <a:p>
                <a:pPr>
                  <a:spcBef>
                    <a:spcPts val="500"/>
                  </a:spcBef>
                </a:pPr>
                <a:r>
                  <a:rPr lang="en-US" sz="800" dirty="0"/>
                  <a:t>for bachelor’s degree holders</a:t>
                </a:r>
              </a:p>
            </p:txBody>
          </p:sp>
          <p:sp>
            <p:nvSpPr>
              <p:cNvPr id="89" name="Rectangle 88"/>
              <p:cNvSpPr/>
              <p:nvPr/>
            </p:nvSpPr>
            <p:spPr>
              <a:xfrm>
                <a:off x="4609119" y="2716986"/>
                <a:ext cx="994855" cy="246221"/>
              </a:xfrm>
              <a:prstGeom prst="rect">
                <a:avLst/>
              </a:prstGeom>
            </p:spPr>
            <p:txBody>
              <a:bodyPr wrap="square" lIns="0" tIns="0" rIns="0" bIns="0">
                <a:spAutoFit/>
              </a:bodyPr>
              <a:lstStyle/>
              <a:p>
                <a:pPr>
                  <a:spcBef>
                    <a:spcPts val="500"/>
                  </a:spcBef>
                </a:pPr>
                <a:r>
                  <a:rPr lang="en-US" sz="800" dirty="0"/>
                  <a:t>for high school diploma holders</a:t>
                </a:r>
              </a:p>
            </p:txBody>
          </p:sp>
        </p:grpSp>
        <p:sp>
          <p:nvSpPr>
            <p:cNvPr id="82" name="Oval 81"/>
            <p:cNvSpPr/>
            <p:nvPr/>
          </p:nvSpPr>
          <p:spPr bwMode="gray">
            <a:xfrm>
              <a:off x="5791992" y="2258447"/>
              <a:ext cx="274320" cy="274320"/>
            </a:xfrm>
            <a:prstGeom prst="ellipse">
              <a:avLst/>
            </a:prstGeom>
            <a:solidFill>
              <a:schemeClr val="accent3"/>
            </a:solid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pic>
          <p:nvPicPr>
            <p:cNvPr id="83" name="Picture 4" descr="http://abco.advisory.com/DSS/eab-icons/frustration_anger.png"/>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5845561" y="2290027"/>
              <a:ext cx="170688" cy="182880"/>
            </a:xfrm>
            <a:prstGeom prst="rect">
              <a:avLst/>
            </a:prstGeom>
            <a:noFill/>
            <a:extLst>
              <a:ext uri="{909E8E84-426E-40DD-AFC4-6F175D3DCCD1}">
                <a14:hiddenFill xmlns:a14="http://schemas.microsoft.com/office/drawing/2010/main">
                  <a:solidFill>
                    <a:srgbClr val="FFFFFF"/>
                  </a:solidFill>
                </a14:hiddenFill>
              </a:ext>
            </a:extLst>
          </p:spPr>
        </p:pic>
        <p:cxnSp>
          <p:nvCxnSpPr>
            <p:cNvPr id="84" name="Straight Connector 83"/>
            <p:cNvCxnSpPr/>
            <p:nvPr/>
          </p:nvCxnSpPr>
          <p:spPr bwMode="gray">
            <a:xfrm>
              <a:off x="4122420" y="2670578"/>
              <a:ext cx="1793075"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grpSp>
      <p:sp>
        <p:nvSpPr>
          <p:cNvPr id="101" name="Text Placeholder 4"/>
          <p:cNvSpPr>
            <a:spLocks noGrp="1"/>
          </p:cNvSpPr>
          <p:nvPr>
            <p:ph type="body" sz="quarter" idx="19"/>
          </p:nvPr>
        </p:nvSpPr>
        <p:spPr>
          <a:xfrm>
            <a:off x="0" y="4557713"/>
            <a:ext cx="2046204" cy="76944"/>
          </a:xfrm>
        </p:spPr>
        <p:txBody>
          <a:bodyPr/>
          <a:lstStyle/>
          <a:p>
            <a:r>
              <a:rPr lang="en-US" dirty="0"/>
              <a:t>High school.</a:t>
            </a:r>
          </a:p>
        </p:txBody>
      </p:sp>
      <p:grpSp>
        <p:nvGrpSpPr>
          <p:cNvPr id="103" name="Group 102"/>
          <p:cNvGrpSpPr/>
          <p:nvPr/>
        </p:nvGrpSpPr>
        <p:grpSpPr>
          <a:xfrm>
            <a:off x="177674" y="1386548"/>
            <a:ext cx="3722882" cy="2984499"/>
            <a:chOff x="235368" y="1431131"/>
            <a:chExt cx="3722882" cy="2984499"/>
          </a:xfrm>
        </p:grpSpPr>
        <p:grpSp>
          <p:nvGrpSpPr>
            <p:cNvPr id="99" name="Group 98"/>
            <p:cNvGrpSpPr/>
            <p:nvPr/>
          </p:nvGrpSpPr>
          <p:grpSpPr>
            <a:xfrm>
              <a:off x="289027" y="1431131"/>
              <a:ext cx="3669223" cy="2984499"/>
              <a:chOff x="168256" y="1390874"/>
              <a:chExt cx="3669223" cy="2984499"/>
            </a:xfrm>
          </p:grpSpPr>
          <p:grpSp>
            <p:nvGrpSpPr>
              <p:cNvPr id="28" name="Group 27"/>
              <p:cNvGrpSpPr/>
              <p:nvPr/>
            </p:nvGrpSpPr>
            <p:grpSpPr>
              <a:xfrm>
                <a:off x="168256" y="1390874"/>
                <a:ext cx="3669223" cy="2984499"/>
                <a:chOff x="1066800" y="931892"/>
                <a:chExt cx="4267200" cy="2844800"/>
              </a:xfrm>
            </p:grpSpPr>
            <p:grpSp>
              <p:nvGrpSpPr>
                <p:cNvPr id="15" name="Group 14"/>
                <p:cNvGrpSpPr/>
                <p:nvPr/>
              </p:nvGrpSpPr>
              <p:grpSpPr>
                <a:xfrm>
                  <a:off x="1066800" y="931892"/>
                  <a:ext cx="4267200" cy="2844800"/>
                  <a:chOff x="1066800" y="977900"/>
                  <a:chExt cx="4267200" cy="2844800"/>
                </a:xfrm>
              </p:grpSpPr>
              <p:grpSp>
                <p:nvGrpSpPr>
                  <p:cNvPr id="14" name="Group 13"/>
                  <p:cNvGrpSpPr/>
                  <p:nvPr/>
                </p:nvGrpSpPr>
                <p:grpSpPr>
                  <a:xfrm>
                    <a:off x="1485659" y="1109932"/>
                    <a:ext cx="3730447" cy="2344600"/>
                    <a:chOff x="1485659" y="1121434"/>
                    <a:chExt cx="3730447" cy="2316385"/>
                  </a:xfrm>
                </p:grpSpPr>
                <p:sp>
                  <p:nvSpPr>
                    <p:cNvPr id="12" name="Rectangle 11"/>
                    <p:cNvSpPr/>
                    <p:nvPr/>
                  </p:nvSpPr>
                  <p:spPr bwMode="gray">
                    <a:xfrm>
                      <a:off x="1485659" y="1121434"/>
                      <a:ext cx="981495" cy="2316385"/>
                    </a:xfrm>
                    <a:prstGeom prst="rect">
                      <a:avLst/>
                    </a:prstGeom>
                    <a:solidFill>
                      <a:schemeClr val="bg1">
                        <a:lumMod val="95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3" name="Rectangle 12"/>
                    <p:cNvSpPr/>
                    <p:nvPr/>
                  </p:nvSpPr>
                  <p:spPr bwMode="gray">
                    <a:xfrm>
                      <a:off x="2400300" y="1121434"/>
                      <a:ext cx="2815806" cy="2316385"/>
                    </a:xfrm>
                    <a:prstGeom prst="rect">
                      <a:avLst/>
                    </a:prstGeom>
                    <a:solidFill>
                      <a:schemeClr val="bg1">
                        <a:lumMod val="85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graphicFrame>
                <p:nvGraphicFramePr>
                  <p:cNvPr id="11" name="Chart 10"/>
                  <p:cNvGraphicFramePr/>
                  <p:nvPr/>
                </p:nvGraphicFramePr>
                <p:xfrm>
                  <a:off x="1066800" y="977900"/>
                  <a:ext cx="4267200" cy="2844800"/>
                </p:xfrm>
                <a:graphic>
                  <a:graphicData uri="http://schemas.openxmlformats.org/drawingml/2006/chart">
                    <c:chart xmlns:c="http://schemas.openxmlformats.org/drawingml/2006/chart" xmlns:r="http://schemas.openxmlformats.org/officeDocument/2006/relationships" r:id="rId8"/>
                  </a:graphicData>
                </a:graphic>
              </p:graphicFrame>
            </p:grpSp>
            <p:grpSp>
              <p:nvGrpSpPr>
                <p:cNvPr id="27" name="Group 26"/>
                <p:cNvGrpSpPr/>
                <p:nvPr/>
              </p:nvGrpSpPr>
              <p:grpSpPr>
                <a:xfrm>
                  <a:off x="1372764" y="1347365"/>
                  <a:ext cx="3917525" cy="2182777"/>
                  <a:chOff x="1372764" y="1347365"/>
                  <a:chExt cx="3917525" cy="2182777"/>
                </a:xfrm>
              </p:grpSpPr>
              <p:sp>
                <p:nvSpPr>
                  <p:cNvPr id="16" name="TextBox 15"/>
                  <p:cNvSpPr txBox="1"/>
                  <p:nvPr/>
                </p:nvSpPr>
                <p:spPr bwMode="gray">
                  <a:xfrm>
                    <a:off x="1372764" y="3420013"/>
                    <a:ext cx="273963" cy="107722"/>
                  </a:xfrm>
                  <a:prstGeom prst="rect">
                    <a:avLst/>
                  </a:prstGeom>
                  <a:noFill/>
                </p:spPr>
                <p:txBody>
                  <a:bodyPr wrap="square" lIns="0" tIns="0" rIns="0" bIns="0" rtlCol="0">
                    <a:spAutoFit/>
                  </a:bodyPr>
                  <a:lstStyle/>
                  <a:p>
                    <a:pPr>
                      <a:spcBef>
                        <a:spcPts val="500"/>
                      </a:spcBef>
                    </a:pPr>
                    <a:r>
                      <a:rPr lang="en-US" sz="700" dirty="0"/>
                      <a:t>2008</a:t>
                    </a:r>
                  </a:p>
                </p:txBody>
              </p:sp>
              <p:sp>
                <p:nvSpPr>
                  <p:cNvPr id="17" name="TextBox 16"/>
                  <p:cNvSpPr txBox="1"/>
                  <p:nvPr/>
                </p:nvSpPr>
                <p:spPr bwMode="gray">
                  <a:xfrm>
                    <a:off x="1833268" y="3422420"/>
                    <a:ext cx="273963" cy="107722"/>
                  </a:xfrm>
                  <a:prstGeom prst="rect">
                    <a:avLst/>
                  </a:prstGeom>
                  <a:noFill/>
                </p:spPr>
                <p:txBody>
                  <a:bodyPr wrap="square" lIns="0" tIns="0" rIns="0" bIns="0" rtlCol="0">
                    <a:spAutoFit/>
                  </a:bodyPr>
                  <a:lstStyle/>
                  <a:p>
                    <a:pPr>
                      <a:spcBef>
                        <a:spcPts val="500"/>
                      </a:spcBef>
                    </a:pPr>
                    <a:r>
                      <a:rPr lang="en-US" sz="700" dirty="0"/>
                      <a:t>2009</a:t>
                    </a:r>
                  </a:p>
                </p:txBody>
              </p:sp>
              <p:sp>
                <p:nvSpPr>
                  <p:cNvPr id="18" name="TextBox 17"/>
                  <p:cNvSpPr txBox="1"/>
                  <p:nvPr/>
                </p:nvSpPr>
                <p:spPr bwMode="gray">
                  <a:xfrm>
                    <a:off x="2293772" y="3420013"/>
                    <a:ext cx="273963" cy="107722"/>
                  </a:xfrm>
                  <a:prstGeom prst="rect">
                    <a:avLst/>
                  </a:prstGeom>
                  <a:noFill/>
                </p:spPr>
                <p:txBody>
                  <a:bodyPr wrap="square" lIns="0" tIns="0" rIns="0" bIns="0" rtlCol="0">
                    <a:spAutoFit/>
                  </a:bodyPr>
                  <a:lstStyle/>
                  <a:p>
                    <a:pPr>
                      <a:spcBef>
                        <a:spcPts val="500"/>
                      </a:spcBef>
                    </a:pPr>
                    <a:r>
                      <a:rPr lang="en-US" sz="700" dirty="0"/>
                      <a:t>2010</a:t>
                    </a:r>
                  </a:p>
                </p:txBody>
              </p:sp>
              <p:sp>
                <p:nvSpPr>
                  <p:cNvPr id="19" name="TextBox 18"/>
                  <p:cNvSpPr txBox="1"/>
                  <p:nvPr/>
                </p:nvSpPr>
                <p:spPr bwMode="gray">
                  <a:xfrm>
                    <a:off x="2755896" y="3420013"/>
                    <a:ext cx="273963" cy="107722"/>
                  </a:xfrm>
                  <a:prstGeom prst="rect">
                    <a:avLst/>
                  </a:prstGeom>
                  <a:noFill/>
                </p:spPr>
                <p:txBody>
                  <a:bodyPr wrap="square" lIns="0" tIns="0" rIns="0" bIns="0" rtlCol="0">
                    <a:spAutoFit/>
                  </a:bodyPr>
                  <a:lstStyle/>
                  <a:p>
                    <a:pPr>
                      <a:spcBef>
                        <a:spcPts val="500"/>
                      </a:spcBef>
                    </a:pPr>
                    <a:r>
                      <a:rPr lang="en-US" sz="700" dirty="0"/>
                      <a:t>2011</a:t>
                    </a:r>
                  </a:p>
                </p:txBody>
              </p:sp>
              <p:sp>
                <p:nvSpPr>
                  <p:cNvPr id="20" name="TextBox 19"/>
                  <p:cNvSpPr txBox="1"/>
                  <p:nvPr/>
                </p:nvSpPr>
                <p:spPr bwMode="gray">
                  <a:xfrm>
                    <a:off x="3223982" y="3420013"/>
                    <a:ext cx="273963" cy="107722"/>
                  </a:xfrm>
                  <a:prstGeom prst="rect">
                    <a:avLst/>
                  </a:prstGeom>
                  <a:noFill/>
                </p:spPr>
                <p:txBody>
                  <a:bodyPr wrap="square" lIns="0" tIns="0" rIns="0" bIns="0" rtlCol="0">
                    <a:spAutoFit/>
                  </a:bodyPr>
                  <a:lstStyle/>
                  <a:p>
                    <a:pPr>
                      <a:spcBef>
                        <a:spcPts val="500"/>
                      </a:spcBef>
                    </a:pPr>
                    <a:r>
                      <a:rPr lang="en-US" sz="700" dirty="0"/>
                      <a:t>2012</a:t>
                    </a:r>
                  </a:p>
                </p:txBody>
              </p:sp>
              <p:sp>
                <p:nvSpPr>
                  <p:cNvPr id="21" name="TextBox 20"/>
                  <p:cNvSpPr txBox="1"/>
                  <p:nvPr/>
                </p:nvSpPr>
                <p:spPr bwMode="gray">
                  <a:xfrm>
                    <a:off x="3692068" y="3420013"/>
                    <a:ext cx="273963" cy="107722"/>
                  </a:xfrm>
                  <a:prstGeom prst="rect">
                    <a:avLst/>
                  </a:prstGeom>
                  <a:noFill/>
                </p:spPr>
                <p:txBody>
                  <a:bodyPr wrap="square" lIns="0" tIns="0" rIns="0" bIns="0" rtlCol="0">
                    <a:spAutoFit/>
                  </a:bodyPr>
                  <a:lstStyle/>
                  <a:p>
                    <a:pPr>
                      <a:spcBef>
                        <a:spcPts val="500"/>
                      </a:spcBef>
                    </a:pPr>
                    <a:r>
                      <a:rPr lang="en-US" sz="700" dirty="0"/>
                      <a:t>2013</a:t>
                    </a:r>
                  </a:p>
                </p:txBody>
              </p:sp>
              <p:sp>
                <p:nvSpPr>
                  <p:cNvPr id="22" name="TextBox 21"/>
                  <p:cNvSpPr txBox="1"/>
                  <p:nvPr/>
                </p:nvSpPr>
                <p:spPr bwMode="gray">
                  <a:xfrm>
                    <a:off x="4150218" y="3420013"/>
                    <a:ext cx="273963" cy="107722"/>
                  </a:xfrm>
                  <a:prstGeom prst="rect">
                    <a:avLst/>
                  </a:prstGeom>
                  <a:noFill/>
                </p:spPr>
                <p:txBody>
                  <a:bodyPr wrap="square" lIns="0" tIns="0" rIns="0" bIns="0" rtlCol="0">
                    <a:spAutoFit/>
                  </a:bodyPr>
                  <a:lstStyle/>
                  <a:p>
                    <a:pPr>
                      <a:spcBef>
                        <a:spcPts val="500"/>
                      </a:spcBef>
                    </a:pPr>
                    <a:r>
                      <a:rPr lang="en-US" sz="700" dirty="0"/>
                      <a:t>2014</a:t>
                    </a:r>
                  </a:p>
                </p:txBody>
              </p:sp>
              <p:sp>
                <p:nvSpPr>
                  <p:cNvPr id="23" name="TextBox 22"/>
                  <p:cNvSpPr txBox="1"/>
                  <p:nvPr/>
                </p:nvSpPr>
                <p:spPr bwMode="gray">
                  <a:xfrm>
                    <a:off x="4551136" y="3420013"/>
                    <a:ext cx="273963" cy="107722"/>
                  </a:xfrm>
                  <a:prstGeom prst="rect">
                    <a:avLst/>
                  </a:prstGeom>
                  <a:noFill/>
                </p:spPr>
                <p:txBody>
                  <a:bodyPr wrap="square" lIns="0" tIns="0" rIns="0" bIns="0" rtlCol="0">
                    <a:spAutoFit/>
                  </a:bodyPr>
                  <a:lstStyle/>
                  <a:p>
                    <a:pPr>
                      <a:spcBef>
                        <a:spcPts val="500"/>
                      </a:spcBef>
                    </a:pPr>
                    <a:r>
                      <a:rPr lang="en-US" sz="700" dirty="0"/>
                      <a:t>2015</a:t>
                    </a:r>
                  </a:p>
                </p:txBody>
              </p:sp>
              <p:sp>
                <p:nvSpPr>
                  <p:cNvPr id="24" name="TextBox 23"/>
                  <p:cNvSpPr txBox="1"/>
                  <p:nvPr/>
                </p:nvSpPr>
                <p:spPr bwMode="gray">
                  <a:xfrm>
                    <a:off x="5016326" y="3420013"/>
                    <a:ext cx="273963" cy="107722"/>
                  </a:xfrm>
                  <a:prstGeom prst="rect">
                    <a:avLst/>
                  </a:prstGeom>
                  <a:noFill/>
                </p:spPr>
                <p:txBody>
                  <a:bodyPr wrap="square" lIns="0" tIns="0" rIns="0" bIns="0" rtlCol="0">
                    <a:spAutoFit/>
                  </a:bodyPr>
                  <a:lstStyle/>
                  <a:p>
                    <a:pPr>
                      <a:spcBef>
                        <a:spcPts val="500"/>
                      </a:spcBef>
                    </a:pPr>
                    <a:r>
                      <a:rPr lang="en-US" sz="700" dirty="0"/>
                      <a:t>2016</a:t>
                    </a:r>
                  </a:p>
                </p:txBody>
              </p:sp>
              <p:sp>
                <p:nvSpPr>
                  <p:cNvPr id="25" name="TextBox 24"/>
                  <p:cNvSpPr txBox="1"/>
                  <p:nvPr/>
                </p:nvSpPr>
                <p:spPr bwMode="gray">
                  <a:xfrm>
                    <a:off x="1536481" y="1347365"/>
                    <a:ext cx="753573" cy="138499"/>
                  </a:xfrm>
                  <a:prstGeom prst="rect">
                    <a:avLst/>
                  </a:prstGeom>
                  <a:noFill/>
                </p:spPr>
                <p:txBody>
                  <a:bodyPr wrap="square" lIns="0" tIns="0" rIns="0" bIns="0" rtlCol="0">
                    <a:spAutoFit/>
                  </a:bodyPr>
                  <a:lstStyle/>
                  <a:p>
                    <a:pPr>
                      <a:spcBef>
                        <a:spcPts val="500"/>
                      </a:spcBef>
                    </a:pPr>
                    <a:r>
                      <a:rPr lang="en-US" sz="900" b="1" dirty="0"/>
                      <a:t>Recession</a:t>
                    </a:r>
                  </a:p>
                </p:txBody>
              </p:sp>
              <p:sp>
                <p:nvSpPr>
                  <p:cNvPr id="26" name="TextBox 25"/>
                  <p:cNvSpPr txBox="1"/>
                  <p:nvPr/>
                </p:nvSpPr>
                <p:spPr bwMode="gray">
                  <a:xfrm>
                    <a:off x="2577401" y="1347365"/>
                    <a:ext cx="753573" cy="138499"/>
                  </a:xfrm>
                  <a:prstGeom prst="rect">
                    <a:avLst/>
                  </a:prstGeom>
                  <a:noFill/>
                </p:spPr>
                <p:txBody>
                  <a:bodyPr wrap="square" lIns="0" tIns="0" rIns="0" bIns="0" rtlCol="0">
                    <a:spAutoFit/>
                  </a:bodyPr>
                  <a:lstStyle/>
                  <a:p>
                    <a:pPr>
                      <a:spcBef>
                        <a:spcPts val="500"/>
                      </a:spcBef>
                    </a:pPr>
                    <a:r>
                      <a:rPr lang="en-US" sz="900" b="1" dirty="0"/>
                      <a:t>Recovery</a:t>
                    </a:r>
                  </a:p>
                </p:txBody>
              </p:sp>
            </p:grpSp>
          </p:grpSp>
          <p:sp>
            <p:nvSpPr>
              <p:cNvPr id="96" name="TextBox 95"/>
              <p:cNvSpPr txBox="1"/>
              <p:nvPr/>
            </p:nvSpPr>
            <p:spPr bwMode="gray">
              <a:xfrm>
                <a:off x="3031256" y="1538235"/>
                <a:ext cx="600588" cy="107722"/>
              </a:xfrm>
              <a:prstGeom prst="rect">
                <a:avLst/>
              </a:prstGeom>
              <a:noFill/>
            </p:spPr>
            <p:txBody>
              <a:bodyPr wrap="square" lIns="0" tIns="0" rIns="0" bIns="0" rtlCol="0">
                <a:spAutoFit/>
              </a:bodyPr>
              <a:lstStyle/>
              <a:p>
                <a:pPr>
                  <a:spcBef>
                    <a:spcPts val="500"/>
                  </a:spcBef>
                </a:pPr>
                <a:r>
                  <a:rPr lang="en-US" sz="700" b="1" dirty="0">
                    <a:solidFill>
                      <a:schemeClr val="accent6"/>
                    </a:solidFill>
                  </a:rPr>
                  <a:t>8.6 Million</a:t>
                </a:r>
              </a:p>
            </p:txBody>
          </p:sp>
          <p:sp>
            <p:nvSpPr>
              <p:cNvPr id="97" name="TextBox 96"/>
              <p:cNvSpPr txBox="1"/>
              <p:nvPr/>
            </p:nvSpPr>
            <p:spPr bwMode="gray">
              <a:xfrm>
                <a:off x="3210927" y="2570736"/>
                <a:ext cx="600588" cy="107722"/>
              </a:xfrm>
              <a:prstGeom prst="rect">
                <a:avLst/>
              </a:prstGeom>
              <a:noFill/>
            </p:spPr>
            <p:txBody>
              <a:bodyPr wrap="square" lIns="0" tIns="0" rIns="0" bIns="0" rtlCol="0">
                <a:spAutoFit/>
              </a:bodyPr>
              <a:lstStyle/>
              <a:p>
                <a:pPr>
                  <a:spcBef>
                    <a:spcPts val="500"/>
                  </a:spcBef>
                </a:pPr>
                <a:r>
                  <a:rPr lang="en-US" sz="700" b="1" dirty="0">
                    <a:solidFill>
                      <a:schemeClr val="accent3"/>
                    </a:solidFill>
                  </a:rPr>
                  <a:t>1.3 Million</a:t>
                </a:r>
              </a:p>
            </p:txBody>
          </p:sp>
          <p:sp>
            <p:nvSpPr>
              <p:cNvPr id="98" name="TextBox 97"/>
              <p:cNvSpPr txBox="1"/>
              <p:nvPr/>
            </p:nvSpPr>
            <p:spPr bwMode="gray">
              <a:xfrm>
                <a:off x="3170680" y="3602839"/>
                <a:ext cx="600588" cy="107722"/>
              </a:xfrm>
              <a:prstGeom prst="rect">
                <a:avLst/>
              </a:prstGeom>
              <a:noFill/>
            </p:spPr>
            <p:txBody>
              <a:bodyPr wrap="square" lIns="0" tIns="0" rIns="0" bIns="0" rtlCol="0">
                <a:spAutoFit/>
              </a:bodyPr>
              <a:lstStyle/>
              <a:p>
                <a:pPr>
                  <a:spcBef>
                    <a:spcPts val="500"/>
                  </a:spcBef>
                </a:pPr>
                <a:r>
                  <a:rPr lang="en-US" sz="700" b="1" dirty="0">
                    <a:solidFill>
                      <a:schemeClr val="tx2"/>
                    </a:solidFill>
                  </a:rPr>
                  <a:t>-5.5 Million</a:t>
                </a:r>
              </a:p>
            </p:txBody>
          </p:sp>
        </p:grpSp>
        <p:sp>
          <p:nvSpPr>
            <p:cNvPr id="102" name="TextBox 101"/>
            <p:cNvSpPr txBox="1"/>
            <p:nvPr/>
          </p:nvSpPr>
          <p:spPr bwMode="gray">
            <a:xfrm>
              <a:off x="235368" y="1983858"/>
              <a:ext cx="107722" cy="1361992"/>
            </a:xfrm>
            <a:prstGeom prst="rect">
              <a:avLst/>
            </a:prstGeom>
            <a:noFill/>
          </p:spPr>
          <p:txBody>
            <a:bodyPr vert="vert270" wrap="square" lIns="0" tIns="0" rIns="0" bIns="0" rtlCol="0">
              <a:spAutoFit/>
            </a:bodyPr>
            <a:lstStyle/>
            <a:p>
              <a:pPr algn="ctr">
                <a:spcBef>
                  <a:spcPts val="500"/>
                </a:spcBef>
              </a:pPr>
              <a:r>
                <a:rPr lang="en-US" sz="700" dirty="0"/>
                <a:t>Employment Change (Millions)</a:t>
              </a:r>
            </a:p>
          </p:txBody>
        </p:sp>
      </p:grpSp>
    </p:spTree>
    <p:extLst>
      <p:ext uri="{BB962C8B-B14F-4D97-AF65-F5344CB8AC3E}">
        <p14:creationId xmlns:p14="http://schemas.microsoft.com/office/powerpoint/2010/main" val="653560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Restructuring Intersession as a Path to Degree Completion</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p:txBody>
          <a:bodyPr/>
          <a:lstStyle/>
          <a:p>
            <a:r>
              <a:rPr lang="en-US" b="0" dirty="0"/>
              <a:t>A Second Life for Existing Online Courses</a:t>
            </a:r>
          </a:p>
        </p:txBody>
      </p:sp>
      <p:sp>
        <p:nvSpPr>
          <p:cNvPr id="7" name="TextBox 6"/>
          <p:cNvSpPr txBox="1"/>
          <p:nvPr/>
        </p:nvSpPr>
        <p:spPr bwMode="gray">
          <a:xfrm>
            <a:off x="460614" y="1908275"/>
            <a:ext cx="1938031" cy="543739"/>
          </a:xfrm>
          <a:prstGeom prst="rect">
            <a:avLst/>
          </a:prstGeom>
          <a:noFill/>
        </p:spPr>
        <p:txBody>
          <a:bodyPr wrap="none" lIns="0" tIns="0" rIns="0" bIns="0" rtlCol="0">
            <a:spAutoFit/>
          </a:bodyPr>
          <a:lstStyle/>
          <a:p>
            <a:pPr marL="118872" indent="-118872">
              <a:spcBef>
                <a:spcPts val="500"/>
              </a:spcBef>
              <a:buFont typeface="Arial" panose="020B0604020202020204" pitchFamily="34" charset="0"/>
              <a:buChar char="•"/>
            </a:pPr>
            <a:r>
              <a:rPr lang="en-US" sz="900" dirty="0"/>
              <a:t>General education bottlenecks</a:t>
            </a:r>
          </a:p>
          <a:p>
            <a:pPr marL="118872" indent="-118872">
              <a:spcBef>
                <a:spcPts val="500"/>
              </a:spcBef>
              <a:buFont typeface="Arial" panose="020B0604020202020204" pitchFamily="34" charset="0"/>
              <a:buChar char="•"/>
            </a:pPr>
            <a:r>
              <a:rPr lang="en-US" sz="900" dirty="0"/>
              <a:t>Sequenced courses </a:t>
            </a:r>
          </a:p>
          <a:p>
            <a:pPr marL="118872" indent="-118872">
              <a:spcBef>
                <a:spcPts val="500"/>
              </a:spcBef>
              <a:buFont typeface="Arial" panose="020B0604020202020204" pitchFamily="34" charset="0"/>
              <a:buChar char="•"/>
            </a:pPr>
            <a:r>
              <a:rPr lang="en-US" sz="900" dirty="0"/>
              <a:t>Major requirements</a:t>
            </a:r>
          </a:p>
        </p:txBody>
      </p:sp>
      <p:sp>
        <p:nvSpPr>
          <p:cNvPr id="8" name="TextBox 7"/>
          <p:cNvSpPr txBox="1"/>
          <p:nvPr/>
        </p:nvSpPr>
        <p:spPr bwMode="gray">
          <a:xfrm>
            <a:off x="460614" y="2752681"/>
            <a:ext cx="1076898" cy="543739"/>
          </a:xfrm>
          <a:prstGeom prst="rect">
            <a:avLst/>
          </a:prstGeom>
          <a:noFill/>
        </p:spPr>
        <p:txBody>
          <a:bodyPr wrap="none" lIns="0" tIns="0" rIns="0" bIns="0" rtlCol="0">
            <a:spAutoFit/>
          </a:bodyPr>
          <a:lstStyle/>
          <a:p>
            <a:pPr marL="118872" indent="-118872">
              <a:spcBef>
                <a:spcPts val="500"/>
              </a:spcBef>
              <a:buFont typeface="Arial" panose="020B0604020202020204" pitchFamily="34" charset="0"/>
              <a:buChar char="•"/>
            </a:pPr>
            <a:r>
              <a:rPr lang="en-US" sz="900" dirty="0"/>
              <a:t>100% online</a:t>
            </a:r>
          </a:p>
          <a:p>
            <a:pPr marL="118872" indent="-118872">
              <a:spcBef>
                <a:spcPts val="500"/>
              </a:spcBef>
              <a:buFont typeface="Arial" panose="020B0604020202020204" pitchFamily="34" charset="0"/>
              <a:buChar char="•"/>
            </a:pPr>
            <a:r>
              <a:rPr lang="en-US" sz="900" dirty="0"/>
              <a:t>3-week duration</a:t>
            </a:r>
          </a:p>
          <a:p>
            <a:pPr marL="118872" indent="-118872">
              <a:spcBef>
                <a:spcPts val="500"/>
              </a:spcBef>
              <a:buFont typeface="Arial" panose="020B0604020202020204" pitchFamily="34" charset="0"/>
              <a:buChar char="•"/>
            </a:pPr>
            <a:r>
              <a:rPr lang="en-US" sz="900" dirty="0"/>
              <a:t>5 days per week</a:t>
            </a:r>
          </a:p>
        </p:txBody>
      </p:sp>
      <p:sp>
        <p:nvSpPr>
          <p:cNvPr id="9" name="TextBox 8"/>
          <p:cNvSpPr txBox="1"/>
          <p:nvPr/>
        </p:nvSpPr>
        <p:spPr bwMode="gray">
          <a:xfrm>
            <a:off x="484292" y="3597087"/>
            <a:ext cx="1923297" cy="618118"/>
          </a:xfrm>
          <a:prstGeom prst="rect">
            <a:avLst/>
          </a:prstGeom>
          <a:noFill/>
        </p:spPr>
        <p:txBody>
          <a:bodyPr wrap="square" lIns="0" tIns="0" rIns="0" bIns="0" rtlCol="0">
            <a:spAutoFit/>
          </a:bodyPr>
          <a:lstStyle/>
          <a:p>
            <a:pPr marL="118872" indent="-118872">
              <a:spcBef>
                <a:spcPts val="500"/>
              </a:spcBef>
              <a:buFont typeface="Arial" panose="020B0604020202020204" pitchFamily="34" charset="0"/>
              <a:buChar char="•"/>
            </a:pPr>
            <a:r>
              <a:rPr lang="en-US" sz="900" dirty="0"/>
              <a:t>Receive extra pay for </a:t>
            </a:r>
            <a:br>
              <a:rPr lang="en-US" sz="900" dirty="0"/>
            </a:br>
            <a:r>
              <a:rPr lang="en-US" sz="900" dirty="0"/>
              <a:t>course overload</a:t>
            </a:r>
          </a:p>
          <a:p>
            <a:pPr marL="118872" indent="-118872">
              <a:spcBef>
                <a:spcPts val="500"/>
              </a:spcBef>
              <a:buFont typeface="Arial" panose="020B0604020202020204" pitchFamily="34" charset="0"/>
              <a:buChar char="•"/>
            </a:pPr>
            <a:r>
              <a:rPr lang="en-US" sz="900" dirty="0"/>
              <a:t>One-time $500 bonus to work with Instructional Design</a:t>
            </a:r>
          </a:p>
        </p:txBody>
      </p:sp>
      <p:pic>
        <p:nvPicPr>
          <p:cNvPr id="10" name="Picture 2" descr="https://upload.wikimedia.org/wikipedia/en/thumb/8/83/University_of_Maine_Logo.svg/800px-University_of_Maine_Log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3323" y="1104109"/>
            <a:ext cx="1334381" cy="393643"/>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bwMode="gray">
          <a:xfrm>
            <a:off x="3013671" y="1678212"/>
            <a:ext cx="3048728" cy="2536993"/>
          </a:xfrm>
          <a:prstGeom prst="rect">
            <a:avLst/>
          </a:prstGeom>
          <a:noFill/>
          <a:ln w="19050">
            <a:solidFill>
              <a:schemeClr val="accent5"/>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12" name="Rectangle 11"/>
          <p:cNvSpPr/>
          <p:nvPr/>
        </p:nvSpPr>
        <p:spPr bwMode="gray">
          <a:xfrm>
            <a:off x="3116105" y="2323098"/>
            <a:ext cx="1316505" cy="123111"/>
          </a:xfrm>
          <a:prstGeom prst="rect">
            <a:avLst/>
          </a:prstGeom>
        </p:spPr>
        <p:txBody>
          <a:bodyPr wrap="square" lIns="0" tIns="0" rIns="0" bIns="0">
            <a:spAutoFit/>
          </a:bodyPr>
          <a:lstStyle/>
          <a:p>
            <a:pPr>
              <a:spcBef>
                <a:spcPts val="300"/>
              </a:spcBef>
            </a:pPr>
            <a:r>
              <a:rPr lang="en-US" sz="800" dirty="0"/>
              <a:t>Enrolled students</a:t>
            </a:r>
          </a:p>
        </p:txBody>
      </p:sp>
      <p:sp>
        <p:nvSpPr>
          <p:cNvPr id="13" name="Rectangle 12"/>
          <p:cNvSpPr/>
          <p:nvPr/>
        </p:nvSpPr>
        <p:spPr bwMode="gray">
          <a:xfrm>
            <a:off x="3127101" y="2972927"/>
            <a:ext cx="1418383" cy="246221"/>
          </a:xfrm>
          <a:prstGeom prst="rect">
            <a:avLst/>
          </a:prstGeom>
        </p:spPr>
        <p:txBody>
          <a:bodyPr wrap="square" lIns="0" tIns="0" rIns="0" bIns="0">
            <a:spAutoFit/>
          </a:bodyPr>
          <a:lstStyle/>
          <a:p>
            <a:pPr>
              <a:spcBef>
                <a:spcPts val="300"/>
              </a:spcBef>
            </a:pPr>
            <a:r>
              <a:rPr lang="en-US" sz="800" dirty="0"/>
              <a:t>Total credit hours accumulated</a:t>
            </a:r>
          </a:p>
        </p:txBody>
      </p:sp>
      <p:sp>
        <p:nvSpPr>
          <p:cNvPr id="14" name="TextBox 13"/>
          <p:cNvSpPr txBox="1"/>
          <p:nvPr/>
        </p:nvSpPr>
        <p:spPr bwMode="gray">
          <a:xfrm>
            <a:off x="3127100" y="2055347"/>
            <a:ext cx="988639" cy="276999"/>
          </a:xfrm>
          <a:prstGeom prst="rect">
            <a:avLst/>
          </a:prstGeom>
          <a:noFill/>
        </p:spPr>
        <p:txBody>
          <a:bodyPr wrap="square" lIns="0" tIns="0" rIns="0" bIns="0" rtlCol="0">
            <a:spAutoFit/>
          </a:bodyPr>
          <a:lstStyle/>
          <a:p>
            <a:r>
              <a:rPr lang="en-US" sz="1800" dirty="0">
                <a:solidFill>
                  <a:schemeClr val="tx2"/>
                </a:solidFill>
                <a:latin typeface="+mj-lt"/>
              </a:rPr>
              <a:t>~650</a:t>
            </a:r>
          </a:p>
        </p:txBody>
      </p:sp>
      <p:sp>
        <p:nvSpPr>
          <p:cNvPr id="15" name="TextBox 14"/>
          <p:cNvSpPr txBox="1"/>
          <p:nvPr/>
        </p:nvSpPr>
        <p:spPr bwMode="gray">
          <a:xfrm>
            <a:off x="3137009" y="2705522"/>
            <a:ext cx="988639" cy="276999"/>
          </a:xfrm>
          <a:prstGeom prst="rect">
            <a:avLst/>
          </a:prstGeom>
          <a:noFill/>
        </p:spPr>
        <p:txBody>
          <a:bodyPr wrap="square" lIns="0" tIns="0" rIns="0" bIns="0" rtlCol="0">
            <a:spAutoFit/>
          </a:bodyPr>
          <a:lstStyle/>
          <a:p>
            <a:r>
              <a:rPr lang="en-US" sz="1800" dirty="0">
                <a:solidFill>
                  <a:schemeClr val="tx2"/>
                </a:solidFill>
                <a:latin typeface="+mj-lt"/>
              </a:rPr>
              <a:t>+2000</a:t>
            </a:r>
          </a:p>
        </p:txBody>
      </p:sp>
      <p:sp>
        <p:nvSpPr>
          <p:cNvPr id="16" name="TextBox 15"/>
          <p:cNvSpPr txBox="1"/>
          <p:nvPr/>
        </p:nvSpPr>
        <p:spPr bwMode="gray">
          <a:xfrm>
            <a:off x="4653924" y="2022873"/>
            <a:ext cx="988639" cy="276999"/>
          </a:xfrm>
          <a:prstGeom prst="rect">
            <a:avLst/>
          </a:prstGeom>
          <a:noFill/>
        </p:spPr>
        <p:txBody>
          <a:bodyPr wrap="square" lIns="0" tIns="0" rIns="0" bIns="0" rtlCol="0">
            <a:spAutoFit/>
          </a:bodyPr>
          <a:lstStyle/>
          <a:p>
            <a:r>
              <a:rPr lang="en-US" sz="1800" dirty="0">
                <a:solidFill>
                  <a:schemeClr val="tx2"/>
                </a:solidFill>
                <a:latin typeface="+mj-lt"/>
              </a:rPr>
              <a:t>+4%</a:t>
            </a:r>
          </a:p>
        </p:txBody>
      </p:sp>
      <p:sp>
        <p:nvSpPr>
          <p:cNvPr id="17" name="TextBox 16"/>
          <p:cNvSpPr txBox="1"/>
          <p:nvPr/>
        </p:nvSpPr>
        <p:spPr bwMode="gray">
          <a:xfrm>
            <a:off x="4644017" y="2294186"/>
            <a:ext cx="1418382" cy="246221"/>
          </a:xfrm>
          <a:prstGeom prst="rect">
            <a:avLst/>
          </a:prstGeom>
          <a:noFill/>
          <a:ln>
            <a:noFill/>
          </a:ln>
        </p:spPr>
        <p:txBody>
          <a:bodyPr wrap="square" lIns="0" tIns="0" rIns="0" bIns="0" rtlCol="0">
            <a:spAutoFit/>
          </a:bodyPr>
          <a:lstStyle/>
          <a:p>
            <a:pPr>
              <a:spcAft>
                <a:spcPts val="300"/>
              </a:spcAft>
            </a:pPr>
            <a:r>
              <a:rPr lang="en-US" sz="800" dirty="0">
                <a:cs typeface="Times New Roman" pitchFamily="18" charset="0"/>
              </a:rPr>
              <a:t>Students taking 15 CH </a:t>
            </a:r>
            <a:r>
              <a:rPr lang="en-US" sz="800" i="1" dirty="0">
                <a:cs typeface="Times New Roman" pitchFamily="18" charset="0"/>
              </a:rPr>
              <a:t>(Spring 2015 vs. 2016</a:t>
            </a:r>
            <a:r>
              <a:rPr lang="en-US" sz="800" dirty="0">
                <a:cs typeface="Times New Roman" pitchFamily="18" charset="0"/>
              </a:rPr>
              <a:t>)</a:t>
            </a:r>
          </a:p>
        </p:txBody>
      </p:sp>
      <p:sp>
        <p:nvSpPr>
          <p:cNvPr id="18" name="TextBox 17"/>
          <p:cNvSpPr txBox="1"/>
          <p:nvPr/>
        </p:nvSpPr>
        <p:spPr bwMode="gray">
          <a:xfrm>
            <a:off x="3190709" y="3576252"/>
            <a:ext cx="988639" cy="276999"/>
          </a:xfrm>
          <a:prstGeom prst="rect">
            <a:avLst/>
          </a:prstGeom>
          <a:noFill/>
        </p:spPr>
        <p:txBody>
          <a:bodyPr wrap="square" lIns="0" tIns="0" rIns="0" bIns="0" rtlCol="0">
            <a:spAutoFit/>
          </a:bodyPr>
          <a:lstStyle/>
          <a:p>
            <a:r>
              <a:rPr lang="en-US" sz="1800" dirty="0">
                <a:solidFill>
                  <a:schemeClr val="tx2"/>
                </a:solidFill>
                <a:latin typeface="+mj-lt"/>
              </a:rPr>
              <a:t>81%</a:t>
            </a:r>
          </a:p>
        </p:txBody>
      </p:sp>
      <p:sp>
        <p:nvSpPr>
          <p:cNvPr id="19" name="TextBox 18"/>
          <p:cNvSpPr txBox="1"/>
          <p:nvPr/>
        </p:nvSpPr>
        <p:spPr bwMode="gray">
          <a:xfrm>
            <a:off x="3190710" y="3847565"/>
            <a:ext cx="1142259" cy="246221"/>
          </a:xfrm>
          <a:prstGeom prst="rect">
            <a:avLst/>
          </a:prstGeom>
          <a:noFill/>
          <a:ln>
            <a:noFill/>
          </a:ln>
        </p:spPr>
        <p:txBody>
          <a:bodyPr wrap="square" lIns="0" tIns="0" rIns="0" bIns="0" rtlCol="0">
            <a:spAutoFit/>
          </a:bodyPr>
          <a:lstStyle/>
          <a:p>
            <a:pPr>
              <a:spcAft>
                <a:spcPts val="300"/>
              </a:spcAft>
            </a:pPr>
            <a:r>
              <a:rPr lang="en-US" sz="800" dirty="0">
                <a:cs typeface="Times New Roman" pitchFamily="18" charset="0"/>
              </a:rPr>
              <a:t>Winter students attained an A/B grade</a:t>
            </a:r>
          </a:p>
        </p:txBody>
      </p:sp>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17" y="2697638"/>
            <a:ext cx="284883" cy="284883"/>
          </a:xfrm>
          <a:prstGeom prst="rect">
            <a:avLst/>
          </a:prstGeom>
        </p:spPr>
      </p:pic>
      <p:sp>
        <p:nvSpPr>
          <p:cNvPr id="21" name="TextBox 20"/>
          <p:cNvSpPr txBox="1"/>
          <p:nvPr/>
        </p:nvSpPr>
        <p:spPr bwMode="gray">
          <a:xfrm>
            <a:off x="4644017" y="2996323"/>
            <a:ext cx="1297171" cy="246221"/>
          </a:xfrm>
          <a:prstGeom prst="rect">
            <a:avLst/>
          </a:prstGeom>
          <a:noFill/>
          <a:ln>
            <a:noFill/>
          </a:ln>
        </p:spPr>
        <p:txBody>
          <a:bodyPr wrap="square" lIns="0" tIns="0" rIns="0" bIns="0" rtlCol="0">
            <a:spAutoFit/>
          </a:bodyPr>
          <a:lstStyle/>
          <a:p>
            <a:pPr>
              <a:spcAft>
                <a:spcPts val="300"/>
              </a:spcAft>
            </a:pPr>
            <a:r>
              <a:rPr lang="en-US" sz="800" dirty="0">
                <a:cs typeface="Times New Roman" pitchFamily="18" charset="0"/>
              </a:rPr>
              <a:t>No decrease in Spring term credit accumulation</a:t>
            </a:r>
          </a:p>
        </p:txBody>
      </p:sp>
      <p:sp>
        <p:nvSpPr>
          <p:cNvPr id="22" name="TextBox 21"/>
          <p:cNvSpPr txBox="1"/>
          <p:nvPr/>
        </p:nvSpPr>
        <p:spPr bwMode="gray">
          <a:xfrm>
            <a:off x="4707625" y="3844617"/>
            <a:ext cx="1297172" cy="246221"/>
          </a:xfrm>
          <a:prstGeom prst="rect">
            <a:avLst/>
          </a:prstGeom>
          <a:noFill/>
          <a:ln>
            <a:noFill/>
          </a:ln>
        </p:spPr>
        <p:txBody>
          <a:bodyPr wrap="square" lIns="0" tIns="0" rIns="0" bIns="0" rtlCol="0">
            <a:spAutoFit/>
          </a:bodyPr>
          <a:lstStyle/>
          <a:p>
            <a:pPr>
              <a:spcAft>
                <a:spcPts val="300"/>
              </a:spcAft>
            </a:pPr>
            <a:r>
              <a:rPr lang="en-US" sz="800" dirty="0">
                <a:cs typeface="Times New Roman" pitchFamily="18" charset="0"/>
              </a:rPr>
              <a:t>A/B grades for Fall term course equivalent </a:t>
            </a:r>
          </a:p>
        </p:txBody>
      </p:sp>
      <p:sp>
        <p:nvSpPr>
          <p:cNvPr id="23" name="L-Shape 22"/>
          <p:cNvSpPr/>
          <p:nvPr/>
        </p:nvSpPr>
        <p:spPr bwMode="gray">
          <a:xfrm rot="2658647" flipH="1" flipV="1">
            <a:off x="4249881" y="3656950"/>
            <a:ext cx="151875" cy="148648"/>
          </a:xfrm>
          <a:prstGeom prst="corner">
            <a:avLst>
              <a:gd name="adj1" fmla="val 19119"/>
              <a:gd name="adj2" fmla="val 19013"/>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4" name="Right Arrow 23"/>
          <p:cNvSpPr/>
          <p:nvPr/>
        </p:nvSpPr>
        <p:spPr bwMode="gray">
          <a:xfrm>
            <a:off x="4271892" y="2816683"/>
            <a:ext cx="160185" cy="156244"/>
          </a:xfrm>
          <a:prstGeom prst="rightArrow">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5" name="TextBox 24"/>
          <p:cNvSpPr txBox="1"/>
          <p:nvPr/>
        </p:nvSpPr>
        <p:spPr bwMode="gray">
          <a:xfrm>
            <a:off x="4707625" y="3567618"/>
            <a:ext cx="988639" cy="276999"/>
          </a:xfrm>
          <a:prstGeom prst="rect">
            <a:avLst/>
          </a:prstGeom>
          <a:noFill/>
        </p:spPr>
        <p:txBody>
          <a:bodyPr wrap="square" lIns="0" tIns="0" rIns="0" bIns="0" rtlCol="0">
            <a:spAutoFit/>
          </a:bodyPr>
          <a:lstStyle/>
          <a:p>
            <a:r>
              <a:rPr lang="en-US" sz="1800" dirty="0">
                <a:solidFill>
                  <a:schemeClr val="tx2"/>
                </a:solidFill>
                <a:latin typeface="+mj-lt"/>
              </a:rPr>
              <a:t>66%</a:t>
            </a:r>
          </a:p>
        </p:txBody>
      </p:sp>
      <p:sp>
        <p:nvSpPr>
          <p:cNvPr id="26" name="TextBox 25"/>
          <p:cNvSpPr txBox="1"/>
          <p:nvPr/>
        </p:nvSpPr>
        <p:spPr bwMode="gray">
          <a:xfrm>
            <a:off x="3021778" y="1773254"/>
            <a:ext cx="2974151" cy="138499"/>
          </a:xfrm>
          <a:prstGeom prst="rect">
            <a:avLst/>
          </a:prstGeom>
          <a:noFill/>
        </p:spPr>
        <p:txBody>
          <a:bodyPr wrap="square" lIns="0" tIns="0" rIns="0" bIns="0" rtlCol="0">
            <a:spAutoFit/>
          </a:bodyPr>
          <a:lstStyle/>
          <a:p>
            <a:pPr algn="ctr">
              <a:spcBef>
                <a:spcPts val="500"/>
              </a:spcBef>
            </a:pPr>
            <a:r>
              <a:rPr lang="en-US" sz="900" b="1" dirty="0"/>
              <a:t>Credit Accumulation on the Rise</a:t>
            </a:r>
          </a:p>
        </p:txBody>
      </p:sp>
      <p:sp>
        <p:nvSpPr>
          <p:cNvPr id="27" name="TextBox 26"/>
          <p:cNvSpPr txBox="1"/>
          <p:nvPr/>
        </p:nvSpPr>
        <p:spPr bwMode="gray">
          <a:xfrm>
            <a:off x="3013672" y="3347443"/>
            <a:ext cx="2974152" cy="138499"/>
          </a:xfrm>
          <a:prstGeom prst="rect">
            <a:avLst/>
          </a:prstGeom>
          <a:noFill/>
        </p:spPr>
        <p:txBody>
          <a:bodyPr wrap="square" lIns="0" tIns="0" rIns="0" bIns="0" rtlCol="0">
            <a:spAutoFit/>
          </a:bodyPr>
          <a:lstStyle/>
          <a:p>
            <a:pPr algn="ctr">
              <a:spcBef>
                <a:spcPts val="500"/>
              </a:spcBef>
            </a:pPr>
            <a:r>
              <a:rPr lang="en-US" sz="900" b="1" dirty="0"/>
              <a:t>Participants Excel Academically</a:t>
            </a:r>
          </a:p>
        </p:txBody>
      </p:sp>
      <p:sp>
        <p:nvSpPr>
          <p:cNvPr id="28" name="Right Arrow 27"/>
          <p:cNvSpPr/>
          <p:nvPr/>
        </p:nvSpPr>
        <p:spPr bwMode="gray">
          <a:xfrm>
            <a:off x="4271892" y="2137942"/>
            <a:ext cx="160185" cy="156244"/>
          </a:xfrm>
          <a:prstGeom prst="rightArrow">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a:solidFill>
                <a:schemeClr val="bg1"/>
              </a:solidFill>
            </a:endParaRPr>
          </a:p>
        </p:txBody>
      </p:sp>
      <p:sp>
        <p:nvSpPr>
          <p:cNvPr id="29" name="Rectangle 28"/>
          <p:cNvSpPr/>
          <p:nvPr/>
        </p:nvSpPr>
        <p:spPr bwMode="gray">
          <a:xfrm>
            <a:off x="429603" y="1650596"/>
            <a:ext cx="1845988" cy="21469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bwMode="gray">
          <a:xfrm>
            <a:off x="660120" y="1696386"/>
            <a:ext cx="1384955" cy="123111"/>
          </a:xfrm>
          <a:prstGeom prst="rect">
            <a:avLst/>
          </a:prstGeom>
          <a:noFill/>
        </p:spPr>
        <p:txBody>
          <a:bodyPr wrap="square" lIns="0" tIns="0" rIns="0" bIns="0" rtlCol="0">
            <a:spAutoFit/>
          </a:bodyPr>
          <a:lstStyle/>
          <a:p>
            <a:pPr>
              <a:spcBef>
                <a:spcPts val="500"/>
              </a:spcBef>
            </a:pPr>
            <a:r>
              <a:rPr lang="en-US" sz="800" i="1" dirty="0"/>
              <a:t>Degree-Advancing Impact</a:t>
            </a:r>
          </a:p>
        </p:txBody>
      </p:sp>
      <p:sp>
        <p:nvSpPr>
          <p:cNvPr id="31" name="Rectangle 30"/>
          <p:cNvSpPr/>
          <p:nvPr/>
        </p:nvSpPr>
        <p:spPr bwMode="gray">
          <a:xfrm>
            <a:off x="462493" y="2495002"/>
            <a:ext cx="1845988" cy="21469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bwMode="gray">
          <a:xfrm>
            <a:off x="960583" y="2540792"/>
            <a:ext cx="849808" cy="123111"/>
          </a:xfrm>
          <a:prstGeom prst="rect">
            <a:avLst/>
          </a:prstGeom>
          <a:noFill/>
        </p:spPr>
        <p:txBody>
          <a:bodyPr wrap="square" lIns="0" tIns="0" rIns="0" bIns="0" rtlCol="0">
            <a:spAutoFit/>
          </a:bodyPr>
          <a:lstStyle/>
          <a:p>
            <a:pPr>
              <a:spcBef>
                <a:spcPts val="500"/>
              </a:spcBef>
            </a:pPr>
            <a:r>
              <a:rPr lang="en-US" sz="800" i="1" dirty="0"/>
              <a:t>Course Format</a:t>
            </a:r>
          </a:p>
        </p:txBody>
      </p:sp>
      <p:sp>
        <p:nvSpPr>
          <p:cNvPr id="33" name="Rectangle 32"/>
          <p:cNvSpPr/>
          <p:nvPr/>
        </p:nvSpPr>
        <p:spPr bwMode="gray">
          <a:xfrm>
            <a:off x="460614" y="3339408"/>
            <a:ext cx="1845988" cy="214691"/>
          </a:xfrm>
          <a:prstGeom prst="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p:cNvSpPr txBox="1"/>
          <p:nvPr/>
        </p:nvSpPr>
        <p:spPr bwMode="gray">
          <a:xfrm>
            <a:off x="882266" y="3385198"/>
            <a:ext cx="1002684" cy="123111"/>
          </a:xfrm>
          <a:prstGeom prst="rect">
            <a:avLst/>
          </a:prstGeom>
          <a:noFill/>
        </p:spPr>
        <p:txBody>
          <a:bodyPr wrap="square" lIns="0" tIns="0" rIns="0" bIns="0" rtlCol="0">
            <a:spAutoFit/>
          </a:bodyPr>
          <a:lstStyle/>
          <a:p>
            <a:pPr>
              <a:spcBef>
                <a:spcPts val="500"/>
              </a:spcBef>
            </a:pPr>
            <a:r>
              <a:rPr lang="en-US" sz="800" i="1" dirty="0"/>
              <a:t>Faculty Incentives</a:t>
            </a:r>
          </a:p>
        </p:txBody>
      </p:sp>
    </p:spTree>
    <p:extLst>
      <p:ext uri="{BB962C8B-B14F-4D97-AF65-F5344CB8AC3E}">
        <p14:creationId xmlns:p14="http://schemas.microsoft.com/office/powerpoint/2010/main" val="20254933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Dual Delivery Offers In-Person Engagement and Flexibility </a:t>
            </a:r>
          </a:p>
        </p:txBody>
      </p:sp>
      <p:sp>
        <p:nvSpPr>
          <p:cNvPr id="3" name="Text Placeholder 2"/>
          <p:cNvSpPr>
            <a:spLocks noGrp="1"/>
          </p:cNvSpPr>
          <p:nvPr>
            <p:ph type="body" sz="quarter" idx="16"/>
          </p:nvPr>
        </p:nvSpPr>
        <p:spPr/>
        <p:txBody>
          <a:bodyPr/>
          <a:lstStyle/>
          <a:p>
            <a:endParaRPr lang="en-US" dirty="0"/>
          </a:p>
        </p:txBody>
      </p:sp>
      <p:sp>
        <p:nvSpPr>
          <p:cNvPr id="4" name="Text Placeholder 3"/>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b="0" dirty="0"/>
              <a:t>Flexible Modality, Responsive Schedules</a:t>
            </a:r>
          </a:p>
        </p:txBody>
      </p:sp>
      <p:sp>
        <p:nvSpPr>
          <p:cNvPr id="7" name="Rectangle 6"/>
          <p:cNvSpPr/>
          <p:nvPr/>
        </p:nvSpPr>
        <p:spPr bwMode="gray">
          <a:xfrm>
            <a:off x="-5609" y="1016262"/>
            <a:ext cx="2271284" cy="350652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 name="Group 7"/>
          <p:cNvGrpSpPr/>
          <p:nvPr/>
        </p:nvGrpSpPr>
        <p:grpSpPr>
          <a:xfrm>
            <a:off x="2401685" y="1077934"/>
            <a:ext cx="3808443" cy="326263"/>
            <a:chOff x="201521" y="908651"/>
            <a:chExt cx="4100586" cy="326263"/>
          </a:xfrm>
        </p:grpSpPr>
        <p:sp>
          <p:nvSpPr>
            <p:cNvPr id="9" name="Rectangle 8"/>
            <p:cNvSpPr/>
            <p:nvPr/>
          </p:nvSpPr>
          <p:spPr bwMode="gray">
            <a:xfrm>
              <a:off x="547835" y="1189195"/>
              <a:ext cx="356191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10" name="Text Placeholder 3"/>
            <p:cNvSpPr txBox="1">
              <a:spLocks/>
            </p:cNvSpPr>
            <p:nvPr/>
          </p:nvSpPr>
          <p:spPr bwMode="gray">
            <a:xfrm>
              <a:off x="201521" y="908651"/>
              <a:ext cx="1407214"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a:solidFill>
                    <a:schemeClr val="accent3"/>
                  </a:solidFill>
                </a:rPr>
                <a:t>Beginning of Term</a:t>
              </a:r>
            </a:p>
          </p:txBody>
        </p:sp>
        <p:sp>
          <p:nvSpPr>
            <p:cNvPr id="11" name="Text Placeholder 3"/>
            <p:cNvSpPr txBox="1">
              <a:spLocks/>
            </p:cNvSpPr>
            <p:nvPr/>
          </p:nvSpPr>
          <p:spPr bwMode="gray">
            <a:xfrm>
              <a:off x="3262176" y="908651"/>
              <a:ext cx="1039931" cy="153888"/>
            </a:xfrm>
            <a:prstGeom prst="rect">
              <a:avLst/>
            </a:prstGeom>
          </p:spPr>
          <p:txBody>
            <a:bodyPr wrap="square" lIns="0" tIns="0" rIns="0" bIns="0">
              <a:spAutoFit/>
            </a:bodyPr>
            <a:lstStyle>
              <a:lvl1pPr marL="173038"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1pPr>
              <a:lvl2pPr marL="346075"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2pPr>
              <a:lvl3pPr marL="512763" indent="-16668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3pPr>
              <a:lvl4pPr marL="685800" indent="-173038"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000" dirty="0">
                  <a:solidFill>
                    <a:schemeClr val="accent3"/>
                  </a:solidFill>
                </a:rPr>
                <a:t>End of Term</a:t>
              </a:r>
            </a:p>
          </p:txBody>
        </p:sp>
      </p:grpSp>
      <p:grpSp>
        <p:nvGrpSpPr>
          <p:cNvPr id="12" name="Group 11"/>
          <p:cNvGrpSpPr/>
          <p:nvPr/>
        </p:nvGrpSpPr>
        <p:grpSpPr>
          <a:xfrm>
            <a:off x="2964566" y="1430836"/>
            <a:ext cx="3156452" cy="524486"/>
            <a:chOff x="689496" y="1339956"/>
            <a:chExt cx="4499870" cy="524486"/>
          </a:xfrm>
        </p:grpSpPr>
        <p:sp>
          <p:nvSpPr>
            <p:cNvPr id="13" name="TextBox 12"/>
            <p:cNvSpPr txBox="1"/>
            <p:nvPr/>
          </p:nvSpPr>
          <p:spPr bwMode="gray">
            <a:xfrm>
              <a:off x="1271349" y="1339956"/>
              <a:ext cx="751501" cy="123111"/>
            </a:xfrm>
            <a:prstGeom prst="rect">
              <a:avLst/>
            </a:prstGeom>
            <a:noFill/>
          </p:spPr>
          <p:txBody>
            <a:bodyPr wrap="square" lIns="0" tIns="0" rIns="0" bIns="0" rtlCol="0">
              <a:spAutoFit/>
            </a:bodyPr>
            <a:lstStyle/>
            <a:p>
              <a:pPr algn="ctr">
                <a:spcBef>
                  <a:spcPts val="500"/>
                </a:spcBef>
              </a:pPr>
              <a:r>
                <a:rPr lang="en-US" sz="800" b="1" dirty="0">
                  <a:solidFill>
                    <a:srgbClr val="4F5861"/>
                  </a:solidFill>
                </a:rPr>
                <a:t>ER Visit</a:t>
              </a:r>
            </a:p>
          </p:txBody>
        </p:sp>
        <p:sp>
          <p:nvSpPr>
            <p:cNvPr id="14" name="Pentagon 13"/>
            <p:cNvSpPr/>
            <p:nvPr/>
          </p:nvSpPr>
          <p:spPr bwMode="gray">
            <a:xfrm>
              <a:off x="689496" y="1615042"/>
              <a:ext cx="885205" cy="228600"/>
            </a:xfrm>
            <a:prstGeom prst="homePlate">
              <a:avLst>
                <a:gd name="adj" fmla="val 0"/>
              </a:avLst>
            </a:prstGeom>
            <a:noFill/>
            <a:ln w="2857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15" name="Pentagon 14"/>
            <p:cNvSpPr/>
            <p:nvPr/>
          </p:nvSpPr>
          <p:spPr bwMode="gray">
            <a:xfrm>
              <a:off x="2819152" y="1624536"/>
              <a:ext cx="2370214" cy="239906"/>
            </a:xfrm>
            <a:prstGeom prst="homePlate">
              <a:avLst>
                <a:gd name="adj" fmla="val 0"/>
              </a:avLst>
            </a:prstGeom>
            <a:solidFill>
              <a:schemeClr val="bg1"/>
            </a:solidFill>
            <a:ln w="2857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16" name="Rectangle 15"/>
            <p:cNvSpPr/>
            <p:nvPr/>
          </p:nvSpPr>
          <p:spPr bwMode="gray">
            <a:xfrm>
              <a:off x="1574702" y="1612557"/>
              <a:ext cx="1244449" cy="237558"/>
            </a:xfrm>
            <a:prstGeom prst="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7" name="Straight Connector 16"/>
            <p:cNvCxnSpPr/>
            <p:nvPr/>
          </p:nvCxnSpPr>
          <p:spPr bwMode="gray">
            <a:xfrm flipV="1">
              <a:off x="1573020" y="1441656"/>
              <a:ext cx="0" cy="18288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964566" y="2062984"/>
            <a:ext cx="3156452" cy="600800"/>
            <a:chOff x="689497" y="2209044"/>
            <a:chExt cx="4458013" cy="600800"/>
          </a:xfrm>
        </p:grpSpPr>
        <p:sp>
          <p:nvSpPr>
            <p:cNvPr id="19" name="TextBox 18"/>
            <p:cNvSpPr txBox="1"/>
            <p:nvPr/>
          </p:nvSpPr>
          <p:spPr bwMode="gray">
            <a:xfrm>
              <a:off x="2045683" y="2209044"/>
              <a:ext cx="1428052" cy="123111"/>
            </a:xfrm>
            <a:prstGeom prst="rect">
              <a:avLst/>
            </a:prstGeom>
            <a:noFill/>
          </p:spPr>
          <p:txBody>
            <a:bodyPr wrap="square" lIns="0" tIns="0" rIns="0" bIns="0" rtlCol="0">
              <a:spAutoFit/>
            </a:bodyPr>
            <a:lstStyle/>
            <a:p>
              <a:pPr algn="ctr">
                <a:spcBef>
                  <a:spcPts val="500"/>
                </a:spcBef>
              </a:pPr>
              <a:r>
                <a:rPr lang="en-US" sz="800" b="1" dirty="0">
                  <a:solidFill>
                    <a:srgbClr val="4F5861"/>
                  </a:solidFill>
                </a:rPr>
                <a:t>Loss of Childcare</a:t>
              </a:r>
            </a:p>
          </p:txBody>
        </p:sp>
        <p:sp>
          <p:nvSpPr>
            <p:cNvPr id="20" name="Pentagon 19"/>
            <p:cNvSpPr/>
            <p:nvPr/>
          </p:nvSpPr>
          <p:spPr bwMode="gray">
            <a:xfrm>
              <a:off x="689497" y="2571882"/>
              <a:ext cx="1968137" cy="228600"/>
            </a:xfrm>
            <a:prstGeom prst="homePlate">
              <a:avLst>
                <a:gd name="adj" fmla="val 0"/>
              </a:avLst>
            </a:prstGeom>
            <a:noFill/>
            <a:ln w="2857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21" name="Rectangle 20"/>
            <p:cNvSpPr/>
            <p:nvPr/>
          </p:nvSpPr>
          <p:spPr bwMode="gray">
            <a:xfrm>
              <a:off x="2656815" y="2572100"/>
              <a:ext cx="2490695" cy="237744"/>
            </a:xfrm>
            <a:prstGeom prst="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2" name="Straight Connector 21"/>
            <p:cNvCxnSpPr/>
            <p:nvPr/>
          </p:nvCxnSpPr>
          <p:spPr bwMode="gray">
            <a:xfrm flipV="1">
              <a:off x="2665070" y="2382529"/>
              <a:ext cx="0" cy="18288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964566" y="2839164"/>
            <a:ext cx="3156452" cy="710928"/>
            <a:chOff x="671391" y="3095266"/>
            <a:chExt cx="4517975" cy="710928"/>
          </a:xfrm>
        </p:grpSpPr>
        <p:sp>
          <p:nvSpPr>
            <p:cNvPr id="24" name="Pentagon 23"/>
            <p:cNvSpPr/>
            <p:nvPr/>
          </p:nvSpPr>
          <p:spPr bwMode="gray">
            <a:xfrm>
              <a:off x="2010110" y="3577594"/>
              <a:ext cx="326666" cy="228600"/>
            </a:xfrm>
            <a:prstGeom prst="homePlate">
              <a:avLst>
                <a:gd name="adj" fmla="val 0"/>
              </a:avLst>
            </a:prstGeom>
            <a:noFill/>
            <a:ln w="2857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25" name="Pentagon 24"/>
            <p:cNvSpPr/>
            <p:nvPr/>
          </p:nvSpPr>
          <p:spPr bwMode="gray">
            <a:xfrm>
              <a:off x="3227675" y="3573022"/>
              <a:ext cx="554182" cy="228600"/>
            </a:xfrm>
            <a:prstGeom prst="homePlate">
              <a:avLst>
                <a:gd name="adj" fmla="val 0"/>
              </a:avLst>
            </a:prstGeom>
            <a:noFill/>
            <a:ln w="2857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26" name="Rectangle 25"/>
            <p:cNvSpPr/>
            <p:nvPr/>
          </p:nvSpPr>
          <p:spPr bwMode="gray">
            <a:xfrm>
              <a:off x="2336776" y="3577594"/>
              <a:ext cx="890899" cy="228600"/>
            </a:xfrm>
            <a:prstGeom prst="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bwMode="gray">
            <a:xfrm>
              <a:off x="3781857" y="3577593"/>
              <a:ext cx="1407509" cy="217985"/>
            </a:xfrm>
            <a:prstGeom prst="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28" name="Straight Connector 27"/>
            <p:cNvCxnSpPr/>
            <p:nvPr/>
          </p:nvCxnSpPr>
          <p:spPr bwMode="gray">
            <a:xfrm flipV="1">
              <a:off x="1213537" y="3385570"/>
              <a:ext cx="0" cy="18288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bwMode="gray">
            <a:xfrm>
              <a:off x="671391" y="3095266"/>
              <a:ext cx="1248116" cy="246221"/>
            </a:xfrm>
            <a:prstGeom prst="rect">
              <a:avLst/>
            </a:prstGeom>
            <a:noFill/>
          </p:spPr>
          <p:txBody>
            <a:bodyPr wrap="square" lIns="0" tIns="0" rIns="0" bIns="0" rtlCol="0">
              <a:spAutoFit/>
            </a:bodyPr>
            <a:lstStyle/>
            <a:p>
              <a:pPr algn="ctr">
                <a:spcBef>
                  <a:spcPts val="500"/>
                </a:spcBef>
              </a:pPr>
              <a:r>
                <a:rPr lang="en-US" sz="800" b="1" dirty="0">
                  <a:solidFill>
                    <a:srgbClr val="4F5861"/>
                  </a:solidFill>
                </a:rPr>
                <a:t>Unpredictable Work Schedule</a:t>
              </a:r>
            </a:p>
          </p:txBody>
        </p:sp>
        <p:sp>
          <p:nvSpPr>
            <p:cNvPr id="30" name="Rectangle 29"/>
            <p:cNvSpPr/>
            <p:nvPr/>
          </p:nvSpPr>
          <p:spPr bwMode="gray">
            <a:xfrm>
              <a:off x="705879" y="3577594"/>
              <a:ext cx="1286494" cy="217984"/>
            </a:xfrm>
            <a:prstGeom prst="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1" name="Picture 2" descr="https://upload.wikimedia.org/wikipedia/en/0/0b/Lakeshore_Technical_College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9764" y="723034"/>
            <a:ext cx="443224" cy="328725"/>
          </a:xfrm>
          <a:prstGeom prst="rect">
            <a:avLst/>
          </a:prstGeom>
          <a:noFill/>
          <a:extLst>
            <a:ext uri="{909E8E84-426E-40DD-AFC4-6F175D3DCCD1}">
              <a14:hiddenFill xmlns:a14="http://schemas.microsoft.com/office/drawing/2010/main">
                <a:solidFill>
                  <a:srgbClr val="FFFFFF"/>
                </a:solidFill>
              </a14:hiddenFill>
            </a:ext>
          </a:extLst>
        </p:spPr>
      </p:pic>
      <p:grpSp>
        <p:nvGrpSpPr>
          <p:cNvPr id="32" name="Group 31"/>
          <p:cNvGrpSpPr/>
          <p:nvPr/>
        </p:nvGrpSpPr>
        <p:grpSpPr>
          <a:xfrm>
            <a:off x="282783" y="1798897"/>
            <a:ext cx="1960595" cy="415498"/>
            <a:chOff x="282783" y="1518406"/>
            <a:chExt cx="1960595" cy="415498"/>
          </a:xfrm>
        </p:grpSpPr>
        <p:sp>
          <p:nvSpPr>
            <p:cNvPr id="33" name="TextBox 32"/>
            <p:cNvSpPr txBox="1"/>
            <p:nvPr/>
          </p:nvSpPr>
          <p:spPr bwMode="gray">
            <a:xfrm>
              <a:off x="570611" y="1518406"/>
              <a:ext cx="1672767" cy="415498"/>
            </a:xfrm>
            <a:prstGeom prst="rect">
              <a:avLst/>
            </a:prstGeom>
            <a:noFill/>
          </p:spPr>
          <p:txBody>
            <a:bodyPr wrap="square" lIns="0" tIns="0" rIns="0" bIns="0" rtlCol="0">
              <a:spAutoFit/>
            </a:bodyPr>
            <a:lstStyle/>
            <a:p>
              <a:pPr>
                <a:spcBef>
                  <a:spcPts val="500"/>
                </a:spcBef>
              </a:pPr>
              <a:r>
                <a:rPr lang="en-US" sz="900" dirty="0">
                  <a:solidFill>
                    <a:schemeClr val="bg1"/>
                  </a:solidFill>
                </a:rPr>
                <a:t>Course content delivered </a:t>
              </a:r>
              <a:br>
                <a:rPr lang="en-US" sz="900" dirty="0">
                  <a:solidFill>
                    <a:schemeClr val="bg1"/>
                  </a:solidFill>
                </a:rPr>
              </a:br>
              <a:r>
                <a:rPr lang="en-US" sz="900" dirty="0">
                  <a:solidFill>
                    <a:schemeClr val="bg1"/>
                  </a:solidFill>
                </a:rPr>
                <a:t>in a traditional, face-to-</a:t>
              </a:r>
              <a:br>
                <a:rPr lang="en-US" sz="900" dirty="0">
                  <a:solidFill>
                    <a:schemeClr val="bg1"/>
                  </a:solidFill>
                </a:rPr>
              </a:br>
              <a:r>
                <a:rPr lang="en-US" sz="900" dirty="0">
                  <a:solidFill>
                    <a:schemeClr val="bg1"/>
                  </a:solidFill>
                </a:rPr>
                <a:t>face manner</a:t>
              </a:r>
            </a:p>
          </p:txBody>
        </p:sp>
        <p:sp>
          <p:nvSpPr>
            <p:cNvPr id="34" name="Oval 33"/>
            <p:cNvSpPr/>
            <p:nvPr/>
          </p:nvSpPr>
          <p:spPr bwMode="gray">
            <a:xfrm>
              <a:off x="282783" y="1533169"/>
              <a:ext cx="216694" cy="216694"/>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accent6"/>
                  </a:solidFill>
                  <a:latin typeface="+mj-lt"/>
                </a:rPr>
                <a:t>1</a:t>
              </a:r>
            </a:p>
          </p:txBody>
        </p:sp>
      </p:grpSp>
      <p:grpSp>
        <p:nvGrpSpPr>
          <p:cNvPr id="35" name="Group 34"/>
          <p:cNvGrpSpPr/>
          <p:nvPr/>
        </p:nvGrpSpPr>
        <p:grpSpPr>
          <a:xfrm>
            <a:off x="282783" y="2492052"/>
            <a:ext cx="1960595" cy="415498"/>
            <a:chOff x="282783" y="1518406"/>
            <a:chExt cx="1960595" cy="415498"/>
          </a:xfrm>
        </p:grpSpPr>
        <p:sp>
          <p:nvSpPr>
            <p:cNvPr id="36" name="TextBox 35"/>
            <p:cNvSpPr txBox="1"/>
            <p:nvPr/>
          </p:nvSpPr>
          <p:spPr bwMode="gray">
            <a:xfrm>
              <a:off x="570611" y="1518406"/>
              <a:ext cx="1672767" cy="415498"/>
            </a:xfrm>
            <a:prstGeom prst="rect">
              <a:avLst/>
            </a:prstGeom>
            <a:noFill/>
          </p:spPr>
          <p:txBody>
            <a:bodyPr wrap="square" lIns="0" tIns="0" rIns="0" bIns="0" rtlCol="0">
              <a:spAutoFit/>
            </a:bodyPr>
            <a:lstStyle/>
            <a:p>
              <a:pPr>
                <a:spcBef>
                  <a:spcPts val="500"/>
                </a:spcBef>
              </a:pPr>
              <a:r>
                <a:rPr lang="en-US" sz="900" dirty="0">
                  <a:solidFill>
                    <a:schemeClr val="bg1"/>
                  </a:solidFill>
                </a:rPr>
                <a:t>Class sessions and course materials are recorded and uploaded to Blackboard</a:t>
              </a:r>
            </a:p>
          </p:txBody>
        </p:sp>
        <p:sp>
          <p:nvSpPr>
            <p:cNvPr id="37" name="Oval 36"/>
            <p:cNvSpPr/>
            <p:nvPr/>
          </p:nvSpPr>
          <p:spPr bwMode="gray">
            <a:xfrm>
              <a:off x="282783" y="1533169"/>
              <a:ext cx="216694" cy="216694"/>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accent6"/>
                  </a:solidFill>
                  <a:latin typeface="+mj-lt"/>
                </a:rPr>
                <a:t>2</a:t>
              </a:r>
            </a:p>
          </p:txBody>
        </p:sp>
      </p:grpSp>
      <p:grpSp>
        <p:nvGrpSpPr>
          <p:cNvPr id="38" name="Group 37"/>
          <p:cNvGrpSpPr/>
          <p:nvPr/>
        </p:nvGrpSpPr>
        <p:grpSpPr>
          <a:xfrm>
            <a:off x="289835" y="3185207"/>
            <a:ext cx="1960595" cy="276999"/>
            <a:chOff x="282783" y="1518406"/>
            <a:chExt cx="1960595" cy="276999"/>
          </a:xfrm>
        </p:grpSpPr>
        <p:sp>
          <p:nvSpPr>
            <p:cNvPr id="39" name="TextBox 38"/>
            <p:cNvSpPr txBox="1"/>
            <p:nvPr/>
          </p:nvSpPr>
          <p:spPr bwMode="gray">
            <a:xfrm>
              <a:off x="570611" y="1518406"/>
              <a:ext cx="1672767" cy="276999"/>
            </a:xfrm>
            <a:prstGeom prst="rect">
              <a:avLst/>
            </a:prstGeom>
            <a:noFill/>
          </p:spPr>
          <p:txBody>
            <a:bodyPr wrap="square" lIns="0" tIns="0" rIns="0" bIns="0" rtlCol="0">
              <a:spAutoFit/>
            </a:bodyPr>
            <a:lstStyle/>
            <a:p>
              <a:pPr>
                <a:spcBef>
                  <a:spcPts val="500"/>
                </a:spcBef>
              </a:pPr>
              <a:r>
                <a:rPr lang="en-US" sz="900" dirty="0">
                  <a:solidFill>
                    <a:schemeClr val="bg1"/>
                  </a:solidFill>
                </a:rPr>
                <a:t>Students can flex attendance at-will</a:t>
              </a:r>
            </a:p>
          </p:txBody>
        </p:sp>
        <p:sp>
          <p:nvSpPr>
            <p:cNvPr id="40" name="Oval 39"/>
            <p:cNvSpPr/>
            <p:nvPr/>
          </p:nvSpPr>
          <p:spPr bwMode="gray">
            <a:xfrm>
              <a:off x="282783" y="1533169"/>
              <a:ext cx="216694" cy="216694"/>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accent6"/>
                  </a:solidFill>
                  <a:latin typeface="+mj-lt"/>
                </a:rPr>
                <a:t>3</a:t>
              </a:r>
            </a:p>
          </p:txBody>
        </p:sp>
      </p:grpSp>
      <p:grpSp>
        <p:nvGrpSpPr>
          <p:cNvPr id="41" name="Group 40"/>
          <p:cNvGrpSpPr/>
          <p:nvPr/>
        </p:nvGrpSpPr>
        <p:grpSpPr>
          <a:xfrm>
            <a:off x="282783" y="3739862"/>
            <a:ext cx="1960595" cy="415498"/>
            <a:chOff x="282783" y="1518406"/>
            <a:chExt cx="1960595" cy="415498"/>
          </a:xfrm>
        </p:grpSpPr>
        <p:sp>
          <p:nvSpPr>
            <p:cNvPr id="42" name="TextBox 41"/>
            <p:cNvSpPr txBox="1"/>
            <p:nvPr/>
          </p:nvSpPr>
          <p:spPr bwMode="gray">
            <a:xfrm>
              <a:off x="570611" y="1518406"/>
              <a:ext cx="1672767" cy="415498"/>
            </a:xfrm>
            <a:prstGeom prst="rect">
              <a:avLst/>
            </a:prstGeom>
            <a:noFill/>
          </p:spPr>
          <p:txBody>
            <a:bodyPr wrap="square" lIns="0" tIns="0" rIns="0" bIns="0" rtlCol="0">
              <a:spAutoFit/>
            </a:bodyPr>
            <a:lstStyle/>
            <a:p>
              <a:pPr>
                <a:spcBef>
                  <a:spcPts val="500"/>
                </a:spcBef>
              </a:pPr>
              <a:r>
                <a:rPr lang="en-US" sz="900" dirty="0">
                  <a:solidFill>
                    <a:schemeClr val="bg1"/>
                  </a:solidFill>
                </a:rPr>
                <a:t>Discussions and assignments available in both modalities</a:t>
              </a:r>
            </a:p>
          </p:txBody>
        </p:sp>
        <p:sp>
          <p:nvSpPr>
            <p:cNvPr id="43" name="Oval 42"/>
            <p:cNvSpPr/>
            <p:nvPr/>
          </p:nvSpPr>
          <p:spPr bwMode="gray">
            <a:xfrm>
              <a:off x="282783" y="1533169"/>
              <a:ext cx="216694" cy="216694"/>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defTabSz="1463675"/>
              <a:r>
                <a:rPr lang="en-US" b="1" dirty="0">
                  <a:solidFill>
                    <a:schemeClr val="accent6"/>
                  </a:solidFill>
                  <a:latin typeface="+mj-lt"/>
                </a:rPr>
                <a:t>4</a:t>
              </a:r>
            </a:p>
          </p:txBody>
        </p:sp>
      </p:grpSp>
      <p:pic>
        <p:nvPicPr>
          <p:cNvPr id="44" name="Picture 4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1367" y="1578806"/>
            <a:ext cx="291389" cy="365760"/>
          </a:xfrm>
          <a:prstGeom prst="rect">
            <a:avLst/>
          </a:prstGeom>
        </p:spPr>
      </p:pic>
      <p:pic>
        <p:nvPicPr>
          <p:cNvPr id="45" name="Picture 4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7463" y="2327909"/>
            <a:ext cx="285293" cy="365760"/>
          </a:xfrm>
          <a:prstGeom prst="rect">
            <a:avLst/>
          </a:prstGeom>
        </p:spPr>
      </p:pic>
      <p:pic>
        <p:nvPicPr>
          <p:cNvPr id="46" name="Picture 4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53824" y="3199970"/>
            <a:ext cx="385011" cy="365760"/>
          </a:xfrm>
          <a:prstGeom prst="rect">
            <a:avLst/>
          </a:prstGeom>
        </p:spPr>
      </p:pic>
      <p:sp>
        <p:nvSpPr>
          <p:cNvPr id="47" name="TextBox 46"/>
          <p:cNvSpPr txBox="1"/>
          <p:nvPr/>
        </p:nvSpPr>
        <p:spPr>
          <a:xfrm>
            <a:off x="285251" y="1181909"/>
            <a:ext cx="2124185" cy="307777"/>
          </a:xfrm>
          <a:prstGeom prst="rect">
            <a:avLst/>
          </a:prstGeom>
          <a:noFill/>
        </p:spPr>
        <p:txBody>
          <a:bodyPr wrap="square" lIns="0" tIns="0" rIns="0" bIns="0" rtlCol="0">
            <a:spAutoFit/>
          </a:bodyPr>
          <a:lstStyle/>
          <a:p>
            <a:pPr>
              <a:spcBef>
                <a:spcPts val="500"/>
              </a:spcBef>
            </a:pPr>
            <a:r>
              <a:rPr lang="en-US" sz="1000" b="1" dirty="0">
                <a:solidFill>
                  <a:schemeClr val="bg1"/>
                </a:solidFill>
              </a:rPr>
              <a:t>The Next Level of Student-Centric Scheduling</a:t>
            </a:r>
          </a:p>
        </p:txBody>
      </p:sp>
      <p:sp>
        <p:nvSpPr>
          <p:cNvPr id="48" name="Oval 47"/>
          <p:cNvSpPr/>
          <p:nvPr/>
        </p:nvSpPr>
        <p:spPr bwMode="gray">
          <a:xfrm>
            <a:off x="2681661" y="1275902"/>
            <a:ext cx="180217" cy="180217"/>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sp>
        <p:nvSpPr>
          <p:cNvPr id="49" name="Oval 48"/>
          <p:cNvSpPr/>
          <p:nvPr/>
        </p:nvSpPr>
        <p:spPr bwMode="gray">
          <a:xfrm>
            <a:off x="5920983" y="1279449"/>
            <a:ext cx="180217" cy="180217"/>
          </a:xfrm>
          <a:prstGeom prst="ellipse">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5861"/>
              </a:solidFill>
            </a:endParaRPr>
          </a:p>
        </p:txBody>
      </p:sp>
      <p:grpSp>
        <p:nvGrpSpPr>
          <p:cNvPr id="50" name="Group 49"/>
          <p:cNvGrpSpPr/>
          <p:nvPr/>
        </p:nvGrpSpPr>
        <p:grpSpPr>
          <a:xfrm>
            <a:off x="2492607" y="3899023"/>
            <a:ext cx="2025337" cy="623765"/>
            <a:chOff x="2639458" y="3899023"/>
            <a:chExt cx="2025337" cy="623765"/>
          </a:xfrm>
        </p:grpSpPr>
        <p:sp>
          <p:nvSpPr>
            <p:cNvPr id="51" name="Rectangle 50"/>
            <p:cNvSpPr/>
            <p:nvPr/>
          </p:nvSpPr>
          <p:spPr bwMode="gray">
            <a:xfrm>
              <a:off x="2639458" y="3899023"/>
              <a:ext cx="2025337" cy="623765"/>
            </a:xfrm>
            <a:prstGeom prst="rect">
              <a:avLst/>
            </a:prstGeom>
            <a:solidFill>
              <a:schemeClr val="accent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2" name="Rectangle 51"/>
            <p:cNvSpPr/>
            <p:nvPr/>
          </p:nvSpPr>
          <p:spPr bwMode="gray">
            <a:xfrm>
              <a:off x="3731227" y="4211131"/>
              <a:ext cx="635786" cy="237744"/>
            </a:xfrm>
            <a:prstGeom prst="rect">
              <a:avLst/>
            </a:prstGeom>
            <a:solidFill>
              <a:schemeClr val="bg1"/>
            </a:solidFill>
            <a:ln w="28575">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Pentagon 52"/>
            <p:cNvSpPr/>
            <p:nvPr/>
          </p:nvSpPr>
          <p:spPr bwMode="gray">
            <a:xfrm>
              <a:off x="2859325" y="4206546"/>
              <a:ext cx="634265" cy="268371"/>
            </a:xfrm>
            <a:prstGeom prst="homePlate">
              <a:avLst>
                <a:gd name="adj" fmla="val 0"/>
              </a:avLst>
            </a:prstGeom>
            <a:solidFill>
              <a:srgbClr val="FFFFFF"/>
            </a:solidFill>
            <a:ln w="28575"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j-lt"/>
              </a:endParaRPr>
            </a:p>
          </p:txBody>
        </p:sp>
        <p:sp>
          <p:nvSpPr>
            <p:cNvPr id="54" name="TextBox 53"/>
            <p:cNvSpPr txBox="1"/>
            <p:nvPr/>
          </p:nvSpPr>
          <p:spPr>
            <a:xfrm>
              <a:off x="3871509" y="4263123"/>
              <a:ext cx="783713" cy="138499"/>
            </a:xfrm>
            <a:prstGeom prst="rect">
              <a:avLst/>
            </a:prstGeom>
            <a:noFill/>
          </p:spPr>
          <p:txBody>
            <a:bodyPr wrap="square" lIns="0" tIns="0" rIns="0" bIns="0" rtlCol="0">
              <a:spAutoFit/>
            </a:bodyPr>
            <a:lstStyle/>
            <a:p>
              <a:pPr>
                <a:spcBef>
                  <a:spcPts val="500"/>
                </a:spcBef>
              </a:pPr>
              <a:r>
                <a:rPr lang="en-US" sz="900" dirty="0"/>
                <a:t>Online</a:t>
              </a:r>
            </a:p>
          </p:txBody>
        </p:sp>
        <p:sp>
          <p:nvSpPr>
            <p:cNvPr id="55" name="TextBox 54"/>
            <p:cNvSpPr txBox="1"/>
            <p:nvPr/>
          </p:nvSpPr>
          <p:spPr>
            <a:xfrm>
              <a:off x="2886206" y="4263123"/>
              <a:ext cx="783713" cy="138499"/>
            </a:xfrm>
            <a:prstGeom prst="rect">
              <a:avLst/>
            </a:prstGeom>
            <a:noFill/>
          </p:spPr>
          <p:txBody>
            <a:bodyPr wrap="square" lIns="0" tIns="0" rIns="0" bIns="0" rtlCol="0">
              <a:spAutoFit/>
            </a:bodyPr>
            <a:lstStyle/>
            <a:p>
              <a:pPr>
                <a:spcBef>
                  <a:spcPts val="500"/>
                </a:spcBef>
              </a:pPr>
              <a:r>
                <a:rPr lang="en-US" sz="900" dirty="0"/>
                <a:t>In-Person</a:t>
              </a:r>
            </a:p>
          </p:txBody>
        </p:sp>
        <p:sp>
          <p:nvSpPr>
            <p:cNvPr id="56" name="TextBox 55"/>
            <p:cNvSpPr txBox="1"/>
            <p:nvPr/>
          </p:nvSpPr>
          <p:spPr>
            <a:xfrm>
              <a:off x="2682855" y="3987487"/>
              <a:ext cx="783713" cy="138499"/>
            </a:xfrm>
            <a:prstGeom prst="rect">
              <a:avLst/>
            </a:prstGeom>
            <a:noFill/>
          </p:spPr>
          <p:txBody>
            <a:bodyPr wrap="square" lIns="0" tIns="0" rIns="0" bIns="0" rtlCol="0">
              <a:spAutoFit/>
            </a:bodyPr>
            <a:lstStyle/>
            <a:p>
              <a:pPr>
                <a:spcBef>
                  <a:spcPts val="500"/>
                </a:spcBef>
              </a:pPr>
              <a:r>
                <a:rPr lang="en-US" sz="900" b="1" dirty="0"/>
                <a:t>Key:</a:t>
              </a:r>
            </a:p>
          </p:txBody>
        </p:sp>
      </p:grpSp>
      <p:sp>
        <p:nvSpPr>
          <p:cNvPr id="57" name="Right Bracket 56"/>
          <p:cNvSpPr/>
          <p:nvPr/>
        </p:nvSpPr>
        <p:spPr bwMode="gray">
          <a:xfrm flipH="1">
            <a:off x="2492607" y="1520784"/>
            <a:ext cx="55382" cy="2286000"/>
          </a:xfrm>
          <a:prstGeom prst="rightBracket">
            <a:avLst>
              <a:gd name="adj" fmla="val 0"/>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a:p>
        </p:txBody>
      </p:sp>
      <p:cxnSp>
        <p:nvCxnSpPr>
          <p:cNvPr id="58" name="Elbow Connector 57"/>
          <p:cNvCxnSpPr/>
          <p:nvPr/>
        </p:nvCxnSpPr>
        <p:spPr bwMode="gray">
          <a:xfrm flipV="1">
            <a:off x="1840209" y="2720686"/>
            <a:ext cx="652655" cy="640080"/>
          </a:xfrm>
          <a:prstGeom prst="bentConnector3">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bwMode="gray">
          <a:xfrm>
            <a:off x="4508371" y="3821618"/>
            <a:ext cx="809292" cy="307777"/>
          </a:xfrm>
          <a:prstGeom prst="rect">
            <a:avLst/>
          </a:prstGeom>
          <a:noFill/>
        </p:spPr>
        <p:txBody>
          <a:bodyPr wrap="square" lIns="0" tIns="0" rIns="0" bIns="0" rtlCol="0">
            <a:spAutoFit/>
          </a:bodyPr>
          <a:lstStyle/>
          <a:p>
            <a:pPr algn="ctr"/>
            <a:r>
              <a:rPr lang="en-US" sz="2000" dirty="0">
                <a:solidFill>
                  <a:schemeClr val="accent6"/>
                </a:solidFill>
                <a:latin typeface="+mj-lt"/>
              </a:rPr>
              <a:t>63%</a:t>
            </a:r>
          </a:p>
        </p:txBody>
      </p:sp>
      <p:sp>
        <p:nvSpPr>
          <p:cNvPr id="60" name="TextBox 59"/>
          <p:cNvSpPr txBox="1"/>
          <p:nvPr/>
        </p:nvSpPr>
        <p:spPr bwMode="gray">
          <a:xfrm>
            <a:off x="4688323" y="4129382"/>
            <a:ext cx="1498921" cy="369332"/>
          </a:xfrm>
          <a:prstGeom prst="rect">
            <a:avLst/>
          </a:prstGeom>
          <a:noFill/>
        </p:spPr>
        <p:txBody>
          <a:bodyPr wrap="square" lIns="0" tIns="0" rIns="0" bIns="0" rtlCol="0">
            <a:spAutoFit/>
          </a:bodyPr>
          <a:lstStyle/>
          <a:p>
            <a:pPr>
              <a:spcBef>
                <a:spcPts val="500"/>
              </a:spcBef>
            </a:pPr>
            <a:r>
              <a:rPr lang="en-US" sz="800" dirty="0"/>
              <a:t>Gap closure between full-time and part-time retention since implementation</a:t>
            </a:r>
          </a:p>
        </p:txBody>
      </p:sp>
    </p:spTree>
    <p:extLst>
      <p:ext uri="{BB962C8B-B14F-4D97-AF65-F5344CB8AC3E}">
        <p14:creationId xmlns:p14="http://schemas.microsoft.com/office/powerpoint/2010/main" val="2734618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F8DC9C8-8A38-46B7-96DF-BDBF51DB9202}"/>
              </a:ext>
            </a:extLst>
          </p:cNvPr>
          <p:cNvSpPr>
            <a:spLocks noGrp="1"/>
          </p:cNvSpPr>
          <p:nvPr>
            <p:ph type="body" sz="quarter" idx="15"/>
          </p:nvPr>
        </p:nvSpPr>
        <p:spPr/>
        <p:txBody>
          <a:bodyPr/>
          <a:lstStyle/>
          <a:p>
            <a:endParaRPr lang="en-US" dirty="0"/>
          </a:p>
        </p:txBody>
      </p:sp>
      <p:sp>
        <p:nvSpPr>
          <p:cNvPr id="3" name="Text Placeholder 2">
            <a:extLst>
              <a:ext uri="{FF2B5EF4-FFF2-40B4-BE49-F238E27FC236}">
                <a16:creationId xmlns:a16="http://schemas.microsoft.com/office/drawing/2014/main" id="{B4D732B4-A5D8-4DCA-BE72-CF8938386916}"/>
              </a:ext>
            </a:extLst>
          </p:cNvPr>
          <p:cNvSpPr>
            <a:spLocks noGrp="1"/>
          </p:cNvSpPr>
          <p:nvPr>
            <p:ph type="body" sz="quarter" idx="16"/>
          </p:nvPr>
        </p:nvSpPr>
        <p:spPr/>
        <p:txBody>
          <a:bodyPr/>
          <a:lstStyle/>
          <a:p>
            <a:endParaRPr lang="en-US"/>
          </a:p>
        </p:txBody>
      </p:sp>
      <p:sp>
        <p:nvSpPr>
          <p:cNvPr id="6" name="Title 5">
            <a:extLst>
              <a:ext uri="{FF2B5EF4-FFF2-40B4-BE49-F238E27FC236}">
                <a16:creationId xmlns:a16="http://schemas.microsoft.com/office/drawing/2014/main" id="{0D8306D2-9D24-403D-866A-F066984F94FE}"/>
              </a:ext>
            </a:extLst>
          </p:cNvPr>
          <p:cNvSpPr>
            <a:spLocks noGrp="1"/>
          </p:cNvSpPr>
          <p:nvPr>
            <p:ph type="title"/>
          </p:nvPr>
        </p:nvSpPr>
        <p:spPr/>
        <p:txBody>
          <a:bodyPr/>
          <a:lstStyle/>
          <a:p>
            <a:r>
              <a:rPr lang="en-US" b="0" dirty="0"/>
              <a:t>A Reason for Optimism?</a:t>
            </a:r>
          </a:p>
        </p:txBody>
      </p:sp>
      <p:sp>
        <p:nvSpPr>
          <p:cNvPr id="10" name="TextBox 9">
            <a:extLst>
              <a:ext uri="{FF2B5EF4-FFF2-40B4-BE49-F238E27FC236}">
                <a16:creationId xmlns:a16="http://schemas.microsoft.com/office/drawing/2014/main" id="{6D067819-1E9C-4F11-81A4-6FD48EF033B7}"/>
              </a:ext>
            </a:extLst>
          </p:cNvPr>
          <p:cNvSpPr txBox="1"/>
          <p:nvPr/>
        </p:nvSpPr>
        <p:spPr bwMode="gray">
          <a:xfrm>
            <a:off x="3200400" y="1511919"/>
            <a:ext cx="908984" cy="370048"/>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000" b="0" i="0" u="none" strike="noStrike" kern="1200" cap="none" spc="0" normalizeH="0" baseline="0" noProof="0" dirty="0">
                <a:ln>
                  <a:noFill/>
                </a:ln>
                <a:solidFill>
                  <a:srgbClr val="0070CD"/>
                </a:solidFill>
                <a:effectLst/>
                <a:uLnTx/>
                <a:uFillTx/>
                <a:latin typeface="Rockwell"/>
                <a:ea typeface="+mn-ea"/>
                <a:cs typeface="+mn-cs"/>
              </a:rPr>
              <a:t>47%</a:t>
            </a:r>
          </a:p>
        </p:txBody>
      </p:sp>
      <p:sp>
        <p:nvSpPr>
          <p:cNvPr id="11" name="TextBox 10">
            <a:extLst>
              <a:ext uri="{FF2B5EF4-FFF2-40B4-BE49-F238E27FC236}">
                <a16:creationId xmlns:a16="http://schemas.microsoft.com/office/drawing/2014/main" id="{71D96C22-7A17-496E-8DD8-F190219D5B0A}"/>
              </a:ext>
            </a:extLst>
          </p:cNvPr>
          <p:cNvSpPr txBox="1"/>
          <p:nvPr/>
        </p:nvSpPr>
        <p:spPr bwMode="gray">
          <a:xfrm>
            <a:off x="3200400" y="1894547"/>
            <a:ext cx="908984" cy="126312"/>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Public 4-years</a:t>
            </a:r>
          </a:p>
        </p:txBody>
      </p:sp>
      <p:sp>
        <p:nvSpPr>
          <p:cNvPr id="12" name="TextBox 11">
            <a:extLst>
              <a:ext uri="{FF2B5EF4-FFF2-40B4-BE49-F238E27FC236}">
                <a16:creationId xmlns:a16="http://schemas.microsoft.com/office/drawing/2014/main" id="{4937957B-D310-465A-93DE-F19A3C36F205}"/>
              </a:ext>
            </a:extLst>
          </p:cNvPr>
          <p:cNvSpPr txBox="1"/>
          <p:nvPr/>
        </p:nvSpPr>
        <p:spPr bwMode="gray">
          <a:xfrm>
            <a:off x="4465058" y="1894547"/>
            <a:ext cx="1110476" cy="252624"/>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Private non-profit 4-years</a:t>
            </a:r>
          </a:p>
        </p:txBody>
      </p:sp>
      <p:sp>
        <p:nvSpPr>
          <p:cNvPr id="13" name="TextBox 12">
            <a:extLst>
              <a:ext uri="{FF2B5EF4-FFF2-40B4-BE49-F238E27FC236}">
                <a16:creationId xmlns:a16="http://schemas.microsoft.com/office/drawing/2014/main" id="{8D1F82F5-AE5A-4AB8-941A-9AAFBBF40390}"/>
              </a:ext>
            </a:extLst>
          </p:cNvPr>
          <p:cNvSpPr txBox="1"/>
          <p:nvPr/>
        </p:nvSpPr>
        <p:spPr bwMode="gray">
          <a:xfrm>
            <a:off x="4465058" y="1511919"/>
            <a:ext cx="908984" cy="370048"/>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000" b="0" i="0" u="none" strike="noStrike" kern="1200" cap="none" spc="0" normalizeH="0" baseline="0" noProof="0" dirty="0">
                <a:ln>
                  <a:noFill/>
                </a:ln>
                <a:solidFill>
                  <a:srgbClr val="0070CD"/>
                </a:solidFill>
                <a:effectLst/>
                <a:uLnTx/>
                <a:uFillTx/>
                <a:latin typeface="Rockwell"/>
                <a:ea typeface="+mn-ea"/>
                <a:cs typeface="+mn-cs"/>
              </a:rPr>
              <a:t>42%</a:t>
            </a:r>
          </a:p>
        </p:txBody>
      </p:sp>
      <p:sp>
        <p:nvSpPr>
          <p:cNvPr id="14" name="TextBox 13">
            <a:extLst>
              <a:ext uri="{FF2B5EF4-FFF2-40B4-BE49-F238E27FC236}">
                <a16:creationId xmlns:a16="http://schemas.microsoft.com/office/drawing/2014/main" id="{684B7311-6DA3-4A7C-AA33-42E661A2934C}"/>
              </a:ext>
            </a:extLst>
          </p:cNvPr>
          <p:cNvSpPr txBox="1"/>
          <p:nvPr/>
        </p:nvSpPr>
        <p:spPr bwMode="gray">
          <a:xfrm>
            <a:off x="3200401" y="1083789"/>
            <a:ext cx="2729220" cy="296038"/>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Growth in Online-Only Students </a:t>
            </a:r>
            <a:br>
              <a:rPr kumimoji="0" lang="en-US" sz="1000" b="1" i="0" u="none" strike="noStrike" kern="1200" cap="none" spc="0" normalizeH="0" baseline="0" noProof="0" dirty="0">
                <a:ln>
                  <a:noFill/>
                </a:ln>
                <a:solidFill>
                  <a:srgbClr val="333E48"/>
                </a:solidFill>
                <a:effectLst/>
                <a:uLnTx/>
                <a:uFillTx/>
                <a:latin typeface="Verdana"/>
                <a:ea typeface="+mn-ea"/>
                <a:cs typeface="+mn-cs"/>
              </a:rPr>
            </a:br>
            <a:r>
              <a:rPr kumimoji="0" lang="en-US" sz="900" b="0" i="0" u="none" strike="noStrike" kern="1200" cap="none" spc="0" normalizeH="0" baseline="0" noProof="0" dirty="0">
                <a:ln>
                  <a:noFill/>
                </a:ln>
                <a:solidFill>
                  <a:srgbClr val="333E48"/>
                </a:solidFill>
                <a:effectLst/>
                <a:uLnTx/>
                <a:uFillTx/>
                <a:latin typeface="Verdana"/>
                <a:ea typeface="+mn-ea"/>
                <a:cs typeface="+mn-cs"/>
              </a:rPr>
              <a:t>2013-2017, EAB Research</a:t>
            </a:r>
          </a:p>
        </p:txBody>
      </p:sp>
      <p:sp>
        <p:nvSpPr>
          <p:cNvPr id="15" name="TextBox 14">
            <a:extLst>
              <a:ext uri="{FF2B5EF4-FFF2-40B4-BE49-F238E27FC236}">
                <a16:creationId xmlns:a16="http://schemas.microsoft.com/office/drawing/2014/main" id="{7B052AF4-4C14-4EC0-ABFC-69189BA49DAF}"/>
              </a:ext>
            </a:extLst>
          </p:cNvPr>
          <p:cNvSpPr txBox="1"/>
          <p:nvPr/>
        </p:nvSpPr>
        <p:spPr bwMode="gray">
          <a:xfrm>
            <a:off x="277868" y="4082323"/>
            <a:ext cx="2031964" cy="292388"/>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More Growth on the Horizon </a:t>
            </a:r>
            <a:br>
              <a:rPr kumimoji="0" lang="en-US" sz="1100" b="1" i="0" u="none" strike="noStrike" kern="1200" cap="none" spc="0" normalizeH="0" baseline="0" noProof="0" dirty="0">
                <a:ln>
                  <a:noFill/>
                </a:ln>
                <a:solidFill>
                  <a:srgbClr val="333E48"/>
                </a:solidFill>
                <a:effectLst/>
                <a:uLnTx/>
                <a:uFillTx/>
                <a:latin typeface="Verdana"/>
                <a:ea typeface="+mn-ea"/>
                <a:cs typeface="+mn-cs"/>
              </a:rPr>
            </a:br>
            <a:r>
              <a:rPr kumimoji="0" lang="en-US" sz="900" b="0" i="0" u="none" strike="noStrike" kern="1200" cap="none" spc="0" normalizeH="0" baseline="0" noProof="0" dirty="0">
                <a:ln>
                  <a:noFill/>
                </a:ln>
                <a:solidFill>
                  <a:srgbClr val="333E48"/>
                </a:solidFill>
                <a:effectLst/>
                <a:uLnTx/>
                <a:uFillTx/>
                <a:latin typeface="Verdana"/>
                <a:ea typeface="+mn-ea"/>
                <a:cs typeface="+mn-cs"/>
              </a:rPr>
              <a:t>NCES</a:t>
            </a:r>
            <a:r>
              <a:rPr kumimoji="0" lang="en-US" sz="900" b="1" i="0" u="none" strike="noStrike" kern="1200" cap="none" spc="0" normalizeH="0" baseline="0" noProof="0" dirty="0">
                <a:ln>
                  <a:noFill/>
                </a:ln>
                <a:solidFill>
                  <a:srgbClr val="333E48"/>
                </a:solidFill>
                <a:effectLst/>
                <a:uLnTx/>
                <a:uFillTx/>
                <a:latin typeface="Verdana"/>
                <a:ea typeface="+mn-ea"/>
                <a:cs typeface="+mn-cs"/>
              </a:rPr>
              <a:t> </a:t>
            </a:r>
            <a:r>
              <a:rPr kumimoji="0" lang="en-US" sz="900" b="0" i="0" u="none" strike="noStrike" kern="1200" cap="none" spc="0" normalizeH="0" baseline="0" noProof="0" dirty="0">
                <a:ln>
                  <a:noFill/>
                </a:ln>
                <a:solidFill>
                  <a:srgbClr val="333E48"/>
                </a:solidFill>
                <a:effectLst/>
                <a:uLnTx/>
                <a:uFillTx/>
                <a:latin typeface="Verdana"/>
                <a:ea typeface="+mn-ea"/>
                <a:cs typeface="+mn-cs"/>
              </a:rPr>
              <a:t>Projections Through 2026</a:t>
            </a:r>
            <a:endParaRPr kumimoji="0" lang="en-US" sz="1100" b="0" i="0" u="none" strike="noStrike" kern="1200" cap="none" spc="0" normalizeH="0" baseline="0" noProof="0" dirty="0">
              <a:ln>
                <a:noFill/>
              </a:ln>
              <a:solidFill>
                <a:srgbClr val="333E48"/>
              </a:solidFill>
              <a:effectLst/>
              <a:uLnTx/>
              <a:uFillTx/>
              <a:latin typeface="Verdana"/>
              <a:ea typeface="+mn-ea"/>
              <a:cs typeface="+mn-cs"/>
            </a:endParaRPr>
          </a:p>
        </p:txBody>
      </p:sp>
      <p:sp>
        <p:nvSpPr>
          <p:cNvPr id="17" name="TextBox 16">
            <a:extLst>
              <a:ext uri="{FF2B5EF4-FFF2-40B4-BE49-F238E27FC236}">
                <a16:creationId xmlns:a16="http://schemas.microsoft.com/office/drawing/2014/main" id="{995F04A8-D3F6-405C-B201-AD616E4D5B8F}"/>
              </a:ext>
            </a:extLst>
          </p:cNvPr>
          <p:cNvSpPr txBox="1"/>
          <p:nvPr/>
        </p:nvSpPr>
        <p:spPr bwMode="gray">
          <a:xfrm>
            <a:off x="3227205" y="3873196"/>
            <a:ext cx="524226" cy="331045"/>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000" b="0" i="0" u="none" strike="noStrike" kern="1200" cap="none" spc="0" normalizeH="0" baseline="0" noProof="0" dirty="0">
                <a:ln>
                  <a:noFill/>
                </a:ln>
                <a:solidFill>
                  <a:srgbClr val="0070CD"/>
                </a:solidFill>
                <a:effectLst/>
                <a:uLnTx/>
                <a:uFillTx/>
                <a:latin typeface="Rockwell"/>
                <a:ea typeface="+mn-ea"/>
                <a:cs typeface="+mn-cs"/>
              </a:rPr>
              <a:t>11%</a:t>
            </a:r>
          </a:p>
        </p:txBody>
      </p:sp>
      <p:sp>
        <p:nvSpPr>
          <p:cNvPr id="18" name="TextBox 17">
            <a:extLst>
              <a:ext uri="{FF2B5EF4-FFF2-40B4-BE49-F238E27FC236}">
                <a16:creationId xmlns:a16="http://schemas.microsoft.com/office/drawing/2014/main" id="{B6F301B3-2C3F-493D-B69A-EB83A0C5BB2C}"/>
              </a:ext>
            </a:extLst>
          </p:cNvPr>
          <p:cNvSpPr txBox="1"/>
          <p:nvPr/>
        </p:nvSpPr>
        <p:spPr bwMode="gray">
          <a:xfrm>
            <a:off x="2747714" y="4315012"/>
            <a:ext cx="1335390" cy="308997"/>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Projected growth </a:t>
            </a:r>
            <a:br>
              <a:rPr kumimoji="0" lang="en-US" sz="900" b="0" i="0" u="none" strike="noStrike" kern="1200" cap="none" spc="0" normalizeH="0" baseline="0" noProof="0" dirty="0">
                <a:ln>
                  <a:noFill/>
                </a:ln>
                <a:solidFill>
                  <a:srgbClr val="333E48"/>
                </a:solidFill>
                <a:effectLst/>
                <a:uLnTx/>
                <a:uFillTx/>
                <a:latin typeface="Verdana"/>
                <a:ea typeface="+mn-ea"/>
                <a:cs typeface="+mn-cs"/>
              </a:rPr>
            </a:br>
            <a:r>
              <a:rPr kumimoji="0" lang="en-US" sz="900" b="1" i="0" u="none" strike="noStrike" kern="1200" cap="none" spc="0" normalizeH="0" baseline="0" noProof="0" dirty="0">
                <a:ln>
                  <a:noFill/>
                </a:ln>
                <a:solidFill>
                  <a:srgbClr val="333E48"/>
                </a:solidFill>
                <a:effectLst/>
                <a:uLnTx/>
                <a:uFillTx/>
                <a:latin typeface="Verdana"/>
                <a:ea typeface="+mn-ea"/>
                <a:cs typeface="+mn-cs"/>
              </a:rPr>
              <a:t>students age 25-34</a:t>
            </a:r>
          </a:p>
        </p:txBody>
      </p:sp>
      <p:pic>
        <p:nvPicPr>
          <p:cNvPr id="19" name="Picture 7" descr="L:\Public\Share\ABC Templates and Resources\Template Resources (EAB)\Art Icons Logos (EAB)\Icons (EAB)\Forecasting.png">
            <a:extLst>
              <a:ext uri="{FF2B5EF4-FFF2-40B4-BE49-F238E27FC236}">
                <a16:creationId xmlns:a16="http://schemas.microsoft.com/office/drawing/2014/main" id="{DD5964F7-C404-4CDF-B949-78B5815B2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713" y="3873196"/>
            <a:ext cx="402772" cy="386689"/>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7A619686-2AC0-40ED-AF66-8038704E94E6}"/>
              </a:ext>
            </a:extLst>
          </p:cNvPr>
          <p:cNvSpPr txBox="1"/>
          <p:nvPr/>
        </p:nvSpPr>
        <p:spPr bwMode="gray">
          <a:xfrm>
            <a:off x="293370" y="2900564"/>
            <a:ext cx="908984" cy="370048"/>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000" b="0" i="0" u="none" strike="noStrike" kern="1200" cap="none" spc="0" normalizeH="0" baseline="0" noProof="0" dirty="0">
                <a:ln>
                  <a:noFill/>
                </a:ln>
                <a:solidFill>
                  <a:srgbClr val="0070CD"/>
                </a:solidFill>
                <a:effectLst/>
                <a:uLnTx/>
                <a:uFillTx/>
                <a:latin typeface="Rockwell"/>
                <a:ea typeface="+mn-ea"/>
                <a:cs typeface="+mn-cs"/>
              </a:rPr>
              <a:t>25%</a:t>
            </a:r>
          </a:p>
        </p:txBody>
      </p:sp>
      <p:sp>
        <p:nvSpPr>
          <p:cNvPr id="22" name="TextBox 21">
            <a:extLst>
              <a:ext uri="{FF2B5EF4-FFF2-40B4-BE49-F238E27FC236}">
                <a16:creationId xmlns:a16="http://schemas.microsoft.com/office/drawing/2014/main" id="{2405FEBB-ECE4-463B-BF3D-CABDCF675037}"/>
              </a:ext>
            </a:extLst>
          </p:cNvPr>
          <p:cNvSpPr txBox="1"/>
          <p:nvPr/>
        </p:nvSpPr>
        <p:spPr bwMode="gray">
          <a:xfrm>
            <a:off x="293370" y="3291026"/>
            <a:ext cx="908984" cy="112098"/>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All institutions</a:t>
            </a:r>
          </a:p>
        </p:txBody>
      </p:sp>
      <p:sp>
        <p:nvSpPr>
          <p:cNvPr id="23" name="TextBox 22">
            <a:extLst>
              <a:ext uri="{FF2B5EF4-FFF2-40B4-BE49-F238E27FC236}">
                <a16:creationId xmlns:a16="http://schemas.microsoft.com/office/drawing/2014/main" id="{6B7E590D-1C03-45FE-BCFD-8AF073EB7E89}"/>
              </a:ext>
            </a:extLst>
          </p:cNvPr>
          <p:cNvSpPr txBox="1"/>
          <p:nvPr/>
        </p:nvSpPr>
        <p:spPr bwMode="gray">
          <a:xfrm>
            <a:off x="1558028" y="3291026"/>
            <a:ext cx="1110477" cy="138499"/>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Total graduates</a:t>
            </a:r>
          </a:p>
        </p:txBody>
      </p:sp>
      <p:sp>
        <p:nvSpPr>
          <p:cNvPr id="24" name="TextBox 23">
            <a:extLst>
              <a:ext uri="{FF2B5EF4-FFF2-40B4-BE49-F238E27FC236}">
                <a16:creationId xmlns:a16="http://schemas.microsoft.com/office/drawing/2014/main" id="{0AF127AF-366F-4DF3-A3CC-88839763B221}"/>
              </a:ext>
            </a:extLst>
          </p:cNvPr>
          <p:cNvSpPr txBox="1"/>
          <p:nvPr/>
        </p:nvSpPr>
        <p:spPr bwMode="gray">
          <a:xfrm>
            <a:off x="1558028" y="2900564"/>
            <a:ext cx="908984" cy="370048"/>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000" b="0" i="0" u="none" strike="noStrike" kern="1200" cap="none" spc="0" normalizeH="0" baseline="0" noProof="0" dirty="0">
                <a:ln>
                  <a:noFill/>
                </a:ln>
                <a:solidFill>
                  <a:srgbClr val="0070CD"/>
                </a:solidFill>
                <a:effectLst/>
                <a:uLnTx/>
                <a:uFillTx/>
                <a:latin typeface="Rockwell"/>
                <a:ea typeface="+mn-ea"/>
                <a:cs typeface="+mn-cs"/>
              </a:rPr>
              <a:t>160K</a:t>
            </a:r>
          </a:p>
        </p:txBody>
      </p:sp>
      <p:sp>
        <p:nvSpPr>
          <p:cNvPr id="25" name="TextBox 24">
            <a:extLst>
              <a:ext uri="{FF2B5EF4-FFF2-40B4-BE49-F238E27FC236}">
                <a16:creationId xmlns:a16="http://schemas.microsoft.com/office/drawing/2014/main" id="{AE57EA2A-C229-4923-81DD-EDFF76B4F329}"/>
              </a:ext>
            </a:extLst>
          </p:cNvPr>
          <p:cNvSpPr txBox="1"/>
          <p:nvPr/>
        </p:nvSpPr>
        <p:spPr bwMode="gray">
          <a:xfrm>
            <a:off x="277868" y="2472287"/>
            <a:ext cx="2560320" cy="296038"/>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Growth in Masters Conferrals </a:t>
            </a:r>
            <a:br>
              <a:rPr kumimoji="0" lang="en-US" sz="1000" b="1" i="0" u="none" strike="noStrike" kern="1200" cap="none" spc="0" normalizeH="0" baseline="0" noProof="0" dirty="0">
                <a:ln>
                  <a:noFill/>
                </a:ln>
                <a:solidFill>
                  <a:srgbClr val="333E48"/>
                </a:solidFill>
                <a:effectLst/>
                <a:uLnTx/>
                <a:uFillTx/>
                <a:latin typeface="Verdana"/>
                <a:ea typeface="+mn-ea"/>
                <a:cs typeface="+mn-cs"/>
              </a:rPr>
            </a:br>
            <a:r>
              <a:rPr kumimoji="0" lang="en-US" sz="900" b="0" i="0" u="none" strike="noStrike" kern="1200" cap="none" spc="0" normalizeH="0" baseline="0" noProof="0" dirty="0">
                <a:ln>
                  <a:noFill/>
                </a:ln>
                <a:solidFill>
                  <a:srgbClr val="333E48"/>
                </a:solidFill>
                <a:effectLst/>
                <a:uLnTx/>
                <a:uFillTx/>
                <a:latin typeface="Verdana"/>
                <a:ea typeface="+mn-ea"/>
                <a:cs typeface="+mn-cs"/>
              </a:rPr>
              <a:t>2007-2017, NCES</a:t>
            </a:r>
          </a:p>
        </p:txBody>
      </p:sp>
      <p:sp>
        <p:nvSpPr>
          <p:cNvPr id="27" name="TextBox 26">
            <a:extLst>
              <a:ext uri="{FF2B5EF4-FFF2-40B4-BE49-F238E27FC236}">
                <a16:creationId xmlns:a16="http://schemas.microsoft.com/office/drawing/2014/main" id="{96B311B0-B0F6-4D06-8AC0-7613EF007DC3}"/>
              </a:ext>
            </a:extLst>
          </p:cNvPr>
          <p:cNvSpPr txBox="1"/>
          <p:nvPr/>
        </p:nvSpPr>
        <p:spPr bwMode="gray">
          <a:xfrm>
            <a:off x="293370" y="1511919"/>
            <a:ext cx="908984" cy="370048"/>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000" b="0" i="0" u="none" strike="noStrike" kern="1200" cap="none" spc="0" normalizeH="0" baseline="0" noProof="0" dirty="0">
                <a:ln>
                  <a:noFill/>
                </a:ln>
                <a:solidFill>
                  <a:srgbClr val="0070CD"/>
                </a:solidFill>
                <a:effectLst/>
                <a:uLnTx/>
                <a:uFillTx/>
                <a:latin typeface="Rockwell"/>
                <a:ea typeface="+mn-ea"/>
                <a:cs typeface="+mn-cs"/>
              </a:rPr>
              <a:t>15%</a:t>
            </a:r>
          </a:p>
        </p:txBody>
      </p:sp>
      <p:sp>
        <p:nvSpPr>
          <p:cNvPr id="28" name="TextBox 27">
            <a:extLst>
              <a:ext uri="{FF2B5EF4-FFF2-40B4-BE49-F238E27FC236}">
                <a16:creationId xmlns:a16="http://schemas.microsoft.com/office/drawing/2014/main" id="{001020EE-41B0-44EB-B42E-1C11E80414CB}"/>
              </a:ext>
            </a:extLst>
          </p:cNvPr>
          <p:cNvSpPr txBox="1"/>
          <p:nvPr/>
        </p:nvSpPr>
        <p:spPr bwMode="gray">
          <a:xfrm>
            <a:off x="293370" y="1894547"/>
            <a:ext cx="908984" cy="112098"/>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All institutions</a:t>
            </a:r>
          </a:p>
        </p:txBody>
      </p:sp>
      <p:sp>
        <p:nvSpPr>
          <p:cNvPr id="29" name="TextBox 28">
            <a:extLst>
              <a:ext uri="{FF2B5EF4-FFF2-40B4-BE49-F238E27FC236}">
                <a16:creationId xmlns:a16="http://schemas.microsoft.com/office/drawing/2014/main" id="{47F060EB-606E-4745-95C9-3432B0A6DA65}"/>
              </a:ext>
            </a:extLst>
          </p:cNvPr>
          <p:cNvSpPr txBox="1"/>
          <p:nvPr/>
        </p:nvSpPr>
        <p:spPr bwMode="gray">
          <a:xfrm>
            <a:off x="1558028" y="1894547"/>
            <a:ext cx="1110477" cy="112098"/>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Total students</a:t>
            </a:r>
          </a:p>
        </p:txBody>
      </p:sp>
      <p:sp>
        <p:nvSpPr>
          <p:cNvPr id="30" name="TextBox 29">
            <a:extLst>
              <a:ext uri="{FF2B5EF4-FFF2-40B4-BE49-F238E27FC236}">
                <a16:creationId xmlns:a16="http://schemas.microsoft.com/office/drawing/2014/main" id="{BDC95168-0FC4-493D-B323-6F988F87E5BC}"/>
              </a:ext>
            </a:extLst>
          </p:cNvPr>
          <p:cNvSpPr txBox="1"/>
          <p:nvPr/>
        </p:nvSpPr>
        <p:spPr bwMode="gray">
          <a:xfrm>
            <a:off x="1558028" y="1511919"/>
            <a:ext cx="908984" cy="370048"/>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000" b="0" i="0" u="none" strike="noStrike" kern="1200" cap="none" spc="0" normalizeH="0" baseline="0" noProof="0" dirty="0">
                <a:ln>
                  <a:noFill/>
                </a:ln>
                <a:solidFill>
                  <a:srgbClr val="0070CD"/>
                </a:solidFill>
                <a:effectLst/>
                <a:uLnTx/>
                <a:uFillTx/>
                <a:latin typeface="Rockwell"/>
                <a:ea typeface="+mn-ea"/>
                <a:cs typeface="+mn-cs"/>
              </a:rPr>
              <a:t>620K</a:t>
            </a:r>
          </a:p>
        </p:txBody>
      </p:sp>
      <p:sp>
        <p:nvSpPr>
          <p:cNvPr id="31" name="TextBox 30">
            <a:extLst>
              <a:ext uri="{FF2B5EF4-FFF2-40B4-BE49-F238E27FC236}">
                <a16:creationId xmlns:a16="http://schemas.microsoft.com/office/drawing/2014/main" id="{CD7B9347-FE67-4416-9D3A-807DC15ACC19}"/>
              </a:ext>
            </a:extLst>
          </p:cNvPr>
          <p:cNvSpPr txBox="1"/>
          <p:nvPr/>
        </p:nvSpPr>
        <p:spPr bwMode="gray">
          <a:xfrm>
            <a:off x="277868" y="1083789"/>
            <a:ext cx="2637688" cy="279893"/>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Growth in Students Age 25-34 </a:t>
            </a:r>
            <a:br>
              <a:rPr kumimoji="0" lang="en-US" sz="1000" b="1" i="0" u="none" strike="noStrike" kern="1200" cap="none" spc="0" normalizeH="0" baseline="0" noProof="0" dirty="0">
                <a:ln>
                  <a:noFill/>
                </a:ln>
                <a:solidFill>
                  <a:srgbClr val="333E48"/>
                </a:solidFill>
                <a:effectLst/>
                <a:uLnTx/>
                <a:uFillTx/>
                <a:latin typeface="Verdana"/>
                <a:ea typeface="+mn-ea"/>
                <a:cs typeface="+mn-cs"/>
              </a:rPr>
            </a:br>
            <a:r>
              <a:rPr kumimoji="0" lang="en-US" sz="900" b="0" i="0" u="none" strike="noStrike" kern="1200" cap="none" spc="0" normalizeH="0" baseline="0" noProof="0" dirty="0">
                <a:ln>
                  <a:noFill/>
                </a:ln>
                <a:solidFill>
                  <a:srgbClr val="333E48"/>
                </a:solidFill>
                <a:effectLst/>
                <a:uLnTx/>
                <a:uFillTx/>
                <a:latin typeface="Verdana"/>
                <a:ea typeface="+mn-ea"/>
                <a:cs typeface="+mn-cs"/>
              </a:rPr>
              <a:t>2007-2017, NCES</a:t>
            </a:r>
            <a:endParaRPr kumimoji="0" lang="en-US" sz="1100" b="0" i="0" u="none" strike="noStrike" kern="1200" cap="none" spc="0" normalizeH="0" baseline="0" noProof="0" dirty="0">
              <a:ln>
                <a:noFill/>
              </a:ln>
              <a:solidFill>
                <a:srgbClr val="333E48"/>
              </a:solidFill>
              <a:effectLst/>
              <a:uLnTx/>
              <a:uFillTx/>
              <a:latin typeface="Verdana"/>
              <a:ea typeface="+mn-ea"/>
              <a:cs typeface="+mn-cs"/>
            </a:endParaRPr>
          </a:p>
        </p:txBody>
      </p:sp>
      <p:sp>
        <p:nvSpPr>
          <p:cNvPr id="7" name="Rectangle 6">
            <a:extLst>
              <a:ext uri="{FF2B5EF4-FFF2-40B4-BE49-F238E27FC236}">
                <a16:creationId xmlns:a16="http://schemas.microsoft.com/office/drawing/2014/main" id="{554E6F7F-49EE-4B1E-B229-C9661652C375}"/>
              </a:ext>
            </a:extLst>
          </p:cNvPr>
          <p:cNvSpPr/>
          <p:nvPr/>
        </p:nvSpPr>
        <p:spPr bwMode="gray">
          <a:xfrm>
            <a:off x="3100235" y="2380216"/>
            <a:ext cx="2475299" cy="1257025"/>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ctr" defTabSz="537667" rtl="0" eaLnBrk="1" fontAlgn="auto" latinLnBrk="0" hangingPunct="1">
              <a:lnSpc>
                <a:spcPct val="100000"/>
              </a:lnSpc>
              <a:spcBef>
                <a:spcPts val="500"/>
              </a:spcBef>
              <a:spcAft>
                <a:spcPts val="0"/>
              </a:spcAft>
              <a:buClrTx/>
              <a:buSzTx/>
              <a:buFontTx/>
              <a:buNone/>
              <a:tabLst/>
              <a:defRPr/>
            </a:pPr>
            <a:endParaRPr kumimoji="0" lang="en-US" sz="1000" b="0" i="0" u="none" strike="noStrike" kern="1200" cap="none" spc="0" normalizeH="0" baseline="0" noProof="0" dirty="0" err="1">
              <a:ln>
                <a:noFill/>
              </a:ln>
              <a:solidFill>
                <a:srgbClr val="FFFFFF"/>
              </a:solidFill>
              <a:effectLst/>
              <a:uLnTx/>
              <a:uFillTx/>
              <a:latin typeface="Verdana"/>
              <a:ea typeface="+mn-ea"/>
              <a:cs typeface="+mn-cs"/>
            </a:endParaRPr>
          </a:p>
        </p:txBody>
      </p:sp>
      <p:pic>
        <p:nvPicPr>
          <p:cNvPr id="32" name="Picture 31">
            <a:extLst>
              <a:ext uri="{FF2B5EF4-FFF2-40B4-BE49-F238E27FC236}">
                <a16:creationId xmlns:a16="http://schemas.microsoft.com/office/drawing/2014/main" id="{95A51768-F80D-4813-A78C-88C54C56A5D0}"/>
              </a:ext>
            </a:extLst>
          </p:cNvPr>
          <p:cNvPicPr>
            <a:picLocks noChangeAspect="1"/>
          </p:cNvPicPr>
          <p:nvPr/>
        </p:nvPicPr>
        <p:blipFill>
          <a:blip r:embed="rId3"/>
          <a:stretch>
            <a:fillRect/>
          </a:stretch>
        </p:blipFill>
        <p:spPr>
          <a:xfrm flipH="1">
            <a:off x="4868777" y="2620306"/>
            <a:ext cx="583024" cy="605215"/>
          </a:xfrm>
          <a:prstGeom prst="rect">
            <a:avLst/>
          </a:prstGeom>
        </p:spPr>
      </p:pic>
      <p:sp>
        <p:nvSpPr>
          <p:cNvPr id="34" name="TextBox 33">
            <a:extLst>
              <a:ext uri="{FF2B5EF4-FFF2-40B4-BE49-F238E27FC236}">
                <a16:creationId xmlns:a16="http://schemas.microsoft.com/office/drawing/2014/main" id="{8B98F93D-6349-41BC-ABB4-FA6F799E06AA}"/>
              </a:ext>
            </a:extLst>
          </p:cNvPr>
          <p:cNvSpPr txBox="1"/>
          <p:nvPr/>
        </p:nvSpPr>
        <p:spPr bwMode="gray">
          <a:xfrm>
            <a:off x="3284839" y="2900564"/>
            <a:ext cx="1506178" cy="370048"/>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000" b="0" i="0" u="none" strike="noStrike" kern="1200" cap="none" spc="0" normalizeH="0" baseline="0" noProof="0" dirty="0">
                <a:ln>
                  <a:noFill/>
                </a:ln>
                <a:solidFill>
                  <a:srgbClr val="F28B00"/>
                </a:solidFill>
                <a:effectLst/>
                <a:uLnTx/>
                <a:uFillTx/>
                <a:latin typeface="Rockwell"/>
                <a:ea typeface="+mn-ea"/>
                <a:cs typeface="+mn-cs"/>
              </a:rPr>
              <a:t>10-25%</a:t>
            </a:r>
          </a:p>
        </p:txBody>
      </p:sp>
      <p:sp>
        <p:nvSpPr>
          <p:cNvPr id="35" name="TextBox 34">
            <a:extLst>
              <a:ext uri="{FF2B5EF4-FFF2-40B4-BE49-F238E27FC236}">
                <a16:creationId xmlns:a16="http://schemas.microsoft.com/office/drawing/2014/main" id="{CBCD1A45-70A3-4395-9F7F-2B73548E4042}"/>
              </a:ext>
            </a:extLst>
          </p:cNvPr>
          <p:cNvSpPr txBox="1"/>
          <p:nvPr/>
        </p:nvSpPr>
        <p:spPr bwMode="gray">
          <a:xfrm>
            <a:off x="3284838" y="3291026"/>
            <a:ext cx="1583939" cy="277000"/>
          </a:xfrm>
          <a:prstGeom prst="rect">
            <a:avLst/>
          </a:prstGeom>
          <a:noFill/>
        </p:spPr>
        <p:txBody>
          <a:bodyPr wrap="square" lIns="0" tIns="0" rIns="0" bIns="0" rtlCol="0">
            <a:sp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Recent increases in online program </a:t>
            </a:r>
            <a:r>
              <a:rPr kumimoji="0" lang="en-US" sz="900" b="1" i="0" u="none" strike="noStrike" kern="1200" cap="none" spc="0" normalizeH="0" baseline="0" noProof="0" dirty="0">
                <a:ln>
                  <a:noFill/>
                </a:ln>
                <a:solidFill>
                  <a:srgbClr val="333E48"/>
                </a:solidFill>
                <a:effectLst/>
                <a:uLnTx/>
                <a:uFillTx/>
                <a:latin typeface="Verdana"/>
                <a:ea typeface="+mn-ea"/>
                <a:cs typeface="+mn-cs"/>
              </a:rPr>
              <a:t>growth targets </a:t>
            </a:r>
          </a:p>
        </p:txBody>
      </p:sp>
      <p:sp>
        <p:nvSpPr>
          <p:cNvPr id="36" name="TextBox 35">
            <a:extLst>
              <a:ext uri="{FF2B5EF4-FFF2-40B4-BE49-F238E27FC236}">
                <a16:creationId xmlns:a16="http://schemas.microsoft.com/office/drawing/2014/main" id="{6395089F-D074-4129-B1F0-04E128BBCEF6}"/>
              </a:ext>
            </a:extLst>
          </p:cNvPr>
          <p:cNvSpPr txBox="1"/>
          <p:nvPr/>
        </p:nvSpPr>
        <p:spPr bwMode="gray">
          <a:xfrm>
            <a:off x="3284840" y="2472287"/>
            <a:ext cx="2560320" cy="296039"/>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Tracking the Market</a:t>
            </a:r>
            <a:br>
              <a:rPr kumimoji="0" lang="en-US" sz="1100" b="1" i="0" u="none" strike="noStrike" kern="1200" cap="none" spc="0" normalizeH="0" baseline="0" noProof="0" dirty="0">
                <a:ln>
                  <a:noFill/>
                </a:ln>
                <a:solidFill>
                  <a:srgbClr val="333E48"/>
                </a:solidFill>
                <a:effectLst/>
                <a:uLnTx/>
                <a:uFillTx/>
                <a:latin typeface="Verdana"/>
                <a:ea typeface="+mn-ea"/>
                <a:cs typeface="+mn-cs"/>
              </a:rPr>
            </a:br>
            <a:r>
              <a:rPr kumimoji="0" lang="en-US" sz="900" b="0" i="0" u="none" strike="noStrike" kern="1200" cap="none" spc="0" normalizeH="0" baseline="0" noProof="0" dirty="0">
                <a:ln>
                  <a:noFill/>
                </a:ln>
                <a:solidFill>
                  <a:srgbClr val="333E48"/>
                </a:solidFill>
                <a:effectLst/>
                <a:uLnTx/>
                <a:uFillTx/>
                <a:latin typeface="Verdana"/>
                <a:ea typeface="+mn-ea"/>
                <a:cs typeface="+mn-cs"/>
              </a:rPr>
              <a:t>EAB Research</a:t>
            </a:r>
            <a:endParaRPr kumimoji="0" lang="en-US" sz="1100" b="0" i="0" u="none" strike="noStrike" kern="1200" cap="none" spc="0" normalizeH="0" baseline="0" noProof="0" dirty="0">
              <a:ln>
                <a:noFill/>
              </a:ln>
              <a:solidFill>
                <a:srgbClr val="333E48"/>
              </a:solidFill>
              <a:effectLst/>
              <a:uLnTx/>
              <a:uFillTx/>
              <a:latin typeface="Verdana"/>
              <a:ea typeface="+mn-ea"/>
              <a:cs typeface="+mn-cs"/>
            </a:endParaRPr>
          </a:p>
        </p:txBody>
      </p:sp>
      <p:sp>
        <p:nvSpPr>
          <p:cNvPr id="37" name="Isosceles Triangle 36">
            <a:extLst>
              <a:ext uri="{FF2B5EF4-FFF2-40B4-BE49-F238E27FC236}">
                <a16:creationId xmlns:a16="http://schemas.microsoft.com/office/drawing/2014/main" id="{9A13E2B1-F884-4A04-B6BD-444B4C576D1C}"/>
              </a:ext>
            </a:extLst>
          </p:cNvPr>
          <p:cNvSpPr/>
          <p:nvPr/>
        </p:nvSpPr>
        <p:spPr bwMode="gray">
          <a:xfrm rot="5400000">
            <a:off x="2713995" y="1774305"/>
            <a:ext cx="274320" cy="9144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38" name="Isosceles Triangle 37">
            <a:extLst>
              <a:ext uri="{FF2B5EF4-FFF2-40B4-BE49-F238E27FC236}">
                <a16:creationId xmlns:a16="http://schemas.microsoft.com/office/drawing/2014/main" id="{864756CD-B7B1-4D0F-8C09-A8CC5D852354}"/>
              </a:ext>
            </a:extLst>
          </p:cNvPr>
          <p:cNvSpPr/>
          <p:nvPr/>
        </p:nvSpPr>
        <p:spPr bwMode="gray">
          <a:xfrm rot="10800000">
            <a:off x="1268989" y="2192289"/>
            <a:ext cx="274320" cy="9144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39" name="Isosceles Triangle 38">
            <a:extLst>
              <a:ext uri="{FF2B5EF4-FFF2-40B4-BE49-F238E27FC236}">
                <a16:creationId xmlns:a16="http://schemas.microsoft.com/office/drawing/2014/main" id="{5326D488-1204-471D-A4AB-4C2D1BE1255F}"/>
              </a:ext>
            </a:extLst>
          </p:cNvPr>
          <p:cNvSpPr/>
          <p:nvPr/>
        </p:nvSpPr>
        <p:spPr bwMode="gray">
          <a:xfrm rot="5400000">
            <a:off x="2852760" y="1774305"/>
            <a:ext cx="274320" cy="91440"/>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37667" rtl="0" eaLnBrk="1" fontAlgn="auto" latinLnBrk="0" hangingPunct="1">
              <a:lnSpc>
                <a:spcPct val="100000"/>
              </a:lnSpc>
              <a:spcBef>
                <a:spcPts val="0"/>
              </a:spcBef>
              <a:spcAft>
                <a:spcPts val="0"/>
              </a:spcAft>
              <a:buClrTx/>
              <a:buSzTx/>
              <a:buFontTx/>
              <a:buNone/>
              <a:tabLst/>
              <a:defRPr/>
            </a:pPr>
            <a:endParaRPr kumimoji="0" lang="en-US" sz="1058" b="0" i="0" u="none" strike="noStrike" kern="1200" cap="none" spc="0" normalizeH="0" baseline="0" noProof="0">
              <a:ln>
                <a:noFill/>
              </a:ln>
              <a:solidFill>
                <a:srgbClr val="FFFFFF"/>
              </a:solidFill>
              <a:effectLst/>
              <a:uLnTx/>
              <a:uFillTx/>
              <a:latin typeface="Verdana"/>
              <a:ea typeface="+mn-ea"/>
              <a:cs typeface="+mn-cs"/>
            </a:endParaRPr>
          </a:p>
        </p:txBody>
      </p:sp>
      <p:sp>
        <p:nvSpPr>
          <p:cNvPr id="41" name="TextBox 40">
            <a:extLst>
              <a:ext uri="{FF2B5EF4-FFF2-40B4-BE49-F238E27FC236}">
                <a16:creationId xmlns:a16="http://schemas.microsoft.com/office/drawing/2014/main" id="{63F47477-52C1-4149-9108-6F965BCE59FD}"/>
              </a:ext>
            </a:extLst>
          </p:cNvPr>
          <p:cNvSpPr txBox="1"/>
          <p:nvPr/>
        </p:nvSpPr>
        <p:spPr bwMode="gray">
          <a:xfrm>
            <a:off x="4842851" y="3873196"/>
            <a:ext cx="589294" cy="350363"/>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2000" b="0" i="0" u="none" strike="noStrike" kern="1200" cap="none" spc="0" normalizeH="0" baseline="0" noProof="0" dirty="0">
                <a:ln>
                  <a:noFill/>
                </a:ln>
                <a:solidFill>
                  <a:srgbClr val="0070CD"/>
                </a:solidFill>
                <a:effectLst/>
                <a:uLnTx/>
                <a:uFillTx/>
                <a:latin typeface="Rockwell"/>
                <a:ea typeface="+mn-ea"/>
                <a:cs typeface="+mn-cs"/>
              </a:rPr>
              <a:t>22%</a:t>
            </a:r>
          </a:p>
        </p:txBody>
      </p:sp>
      <p:sp>
        <p:nvSpPr>
          <p:cNvPr id="42" name="TextBox 41">
            <a:extLst>
              <a:ext uri="{FF2B5EF4-FFF2-40B4-BE49-F238E27FC236}">
                <a16:creationId xmlns:a16="http://schemas.microsoft.com/office/drawing/2014/main" id="{ADEBED2F-5694-4F0A-845A-0792F54E3D30}"/>
              </a:ext>
            </a:extLst>
          </p:cNvPr>
          <p:cNvSpPr txBox="1"/>
          <p:nvPr/>
        </p:nvSpPr>
        <p:spPr bwMode="gray">
          <a:xfrm>
            <a:off x="4314495" y="4315012"/>
            <a:ext cx="1808494" cy="291457"/>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900" b="0" i="0" u="none" strike="noStrike" kern="1200" cap="none" spc="0" normalizeH="0" baseline="0" noProof="0" dirty="0">
                <a:ln>
                  <a:noFill/>
                </a:ln>
                <a:solidFill>
                  <a:srgbClr val="333E48"/>
                </a:solidFill>
                <a:effectLst/>
                <a:uLnTx/>
                <a:uFillTx/>
                <a:latin typeface="Verdana"/>
                <a:ea typeface="+mn-ea"/>
                <a:cs typeface="+mn-cs"/>
              </a:rPr>
              <a:t>Projected growth </a:t>
            </a:r>
            <a:br>
              <a:rPr kumimoji="0" lang="en-US" sz="900" b="0" i="0" u="none" strike="noStrike" kern="1200" cap="none" spc="0" normalizeH="0" baseline="0" noProof="0" dirty="0">
                <a:ln>
                  <a:noFill/>
                </a:ln>
                <a:solidFill>
                  <a:srgbClr val="333E48"/>
                </a:solidFill>
                <a:effectLst/>
                <a:uLnTx/>
                <a:uFillTx/>
                <a:latin typeface="Verdana"/>
                <a:ea typeface="+mn-ea"/>
                <a:cs typeface="+mn-cs"/>
              </a:rPr>
            </a:br>
            <a:r>
              <a:rPr kumimoji="0" lang="en-US" sz="900" b="1" i="0" u="none" strike="noStrike" kern="1200" cap="none" spc="0" normalizeH="0" baseline="0" noProof="0" dirty="0">
                <a:ln>
                  <a:noFill/>
                </a:ln>
                <a:solidFill>
                  <a:srgbClr val="333E48"/>
                </a:solidFill>
                <a:effectLst/>
                <a:uLnTx/>
                <a:uFillTx/>
                <a:latin typeface="Verdana"/>
                <a:ea typeface="+mn-ea"/>
                <a:cs typeface="+mn-cs"/>
              </a:rPr>
              <a:t>masters degrees conferred</a:t>
            </a:r>
          </a:p>
        </p:txBody>
      </p:sp>
      <p:pic>
        <p:nvPicPr>
          <p:cNvPr id="50" name="Picture 7" descr="L:\Public\Share\ABC Templates and Resources\Template Resources (EAB)\Art Icons Logos (EAB)\Icons (EAB)\Forecasting.png">
            <a:extLst>
              <a:ext uri="{FF2B5EF4-FFF2-40B4-BE49-F238E27FC236}">
                <a16:creationId xmlns:a16="http://schemas.microsoft.com/office/drawing/2014/main" id="{B1F40122-2BC0-44C3-B64A-46B6839746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4495" y="3873196"/>
            <a:ext cx="402772" cy="386689"/>
          </a:xfrm>
          <a:prstGeom prst="rect">
            <a:avLst/>
          </a:prstGeom>
          <a:noFill/>
          <a:extLst>
            <a:ext uri="{909E8E84-426E-40DD-AFC4-6F175D3DCCD1}">
              <a14:hiddenFill xmlns:a14="http://schemas.microsoft.com/office/drawing/2010/main">
                <a:solidFill>
                  <a:srgbClr val="FFFFFF"/>
                </a:solidFill>
              </a14:hiddenFill>
            </a:ext>
          </a:extLst>
        </p:spPr>
      </p:pic>
      <p:cxnSp>
        <p:nvCxnSpPr>
          <p:cNvPr id="52" name="Straight Connector 51">
            <a:extLst>
              <a:ext uri="{FF2B5EF4-FFF2-40B4-BE49-F238E27FC236}">
                <a16:creationId xmlns:a16="http://schemas.microsoft.com/office/drawing/2014/main" id="{D0EFD9B0-DF48-41E1-B277-A5CE4EE8EECA}"/>
              </a:ext>
            </a:extLst>
          </p:cNvPr>
          <p:cNvCxnSpPr/>
          <p:nvPr/>
        </p:nvCxnSpPr>
        <p:spPr bwMode="gray">
          <a:xfrm>
            <a:off x="1563511" y="3776133"/>
            <a:ext cx="2257778"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0" name="Text Placeholder 3">
            <a:extLst>
              <a:ext uri="{FF2B5EF4-FFF2-40B4-BE49-F238E27FC236}">
                <a16:creationId xmlns:a16="http://schemas.microsoft.com/office/drawing/2014/main" id="{62FF728F-5B05-460E-BC11-3A14A2FE45F4}"/>
              </a:ext>
            </a:extLst>
          </p:cNvPr>
          <p:cNvSpPr>
            <a:spLocks noGrp="1"/>
          </p:cNvSpPr>
          <p:nvPr>
            <p:ph type="body" sz="quarter" idx="18"/>
          </p:nvPr>
        </p:nvSpPr>
        <p:spPr>
          <a:xfrm>
            <a:off x="3747837" y="4557785"/>
            <a:ext cx="2652963" cy="276999"/>
          </a:xfrm>
        </p:spPr>
        <p:txBody>
          <a:bodyPr/>
          <a:lstStyle/>
          <a:p>
            <a:r>
              <a:rPr lang="en-US" dirty="0"/>
              <a:t>Source: IPEDS Database, National Center of Education Statistics; EAB Analysis.</a:t>
            </a:r>
          </a:p>
        </p:txBody>
      </p:sp>
    </p:spTree>
    <p:extLst>
      <p:ext uri="{BB962C8B-B14F-4D97-AF65-F5344CB8AC3E}">
        <p14:creationId xmlns:p14="http://schemas.microsoft.com/office/powerpoint/2010/main" val="3643309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endParaRPr lang="en-US" dirty="0"/>
          </a:p>
        </p:txBody>
      </p:sp>
      <p:sp>
        <p:nvSpPr>
          <p:cNvPr id="4" name="Text Placeholder 3"/>
          <p:cNvSpPr>
            <a:spLocks noGrp="1"/>
          </p:cNvSpPr>
          <p:nvPr>
            <p:ph type="body" sz="quarter" idx="11"/>
          </p:nvPr>
        </p:nvSpPr>
        <p:spPr>
          <a:prstGeom prst="rect">
            <a:avLst/>
          </a:prstGeom>
        </p:spPr>
        <p:txBody>
          <a:bodyPr/>
          <a:lstStyle/>
          <a:p>
            <a:r>
              <a:rPr lang="en-US" dirty="0"/>
              <a:t>A Contrast To Traditional Master’s Programs</a:t>
            </a:r>
          </a:p>
        </p:txBody>
      </p:sp>
      <p:sp>
        <p:nvSpPr>
          <p:cNvPr id="5" name="Text Placeholder 4"/>
          <p:cNvSpPr>
            <a:spLocks noGrp="1"/>
          </p:cNvSpPr>
          <p:nvPr>
            <p:ph type="body" sz="quarter" idx="12"/>
          </p:nvPr>
        </p:nvSpPr>
        <p:spPr>
          <a:prstGeom prst="rect">
            <a:avLst/>
          </a:prstGeom>
        </p:spPr>
        <p:txBody>
          <a:bodyPr/>
          <a:lstStyle/>
          <a:p>
            <a:r>
              <a:rPr lang="en-US" dirty="0"/>
              <a:t>The Rise of the Professional Master’s Degree</a:t>
            </a:r>
          </a:p>
        </p:txBody>
      </p:sp>
      <p:sp>
        <p:nvSpPr>
          <p:cNvPr id="3" name="Text Placeholder 2"/>
          <p:cNvSpPr>
            <a:spLocks noGrp="1"/>
          </p:cNvSpPr>
          <p:nvPr>
            <p:ph type="body" sz="quarter" idx="13"/>
          </p:nvPr>
        </p:nvSpPr>
        <p:spPr>
          <a:xfrm>
            <a:off x="4081645" y="4677489"/>
            <a:ext cx="2319155" cy="123111"/>
          </a:xfrm>
        </p:spPr>
        <p:txBody>
          <a:bodyPr/>
          <a:lstStyle/>
          <a:p>
            <a:r>
              <a:rPr lang="en-US" dirty="0"/>
              <a:t>Source: Education Advisory Board interviews and analysis.</a:t>
            </a:r>
          </a:p>
        </p:txBody>
      </p:sp>
      <p:sp>
        <p:nvSpPr>
          <p:cNvPr id="8" name="Text Placeholder 7"/>
          <p:cNvSpPr>
            <a:spLocks noGrp="1"/>
          </p:cNvSpPr>
          <p:nvPr>
            <p:ph type="body" sz="quarter" idx="14"/>
          </p:nvPr>
        </p:nvSpPr>
        <p:spPr/>
        <p:txBody>
          <a:bodyPr/>
          <a:lstStyle/>
          <a:p>
            <a:endParaRPr lang="en-US"/>
          </a:p>
        </p:txBody>
      </p:sp>
      <p:graphicFrame>
        <p:nvGraphicFramePr>
          <p:cNvPr id="7" name="Table 6"/>
          <p:cNvGraphicFramePr>
            <a:graphicFrameLocks noGrp="1"/>
          </p:cNvGraphicFramePr>
          <p:nvPr/>
        </p:nvGraphicFramePr>
        <p:xfrm>
          <a:off x="734782" y="1084205"/>
          <a:ext cx="4849585" cy="3228712"/>
        </p:xfrm>
        <a:graphic>
          <a:graphicData uri="http://schemas.openxmlformats.org/drawingml/2006/table">
            <a:tbl>
              <a:tblPr firstRow="1" bandRow="1">
                <a:tableStyleId>{2D5ABB26-0587-4C30-8999-92F81FD0307C}</a:tableStyleId>
              </a:tblPr>
              <a:tblGrid>
                <a:gridCol w="2114550">
                  <a:extLst>
                    <a:ext uri="{9D8B030D-6E8A-4147-A177-3AD203B41FA5}">
                      <a16:colId xmlns:a16="http://schemas.microsoft.com/office/drawing/2014/main" val="20000"/>
                    </a:ext>
                  </a:extLst>
                </a:gridCol>
                <a:gridCol w="548553">
                  <a:extLst>
                    <a:ext uri="{9D8B030D-6E8A-4147-A177-3AD203B41FA5}">
                      <a16:colId xmlns:a16="http://schemas.microsoft.com/office/drawing/2014/main" val="20001"/>
                    </a:ext>
                  </a:extLst>
                </a:gridCol>
                <a:gridCol w="2186482">
                  <a:extLst>
                    <a:ext uri="{9D8B030D-6E8A-4147-A177-3AD203B41FA5}">
                      <a16:colId xmlns:a16="http://schemas.microsoft.com/office/drawing/2014/main" val="20002"/>
                    </a:ext>
                  </a:extLst>
                </a:gridCol>
              </a:tblGrid>
              <a:tr h="370840">
                <a:tc>
                  <a:txBody>
                    <a:bodyPr/>
                    <a:lstStyle/>
                    <a:p>
                      <a:pPr algn="r"/>
                      <a:r>
                        <a:rPr lang="en-US" b="1" dirty="0"/>
                        <a:t>Traditional Master’s</a:t>
                      </a:r>
                    </a:p>
                  </a:txBody>
                  <a:tcPr/>
                </a:tc>
                <a:tc>
                  <a:txBody>
                    <a:bodyPr/>
                    <a:lstStyle/>
                    <a:p>
                      <a:pPr algn="l"/>
                      <a:endParaRPr lang="en-US" b="1" dirty="0"/>
                    </a:p>
                  </a:txBody>
                  <a:tcPr/>
                </a:tc>
                <a:tc>
                  <a:txBody>
                    <a:bodyPr/>
                    <a:lstStyle/>
                    <a:p>
                      <a:pPr algn="l"/>
                      <a:r>
                        <a:rPr lang="en-US" b="1" dirty="0"/>
                        <a:t>Professional Master’s</a:t>
                      </a:r>
                    </a:p>
                  </a:txBody>
                  <a:tcPr/>
                </a:tc>
                <a:extLst>
                  <a:ext uri="{0D108BD9-81ED-4DB2-BD59-A6C34878D82A}">
                    <a16:rowId xmlns:a16="http://schemas.microsoft.com/office/drawing/2014/main" val="10000"/>
                  </a:ext>
                </a:extLst>
              </a:tr>
              <a:tr h="283943">
                <a:tc>
                  <a:txBody>
                    <a:bodyPr/>
                    <a:lstStyle/>
                    <a:p>
                      <a:pPr algn="r"/>
                      <a:r>
                        <a:rPr lang="en-US" sz="1100" dirty="0"/>
                        <a:t>Full-time, residential</a:t>
                      </a:r>
                    </a:p>
                  </a:txBody>
                  <a:tcPr/>
                </a:tc>
                <a:tc>
                  <a:txBody>
                    <a:bodyPr/>
                    <a:lstStyle/>
                    <a:p>
                      <a:pPr algn="l"/>
                      <a:endParaRPr lang="en-US" sz="1100" dirty="0"/>
                    </a:p>
                  </a:txBody>
                  <a:tcPr/>
                </a:tc>
                <a:tc>
                  <a:txBody>
                    <a:bodyPr/>
                    <a:lstStyle/>
                    <a:p>
                      <a:pPr algn="l"/>
                      <a:r>
                        <a:rPr lang="en-US" sz="1100" dirty="0"/>
                        <a:t>Part-time, low residence</a:t>
                      </a:r>
                    </a:p>
                  </a:txBody>
                  <a:tcPr/>
                </a:tc>
                <a:extLst>
                  <a:ext uri="{0D108BD9-81ED-4DB2-BD59-A6C34878D82A}">
                    <a16:rowId xmlns:a16="http://schemas.microsoft.com/office/drawing/2014/main" val="10001"/>
                  </a:ext>
                </a:extLst>
              </a:tr>
              <a:tr h="326572">
                <a:tc>
                  <a:txBody>
                    <a:bodyPr/>
                    <a:lstStyle/>
                    <a:p>
                      <a:pPr marL="0" marR="0" indent="0" algn="r" defTabSz="640080" rtl="0" eaLnBrk="1" fontAlgn="auto" latinLnBrk="0" hangingPunct="1">
                        <a:lnSpc>
                          <a:spcPct val="100000"/>
                        </a:lnSpc>
                        <a:spcBef>
                          <a:spcPts val="0"/>
                        </a:spcBef>
                        <a:spcAft>
                          <a:spcPts val="0"/>
                        </a:spcAft>
                        <a:buClrTx/>
                        <a:buSzTx/>
                        <a:buFontTx/>
                        <a:buNone/>
                        <a:tabLst/>
                        <a:defRPr/>
                      </a:pPr>
                      <a:r>
                        <a:rPr lang="en-US" sz="1100" dirty="0"/>
                        <a:t>Thesis</a:t>
                      </a:r>
                    </a:p>
                  </a:txBody>
                  <a:tcPr/>
                </a:tc>
                <a:tc>
                  <a:txBody>
                    <a:bodyPr/>
                    <a:lstStyle/>
                    <a:p>
                      <a:pPr algn="l"/>
                      <a:endParaRPr lang="en-US" sz="1100" dirty="0"/>
                    </a:p>
                  </a:txBody>
                  <a:tcPr/>
                </a:tc>
                <a:tc>
                  <a:txBody>
                    <a:bodyPr/>
                    <a:lstStyle/>
                    <a:p>
                      <a:pPr algn="l"/>
                      <a:r>
                        <a:rPr lang="en-US" sz="1100" dirty="0"/>
                        <a:t>Project or</a:t>
                      </a:r>
                      <a:r>
                        <a:rPr lang="en-US" sz="1100" baseline="0" dirty="0"/>
                        <a:t> work experience</a:t>
                      </a:r>
                      <a:endParaRPr lang="en-US" sz="1100" dirty="0"/>
                    </a:p>
                  </a:txBody>
                  <a:tcPr/>
                </a:tc>
                <a:extLst>
                  <a:ext uri="{0D108BD9-81ED-4DB2-BD59-A6C34878D82A}">
                    <a16:rowId xmlns:a16="http://schemas.microsoft.com/office/drawing/2014/main" val="10002"/>
                  </a:ext>
                </a:extLst>
              </a:tr>
              <a:tr h="269423">
                <a:tc>
                  <a:txBody>
                    <a:bodyPr/>
                    <a:lstStyle/>
                    <a:p>
                      <a:pPr marL="0" marR="0" indent="0" algn="r" defTabSz="640080" rtl="0" eaLnBrk="1" fontAlgn="auto" latinLnBrk="0" hangingPunct="1">
                        <a:lnSpc>
                          <a:spcPct val="100000"/>
                        </a:lnSpc>
                        <a:spcBef>
                          <a:spcPts val="0"/>
                        </a:spcBef>
                        <a:spcAft>
                          <a:spcPts val="0"/>
                        </a:spcAft>
                        <a:buClrTx/>
                        <a:buSzTx/>
                        <a:buFontTx/>
                        <a:buNone/>
                        <a:tabLst/>
                        <a:defRPr/>
                      </a:pPr>
                      <a:r>
                        <a:rPr lang="en-US" sz="1100" dirty="0"/>
                        <a:t>Path to PhD</a:t>
                      </a:r>
                    </a:p>
                  </a:txBody>
                  <a:tcPr/>
                </a:tc>
                <a:tc>
                  <a:txBody>
                    <a:bodyPr/>
                    <a:lstStyle/>
                    <a:p>
                      <a:pPr algn="l"/>
                      <a:endParaRPr lang="en-US" sz="1100" dirty="0"/>
                    </a:p>
                  </a:txBody>
                  <a:tcPr/>
                </a:tc>
                <a:tc>
                  <a:txBody>
                    <a:bodyPr/>
                    <a:lstStyle/>
                    <a:p>
                      <a:pPr algn="l"/>
                      <a:r>
                        <a:rPr lang="en-US" sz="1100" dirty="0"/>
                        <a:t>Path to employment</a:t>
                      </a:r>
                    </a:p>
                  </a:txBody>
                  <a:tcPr/>
                </a:tc>
                <a:extLst>
                  <a:ext uri="{0D108BD9-81ED-4DB2-BD59-A6C34878D82A}">
                    <a16:rowId xmlns:a16="http://schemas.microsoft.com/office/drawing/2014/main" val="10003"/>
                  </a:ext>
                </a:extLst>
              </a:tr>
              <a:tr h="370840">
                <a:tc>
                  <a:txBody>
                    <a:bodyPr/>
                    <a:lstStyle/>
                    <a:p>
                      <a:pPr marL="0" marR="0" indent="0" algn="r" defTabSz="640080" rtl="0" eaLnBrk="1" fontAlgn="auto" latinLnBrk="0" hangingPunct="1">
                        <a:lnSpc>
                          <a:spcPct val="100000"/>
                        </a:lnSpc>
                        <a:spcBef>
                          <a:spcPts val="0"/>
                        </a:spcBef>
                        <a:spcAft>
                          <a:spcPts val="0"/>
                        </a:spcAft>
                        <a:buClrTx/>
                        <a:buSzTx/>
                        <a:buFontTx/>
                        <a:buNone/>
                        <a:tabLst/>
                        <a:defRPr/>
                      </a:pPr>
                      <a:r>
                        <a:rPr lang="en-US" sz="1100" dirty="0"/>
                        <a:t>Designed around faculty research interests</a:t>
                      </a:r>
                    </a:p>
                  </a:txBody>
                  <a:tcPr/>
                </a:tc>
                <a:tc>
                  <a:txBody>
                    <a:bodyPr/>
                    <a:lstStyle/>
                    <a:p>
                      <a:pPr algn="l"/>
                      <a:endParaRPr lang="en-US" sz="1100" dirty="0"/>
                    </a:p>
                  </a:txBody>
                  <a:tcPr/>
                </a:tc>
                <a:tc>
                  <a:txBody>
                    <a:bodyPr/>
                    <a:lstStyle/>
                    <a:p>
                      <a:pPr algn="l"/>
                      <a:r>
                        <a:rPr lang="en-US" sz="1100" dirty="0"/>
                        <a:t>Designed</a:t>
                      </a:r>
                      <a:r>
                        <a:rPr lang="en-US" sz="1100" baseline="0" dirty="0"/>
                        <a:t> around employer hiring interests</a:t>
                      </a:r>
                      <a:endParaRPr lang="en-US" sz="1100" dirty="0"/>
                    </a:p>
                  </a:txBody>
                  <a:tcPr/>
                </a:tc>
                <a:extLst>
                  <a:ext uri="{0D108BD9-81ED-4DB2-BD59-A6C34878D82A}">
                    <a16:rowId xmlns:a16="http://schemas.microsoft.com/office/drawing/2014/main" val="10004"/>
                  </a:ext>
                </a:extLst>
              </a:tr>
              <a:tr h="370840">
                <a:tc>
                  <a:txBody>
                    <a:bodyPr/>
                    <a:lstStyle/>
                    <a:p>
                      <a:pPr marL="0" marR="0" indent="0" algn="r" defTabSz="640080" rtl="0" eaLnBrk="1" fontAlgn="auto" latinLnBrk="0" hangingPunct="1">
                        <a:lnSpc>
                          <a:spcPct val="100000"/>
                        </a:lnSpc>
                        <a:spcBef>
                          <a:spcPts val="0"/>
                        </a:spcBef>
                        <a:spcAft>
                          <a:spcPts val="0"/>
                        </a:spcAft>
                        <a:buClrTx/>
                        <a:buSzTx/>
                        <a:buFontTx/>
                        <a:buNone/>
                        <a:tabLst/>
                        <a:defRPr/>
                      </a:pPr>
                      <a:r>
                        <a:rPr lang="en-US" sz="1100" dirty="0"/>
                        <a:t>Taught exclusively by tenure stream faculty</a:t>
                      </a:r>
                    </a:p>
                  </a:txBody>
                  <a:tcPr/>
                </a:tc>
                <a:tc>
                  <a:txBody>
                    <a:bodyPr/>
                    <a:lstStyle/>
                    <a:p>
                      <a:pPr algn="l"/>
                      <a:endParaRPr lang="en-US" sz="1100" dirty="0"/>
                    </a:p>
                  </a:txBody>
                  <a:tcPr/>
                </a:tc>
                <a:tc>
                  <a:txBody>
                    <a:bodyPr/>
                    <a:lstStyle/>
                    <a:p>
                      <a:pPr algn="l"/>
                      <a:r>
                        <a:rPr lang="en-US" sz="1100" dirty="0"/>
                        <a:t>Taught by tenure stream faculty and adjuncts</a:t>
                      </a:r>
                    </a:p>
                  </a:txBody>
                  <a:tcPr/>
                </a:tc>
                <a:extLst>
                  <a:ext uri="{0D108BD9-81ED-4DB2-BD59-A6C34878D82A}">
                    <a16:rowId xmlns:a16="http://schemas.microsoft.com/office/drawing/2014/main" val="10005"/>
                  </a:ext>
                </a:extLst>
              </a:tr>
              <a:tr h="370840">
                <a:tc>
                  <a:txBody>
                    <a:bodyPr/>
                    <a:lstStyle/>
                    <a:p>
                      <a:pPr marL="0" marR="0" indent="0" algn="r" defTabSz="640080" rtl="0" eaLnBrk="1" fontAlgn="auto" latinLnBrk="0" hangingPunct="1">
                        <a:lnSpc>
                          <a:spcPct val="100000"/>
                        </a:lnSpc>
                        <a:spcBef>
                          <a:spcPts val="0"/>
                        </a:spcBef>
                        <a:spcAft>
                          <a:spcPts val="0"/>
                        </a:spcAft>
                        <a:buClrTx/>
                        <a:buSzTx/>
                        <a:buFontTx/>
                        <a:buNone/>
                        <a:tabLst/>
                        <a:defRPr/>
                      </a:pPr>
                      <a:r>
                        <a:rPr lang="en-US" sz="1100" dirty="0"/>
                        <a:t>Housed within single department</a:t>
                      </a:r>
                    </a:p>
                  </a:txBody>
                  <a:tcPr/>
                </a:tc>
                <a:tc>
                  <a:txBody>
                    <a:bodyPr/>
                    <a:lstStyle/>
                    <a:p>
                      <a:pPr algn="l"/>
                      <a:endParaRPr lang="en-US" sz="1100" dirty="0"/>
                    </a:p>
                  </a:txBody>
                  <a:tcPr/>
                </a:tc>
                <a:tc>
                  <a:txBody>
                    <a:bodyPr/>
                    <a:lstStyle/>
                    <a:p>
                      <a:pPr algn="l"/>
                      <a:r>
                        <a:rPr lang="en-US" sz="1100" dirty="0"/>
                        <a:t>Cross-disciplinary/ multiple</a:t>
                      </a:r>
                      <a:r>
                        <a:rPr lang="en-US" sz="1100" baseline="0" dirty="0"/>
                        <a:t> departments</a:t>
                      </a:r>
                      <a:endParaRPr lang="en-US" sz="1100" dirty="0"/>
                    </a:p>
                  </a:txBody>
                  <a:tcPr/>
                </a:tc>
                <a:extLst>
                  <a:ext uri="{0D108BD9-81ED-4DB2-BD59-A6C34878D82A}">
                    <a16:rowId xmlns:a16="http://schemas.microsoft.com/office/drawing/2014/main" val="10006"/>
                  </a:ext>
                </a:extLst>
              </a:tr>
              <a:tr h="271054">
                <a:tc>
                  <a:txBody>
                    <a:bodyPr/>
                    <a:lstStyle/>
                    <a:p>
                      <a:pPr algn="r"/>
                      <a:r>
                        <a:rPr lang="en-US" sz="1100" dirty="0"/>
                        <a:t>Financial aid</a:t>
                      </a:r>
                      <a:r>
                        <a:rPr lang="en-US" sz="1100" baseline="0" dirty="0"/>
                        <a:t> available</a:t>
                      </a:r>
                      <a:endParaRPr lang="en-US" sz="1100" dirty="0"/>
                    </a:p>
                  </a:txBody>
                  <a:tcPr/>
                </a:tc>
                <a:tc>
                  <a:txBody>
                    <a:bodyPr/>
                    <a:lstStyle/>
                    <a:p>
                      <a:pPr algn="l"/>
                      <a:endParaRPr lang="en-US" sz="1100" dirty="0"/>
                    </a:p>
                  </a:txBody>
                  <a:tcPr/>
                </a:tc>
                <a:tc>
                  <a:txBody>
                    <a:bodyPr/>
                    <a:lstStyle/>
                    <a:p>
                      <a:pPr algn="l"/>
                      <a:r>
                        <a:rPr lang="en-US" sz="1100" dirty="0"/>
                        <a:t>Typically</a:t>
                      </a:r>
                      <a:r>
                        <a:rPr lang="en-US" sz="1100" baseline="0" dirty="0"/>
                        <a:t> self-pay</a:t>
                      </a:r>
                      <a:endParaRPr lang="en-US" sz="1100" dirty="0"/>
                    </a:p>
                  </a:txBody>
                  <a:tcPr/>
                </a:tc>
                <a:extLst>
                  <a:ext uri="{0D108BD9-81ED-4DB2-BD59-A6C34878D82A}">
                    <a16:rowId xmlns:a16="http://schemas.microsoft.com/office/drawing/2014/main" val="10007"/>
                  </a:ext>
                </a:extLst>
              </a:tr>
              <a:tr h="370840">
                <a:tc>
                  <a:txBody>
                    <a:bodyPr/>
                    <a:lstStyle/>
                    <a:p>
                      <a:pPr algn="r"/>
                      <a:r>
                        <a:rPr lang="en-US" sz="1100" dirty="0"/>
                        <a:t>Younger, less experienced students</a:t>
                      </a:r>
                    </a:p>
                  </a:txBody>
                  <a:tcPr/>
                </a:tc>
                <a:tc>
                  <a:txBody>
                    <a:bodyPr/>
                    <a:lstStyle/>
                    <a:p>
                      <a:pPr algn="l"/>
                      <a:endParaRPr lang="en-US" sz="1100" dirty="0"/>
                    </a:p>
                  </a:txBody>
                  <a:tcPr/>
                </a:tc>
                <a:tc>
                  <a:txBody>
                    <a:bodyPr/>
                    <a:lstStyle/>
                    <a:p>
                      <a:pPr algn="l"/>
                      <a:r>
                        <a:rPr lang="en-US" sz="1100" dirty="0"/>
                        <a:t>Often</a:t>
                      </a:r>
                      <a:r>
                        <a:rPr lang="en-US" sz="1100" baseline="0" dirty="0"/>
                        <a:t> older students with work experience</a:t>
                      </a:r>
                      <a:endParaRPr lang="en-US" sz="1100" dirty="0"/>
                    </a:p>
                  </a:txBody>
                  <a:tcPr/>
                </a:tc>
                <a:extLst>
                  <a:ext uri="{0D108BD9-81ED-4DB2-BD59-A6C34878D82A}">
                    <a16:rowId xmlns:a16="http://schemas.microsoft.com/office/drawing/2014/main" val="10008"/>
                  </a:ext>
                </a:extLst>
              </a:tr>
            </a:tbl>
          </a:graphicData>
        </a:graphic>
      </p:graphicFrame>
      <p:cxnSp>
        <p:nvCxnSpPr>
          <p:cNvPr id="10" name="Straight Arrow Connector 9"/>
          <p:cNvCxnSpPr/>
          <p:nvPr/>
        </p:nvCxnSpPr>
        <p:spPr bwMode="gray">
          <a:xfrm>
            <a:off x="3015330" y="1896325"/>
            <a:ext cx="244927"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14" name="Straight Arrow Connector 13"/>
          <p:cNvCxnSpPr/>
          <p:nvPr/>
        </p:nvCxnSpPr>
        <p:spPr bwMode="gray">
          <a:xfrm>
            <a:off x="3015330" y="1595410"/>
            <a:ext cx="244927"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15" name="Straight Arrow Connector 14"/>
          <p:cNvCxnSpPr/>
          <p:nvPr/>
        </p:nvCxnSpPr>
        <p:spPr bwMode="gray">
          <a:xfrm>
            <a:off x="3015330" y="2205404"/>
            <a:ext cx="244927"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16" name="Straight Arrow Connector 15"/>
          <p:cNvCxnSpPr/>
          <p:nvPr/>
        </p:nvCxnSpPr>
        <p:spPr bwMode="gray">
          <a:xfrm>
            <a:off x="3015330" y="2563467"/>
            <a:ext cx="244927"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17" name="Straight Arrow Connector 16"/>
          <p:cNvCxnSpPr/>
          <p:nvPr/>
        </p:nvCxnSpPr>
        <p:spPr bwMode="gray">
          <a:xfrm>
            <a:off x="3015330" y="2986842"/>
            <a:ext cx="244927"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18" name="Straight Arrow Connector 17"/>
          <p:cNvCxnSpPr/>
          <p:nvPr/>
        </p:nvCxnSpPr>
        <p:spPr bwMode="gray">
          <a:xfrm>
            <a:off x="3015330" y="3426545"/>
            <a:ext cx="244927"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19" name="Straight Arrow Connector 18"/>
          <p:cNvCxnSpPr/>
          <p:nvPr/>
        </p:nvCxnSpPr>
        <p:spPr bwMode="gray">
          <a:xfrm>
            <a:off x="3015330" y="3760116"/>
            <a:ext cx="244927"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cxnSp>
        <p:nvCxnSpPr>
          <p:cNvPr id="20" name="Straight Arrow Connector 19"/>
          <p:cNvCxnSpPr/>
          <p:nvPr/>
        </p:nvCxnSpPr>
        <p:spPr bwMode="gray">
          <a:xfrm>
            <a:off x="3015330" y="4110016"/>
            <a:ext cx="244927" cy="0"/>
          </a:xfrm>
          <a:prstGeom prst="straightConnector1">
            <a:avLst/>
          </a:prstGeom>
          <a:solidFill>
            <a:schemeClr val="accent1"/>
          </a:solidFill>
          <a:ln w="12700" cap="flat" cmpd="sng" algn="ctr">
            <a:solidFill>
              <a:schemeClr val="tx2"/>
            </a:solidFill>
            <a:prstDash val="solid"/>
            <a:round/>
            <a:headEnd type="none" w="med" len="med"/>
            <a:tailEnd type="triangle"/>
          </a:ln>
          <a:effectLst/>
        </p:spPr>
      </p:cxnSp>
      <p:pic>
        <p:nvPicPr>
          <p:cNvPr id="21" name="Picture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3621" y="1110341"/>
            <a:ext cx="360940" cy="275517"/>
          </a:xfrm>
          <a:prstGeom prst="rect">
            <a:avLst/>
          </a:prstGeom>
        </p:spPr>
      </p:pic>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7678" y="1032209"/>
            <a:ext cx="377921" cy="329157"/>
          </a:xfrm>
          <a:prstGeom prst="rect">
            <a:avLst/>
          </a:prstGeom>
        </p:spPr>
      </p:pic>
    </p:spTree>
    <p:extLst>
      <p:ext uri="{BB962C8B-B14F-4D97-AF65-F5344CB8AC3E}">
        <p14:creationId xmlns:p14="http://schemas.microsoft.com/office/powerpoint/2010/main" val="2714665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71A89-CC3C-4B57-9694-F82F5461C97B}"/>
              </a:ext>
            </a:extLst>
          </p:cNvPr>
          <p:cNvSpPr>
            <a:spLocks noGrp="1"/>
          </p:cNvSpPr>
          <p:nvPr>
            <p:ph type="body" sz="quarter" idx="15"/>
          </p:nvPr>
        </p:nvSpPr>
        <p:spPr/>
        <p:txBody>
          <a:bodyPr/>
          <a:lstStyle/>
          <a:p>
            <a:r>
              <a:rPr lang="en-US" dirty="0"/>
              <a:t>MBAs, JDs, and Education Master’s Continue to Decline</a:t>
            </a:r>
          </a:p>
        </p:txBody>
      </p:sp>
      <p:sp>
        <p:nvSpPr>
          <p:cNvPr id="3" name="Text Placeholder 2">
            <a:extLst>
              <a:ext uri="{FF2B5EF4-FFF2-40B4-BE49-F238E27FC236}">
                <a16:creationId xmlns:a16="http://schemas.microsoft.com/office/drawing/2014/main" id="{D759A7AB-D8A0-4151-B121-4EF31FD01800}"/>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739CF273-B171-4BCA-9F34-CC77617DE2DA}"/>
              </a:ext>
            </a:extLst>
          </p:cNvPr>
          <p:cNvSpPr>
            <a:spLocks noGrp="1"/>
          </p:cNvSpPr>
          <p:nvPr>
            <p:ph type="body" sz="quarter" idx="19"/>
          </p:nvPr>
        </p:nvSpPr>
        <p:spPr/>
        <p:txBody>
          <a:bodyPr/>
          <a:lstStyle/>
          <a:p>
            <a:endParaRPr lang="en-US"/>
          </a:p>
        </p:txBody>
      </p:sp>
      <p:sp>
        <p:nvSpPr>
          <p:cNvPr id="6" name="Title 5">
            <a:extLst>
              <a:ext uri="{FF2B5EF4-FFF2-40B4-BE49-F238E27FC236}">
                <a16:creationId xmlns:a16="http://schemas.microsoft.com/office/drawing/2014/main" id="{27BED34C-D9C7-4FD2-A71E-FA98D25DCEB7}"/>
              </a:ext>
            </a:extLst>
          </p:cNvPr>
          <p:cNvSpPr>
            <a:spLocks noGrp="1"/>
          </p:cNvSpPr>
          <p:nvPr>
            <p:ph type="title"/>
          </p:nvPr>
        </p:nvSpPr>
        <p:spPr>
          <a:xfrm>
            <a:off x="280194" y="317005"/>
            <a:ext cx="5486400" cy="249299"/>
          </a:xfrm>
        </p:spPr>
        <p:txBody>
          <a:bodyPr/>
          <a:lstStyle/>
          <a:p>
            <a:r>
              <a:rPr lang="en-US" b="0" dirty="0"/>
              <a:t>Signature Graduate Fields Continue to Contract</a:t>
            </a:r>
          </a:p>
        </p:txBody>
      </p:sp>
      <p:sp>
        <p:nvSpPr>
          <p:cNvPr id="16" name="TextBox 15">
            <a:extLst>
              <a:ext uri="{FF2B5EF4-FFF2-40B4-BE49-F238E27FC236}">
                <a16:creationId xmlns:a16="http://schemas.microsoft.com/office/drawing/2014/main" id="{31CEF8B3-9782-44C6-8B56-26F49ACF177D}"/>
              </a:ext>
            </a:extLst>
          </p:cNvPr>
          <p:cNvSpPr txBox="1"/>
          <p:nvPr/>
        </p:nvSpPr>
        <p:spPr bwMode="gray">
          <a:xfrm>
            <a:off x="270722" y="1045390"/>
            <a:ext cx="2375975" cy="357129"/>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Declining Degree Conferrals</a:t>
            </a:r>
            <a:br>
              <a:rPr kumimoji="0" lang="en-US" sz="1000" b="1" i="0" u="none" strike="noStrike" kern="1200" cap="none" spc="0" normalizeH="0" baseline="0" noProof="0" dirty="0">
                <a:ln>
                  <a:noFill/>
                </a:ln>
                <a:solidFill>
                  <a:srgbClr val="333E48"/>
                </a:solidFill>
                <a:effectLst/>
                <a:uLnTx/>
                <a:uFillTx/>
                <a:latin typeface="Verdana"/>
                <a:ea typeface="+mn-ea"/>
                <a:cs typeface="+mn-cs"/>
              </a:rPr>
            </a:br>
            <a:r>
              <a:rPr kumimoji="0" lang="en-US" sz="900" b="0" i="1" u="none" strike="noStrike" kern="1200" cap="none" spc="0" normalizeH="0" baseline="0" noProof="0" dirty="0">
                <a:ln>
                  <a:noFill/>
                </a:ln>
                <a:solidFill>
                  <a:srgbClr val="333E48"/>
                </a:solidFill>
                <a:effectLst/>
                <a:uLnTx/>
                <a:uFillTx/>
                <a:latin typeface="Verdana"/>
                <a:ea typeface="+mn-ea"/>
                <a:cs typeface="+mn-cs"/>
              </a:rPr>
              <a:t>2013-2017, EAB Research</a:t>
            </a:r>
            <a:endParaRPr kumimoji="0" lang="en-US" sz="1000" b="0" i="1" u="none" strike="noStrike" kern="1200" cap="none" spc="0" normalizeH="0" baseline="0" noProof="0" dirty="0">
              <a:ln>
                <a:noFill/>
              </a:ln>
              <a:solidFill>
                <a:srgbClr val="333E48"/>
              </a:solidFill>
              <a:effectLst/>
              <a:uLnTx/>
              <a:uFillTx/>
              <a:latin typeface="Verdana"/>
              <a:ea typeface="+mn-ea"/>
              <a:cs typeface="+mn-cs"/>
            </a:endParaRPr>
          </a:p>
        </p:txBody>
      </p:sp>
      <p:grpSp>
        <p:nvGrpSpPr>
          <p:cNvPr id="43" name="Group 42">
            <a:extLst>
              <a:ext uri="{FF2B5EF4-FFF2-40B4-BE49-F238E27FC236}">
                <a16:creationId xmlns:a16="http://schemas.microsoft.com/office/drawing/2014/main" id="{1F892545-356F-4312-A63F-878F8B8F6935}"/>
              </a:ext>
            </a:extLst>
          </p:cNvPr>
          <p:cNvGrpSpPr/>
          <p:nvPr/>
        </p:nvGrpSpPr>
        <p:grpSpPr>
          <a:xfrm>
            <a:off x="28942" y="1517698"/>
            <a:ext cx="2100757" cy="1550097"/>
            <a:chOff x="0" y="1517698"/>
            <a:chExt cx="2100757" cy="1550097"/>
          </a:xfrm>
        </p:grpSpPr>
        <p:graphicFrame>
          <p:nvGraphicFramePr>
            <p:cNvPr id="8" name="Chart 7">
              <a:extLst>
                <a:ext uri="{FF2B5EF4-FFF2-40B4-BE49-F238E27FC236}">
                  <a16:creationId xmlns:a16="http://schemas.microsoft.com/office/drawing/2014/main" id="{D41F8B35-8D0E-4949-80A2-EA25C0D260AA}"/>
                </a:ext>
              </a:extLst>
            </p:cNvPr>
            <p:cNvGraphicFramePr/>
            <p:nvPr/>
          </p:nvGraphicFramePr>
          <p:xfrm>
            <a:off x="0" y="1530133"/>
            <a:ext cx="1897165" cy="153766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FB9F5D1-AB4B-44C9-9EEF-CCF7EECA3E09}"/>
                </a:ext>
              </a:extLst>
            </p:cNvPr>
            <p:cNvSpPr txBox="1"/>
            <p:nvPr/>
          </p:nvSpPr>
          <p:spPr bwMode="gray">
            <a:xfrm>
              <a:off x="241780" y="1517698"/>
              <a:ext cx="539001" cy="219043"/>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MBA</a:t>
              </a:r>
              <a:endParaRPr kumimoji="0" lang="en-US" sz="1000" b="0" i="1" u="none" strike="noStrike" kern="1200" cap="none" spc="0" normalizeH="0" baseline="0" noProof="0" dirty="0">
                <a:ln>
                  <a:noFill/>
                </a:ln>
                <a:solidFill>
                  <a:srgbClr val="333E48"/>
                </a:solidFill>
                <a:effectLst/>
                <a:uLnTx/>
                <a:uFillTx/>
                <a:latin typeface="Verdana"/>
                <a:ea typeface="+mn-ea"/>
                <a:cs typeface="+mn-cs"/>
              </a:endParaRPr>
            </a:p>
          </p:txBody>
        </p:sp>
        <p:grpSp>
          <p:nvGrpSpPr>
            <p:cNvPr id="42" name="Group 41">
              <a:extLst>
                <a:ext uri="{FF2B5EF4-FFF2-40B4-BE49-F238E27FC236}">
                  <a16:creationId xmlns:a16="http://schemas.microsoft.com/office/drawing/2014/main" id="{14601571-CD35-4791-B72B-6A37D876E97C}"/>
                </a:ext>
              </a:extLst>
            </p:cNvPr>
            <p:cNvGrpSpPr/>
            <p:nvPr/>
          </p:nvGrpSpPr>
          <p:grpSpPr>
            <a:xfrm>
              <a:off x="683936" y="2023707"/>
              <a:ext cx="1416821" cy="418651"/>
              <a:chOff x="683936" y="2023707"/>
              <a:chExt cx="1416821" cy="418651"/>
            </a:xfrm>
          </p:grpSpPr>
          <p:cxnSp>
            <p:nvCxnSpPr>
              <p:cNvPr id="20" name="Straight Connector 19">
                <a:extLst>
                  <a:ext uri="{FF2B5EF4-FFF2-40B4-BE49-F238E27FC236}">
                    <a16:creationId xmlns:a16="http://schemas.microsoft.com/office/drawing/2014/main" id="{5EEEBF50-B52C-46EE-ABFC-15D5E556AC59}"/>
                  </a:ext>
                </a:extLst>
              </p:cNvPr>
              <p:cNvCxnSpPr>
                <a:cxnSpLocks/>
              </p:cNvCxnSpPr>
              <p:nvPr/>
            </p:nvCxnSpPr>
            <p:spPr bwMode="gray">
              <a:xfrm>
                <a:off x="683936" y="2083959"/>
                <a:ext cx="284671" cy="40257"/>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8453CE9-1228-4386-83FA-67AFF077F4AA}"/>
                  </a:ext>
                </a:extLst>
              </p:cNvPr>
              <p:cNvGrpSpPr/>
              <p:nvPr/>
            </p:nvGrpSpPr>
            <p:grpSpPr>
              <a:xfrm>
                <a:off x="1438232" y="2023707"/>
                <a:ext cx="662525" cy="418651"/>
                <a:chOff x="1438232" y="2023707"/>
                <a:chExt cx="662525" cy="418651"/>
              </a:xfrm>
            </p:grpSpPr>
            <p:sp>
              <p:nvSpPr>
                <p:cNvPr id="17" name="Rectangle 16">
                  <a:extLst>
                    <a:ext uri="{FF2B5EF4-FFF2-40B4-BE49-F238E27FC236}">
                      <a16:creationId xmlns:a16="http://schemas.microsoft.com/office/drawing/2014/main" id="{0D9E7504-B735-481F-954E-BFCEA476768A}"/>
                    </a:ext>
                  </a:extLst>
                </p:cNvPr>
                <p:cNvSpPr/>
                <p:nvPr/>
              </p:nvSpPr>
              <p:spPr bwMode="gray">
                <a:xfrm>
                  <a:off x="1440443" y="2023707"/>
                  <a:ext cx="660314" cy="307777"/>
                </a:xfrm>
                <a:prstGeom prst="rect">
                  <a:avLst/>
                </a:prstGeom>
              </p:spPr>
              <p:txBody>
                <a:bodyPr wrap="square" lIns="0" tIns="0" rIns="0" bIns="0">
                  <a:spAutoFit/>
                </a:bodyPr>
                <a:lstStyle/>
                <a:p>
                  <a:r>
                    <a:rPr lang="en-US" sz="2000" dirty="0">
                      <a:solidFill>
                        <a:schemeClr val="accent6"/>
                      </a:solidFill>
                      <a:latin typeface="+mj-lt"/>
                    </a:rPr>
                    <a:t>-8%</a:t>
                  </a:r>
                </a:p>
              </p:txBody>
            </p:sp>
            <p:sp>
              <p:nvSpPr>
                <p:cNvPr id="32" name="TextBox 31">
                  <a:extLst>
                    <a:ext uri="{FF2B5EF4-FFF2-40B4-BE49-F238E27FC236}">
                      <a16:creationId xmlns:a16="http://schemas.microsoft.com/office/drawing/2014/main" id="{1B8AC2A2-7D2B-44B1-9340-FA943B7890F0}"/>
                    </a:ext>
                  </a:extLst>
                </p:cNvPr>
                <p:cNvSpPr txBox="1"/>
                <p:nvPr/>
              </p:nvSpPr>
              <p:spPr>
                <a:xfrm>
                  <a:off x="1438232" y="2303859"/>
                  <a:ext cx="560729" cy="138499"/>
                </a:xfrm>
                <a:prstGeom prst="rect">
                  <a:avLst/>
                </a:prstGeom>
                <a:noFill/>
              </p:spPr>
              <p:txBody>
                <a:bodyPr wrap="square" lIns="0" tIns="0" rIns="0" bIns="0" rtlCol="0">
                  <a:spAutoFit/>
                </a:bodyPr>
                <a:lstStyle/>
                <a:p>
                  <a:pPr>
                    <a:spcBef>
                      <a:spcPts val="500"/>
                    </a:spcBef>
                  </a:pPr>
                  <a:r>
                    <a:rPr lang="en-US" sz="900" dirty="0"/>
                    <a:t>decline</a:t>
                  </a:r>
                </a:p>
              </p:txBody>
            </p:sp>
          </p:grpSp>
        </p:grpSp>
      </p:grpSp>
      <p:grpSp>
        <p:nvGrpSpPr>
          <p:cNvPr id="39" name="Group 38">
            <a:extLst>
              <a:ext uri="{FF2B5EF4-FFF2-40B4-BE49-F238E27FC236}">
                <a16:creationId xmlns:a16="http://schemas.microsoft.com/office/drawing/2014/main" id="{19BD6FB0-F209-47E6-9664-8D884E6F7E0A}"/>
              </a:ext>
            </a:extLst>
          </p:cNvPr>
          <p:cNvGrpSpPr/>
          <p:nvPr/>
        </p:nvGrpSpPr>
        <p:grpSpPr>
          <a:xfrm>
            <a:off x="4097693" y="1448655"/>
            <a:ext cx="2100757" cy="1619140"/>
            <a:chOff x="4265760" y="1448655"/>
            <a:chExt cx="2100757" cy="1619140"/>
          </a:xfrm>
        </p:grpSpPr>
        <p:graphicFrame>
          <p:nvGraphicFramePr>
            <p:cNvPr id="25" name="Chart 24">
              <a:extLst>
                <a:ext uri="{FF2B5EF4-FFF2-40B4-BE49-F238E27FC236}">
                  <a16:creationId xmlns:a16="http://schemas.microsoft.com/office/drawing/2014/main" id="{6D2DAD7B-BA5E-49B3-BB8D-FB3A1022A2C4}"/>
                </a:ext>
              </a:extLst>
            </p:cNvPr>
            <p:cNvGraphicFramePr/>
            <p:nvPr/>
          </p:nvGraphicFramePr>
          <p:xfrm>
            <a:off x="4265760" y="1530133"/>
            <a:ext cx="1897165" cy="153766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EADE210-9F53-4F5A-8523-17116AE555A1}"/>
                </a:ext>
              </a:extLst>
            </p:cNvPr>
            <p:cNvSpPr txBox="1"/>
            <p:nvPr/>
          </p:nvSpPr>
          <p:spPr bwMode="gray">
            <a:xfrm>
              <a:off x="4473685" y="1448655"/>
              <a:ext cx="1820948" cy="357129"/>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Education Master’s Degrees</a:t>
              </a:r>
              <a:endParaRPr kumimoji="0" lang="en-US" sz="1000" b="0" i="1" u="none" strike="noStrike" kern="1200" cap="none" spc="0" normalizeH="0" baseline="0" noProof="0" dirty="0">
                <a:ln>
                  <a:noFill/>
                </a:ln>
                <a:solidFill>
                  <a:srgbClr val="333E48"/>
                </a:solidFill>
                <a:effectLst/>
                <a:uLnTx/>
                <a:uFillTx/>
                <a:latin typeface="Verdana"/>
                <a:ea typeface="+mn-ea"/>
                <a:cs typeface="+mn-cs"/>
              </a:endParaRPr>
            </a:p>
          </p:txBody>
        </p:sp>
        <p:grpSp>
          <p:nvGrpSpPr>
            <p:cNvPr id="38" name="Group 37">
              <a:extLst>
                <a:ext uri="{FF2B5EF4-FFF2-40B4-BE49-F238E27FC236}">
                  <a16:creationId xmlns:a16="http://schemas.microsoft.com/office/drawing/2014/main" id="{9E7F6DD1-197C-456F-9096-B0AD52831527}"/>
                </a:ext>
              </a:extLst>
            </p:cNvPr>
            <p:cNvGrpSpPr/>
            <p:nvPr/>
          </p:nvGrpSpPr>
          <p:grpSpPr>
            <a:xfrm>
              <a:off x="4951304" y="2023707"/>
              <a:ext cx="1415213" cy="413082"/>
              <a:chOff x="4951304" y="2023707"/>
              <a:chExt cx="1415213" cy="413082"/>
            </a:xfrm>
          </p:grpSpPr>
          <p:cxnSp>
            <p:nvCxnSpPr>
              <p:cNvPr id="30" name="Straight Connector 29">
                <a:extLst>
                  <a:ext uri="{FF2B5EF4-FFF2-40B4-BE49-F238E27FC236}">
                    <a16:creationId xmlns:a16="http://schemas.microsoft.com/office/drawing/2014/main" id="{8B3E7C97-3C60-4C19-8980-D882E9FCCC40}"/>
                  </a:ext>
                </a:extLst>
              </p:cNvPr>
              <p:cNvCxnSpPr>
                <a:cxnSpLocks/>
              </p:cNvCxnSpPr>
              <p:nvPr/>
            </p:nvCxnSpPr>
            <p:spPr bwMode="gray">
              <a:xfrm>
                <a:off x="4951304" y="2076130"/>
                <a:ext cx="280383" cy="73392"/>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AAE97A5-A94C-49C5-A0FE-0168D5DF596E}"/>
                  </a:ext>
                </a:extLst>
              </p:cNvPr>
              <p:cNvGrpSpPr/>
              <p:nvPr/>
            </p:nvGrpSpPr>
            <p:grpSpPr>
              <a:xfrm>
                <a:off x="5706203" y="2023707"/>
                <a:ext cx="660314" cy="413082"/>
                <a:chOff x="5706203" y="2023707"/>
                <a:chExt cx="660314" cy="413082"/>
              </a:xfrm>
            </p:grpSpPr>
            <p:sp>
              <p:nvSpPr>
                <p:cNvPr id="26" name="Rectangle 25">
                  <a:extLst>
                    <a:ext uri="{FF2B5EF4-FFF2-40B4-BE49-F238E27FC236}">
                      <a16:creationId xmlns:a16="http://schemas.microsoft.com/office/drawing/2014/main" id="{73352554-0708-49BC-B7B6-8AE617522F5D}"/>
                    </a:ext>
                  </a:extLst>
                </p:cNvPr>
                <p:cNvSpPr/>
                <p:nvPr/>
              </p:nvSpPr>
              <p:spPr bwMode="gray">
                <a:xfrm>
                  <a:off x="5706203" y="2023707"/>
                  <a:ext cx="660314" cy="307777"/>
                </a:xfrm>
                <a:prstGeom prst="rect">
                  <a:avLst/>
                </a:prstGeom>
              </p:spPr>
              <p:txBody>
                <a:bodyPr wrap="square" lIns="0" tIns="0" rIns="0" bIns="0">
                  <a:spAutoFit/>
                </a:bodyPr>
                <a:lstStyle/>
                <a:p>
                  <a:r>
                    <a:rPr lang="en-US" sz="2000" dirty="0">
                      <a:solidFill>
                        <a:schemeClr val="accent6"/>
                      </a:solidFill>
                      <a:latin typeface="+mj-lt"/>
                    </a:rPr>
                    <a:t>-11%</a:t>
                  </a:r>
                </a:p>
              </p:txBody>
            </p:sp>
            <p:sp>
              <p:nvSpPr>
                <p:cNvPr id="33" name="TextBox 32">
                  <a:extLst>
                    <a:ext uri="{FF2B5EF4-FFF2-40B4-BE49-F238E27FC236}">
                      <a16:creationId xmlns:a16="http://schemas.microsoft.com/office/drawing/2014/main" id="{CB0F5774-995F-4BE1-B39C-F200249A262E}"/>
                    </a:ext>
                  </a:extLst>
                </p:cNvPr>
                <p:cNvSpPr txBox="1"/>
                <p:nvPr/>
              </p:nvSpPr>
              <p:spPr>
                <a:xfrm>
                  <a:off x="5712530" y="2298290"/>
                  <a:ext cx="560729" cy="138499"/>
                </a:xfrm>
                <a:prstGeom prst="rect">
                  <a:avLst/>
                </a:prstGeom>
                <a:noFill/>
              </p:spPr>
              <p:txBody>
                <a:bodyPr wrap="square" lIns="0" tIns="0" rIns="0" bIns="0" rtlCol="0">
                  <a:spAutoFit/>
                </a:bodyPr>
                <a:lstStyle/>
                <a:p>
                  <a:pPr>
                    <a:spcBef>
                      <a:spcPts val="500"/>
                    </a:spcBef>
                  </a:pPr>
                  <a:r>
                    <a:rPr lang="en-US" sz="900" dirty="0"/>
                    <a:t>decline</a:t>
                  </a:r>
                </a:p>
              </p:txBody>
            </p:sp>
          </p:grpSp>
        </p:grpSp>
      </p:grpSp>
      <p:grpSp>
        <p:nvGrpSpPr>
          <p:cNvPr id="41" name="Group 40">
            <a:extLst>
              <a:ext uri="{FF2B5EF4-FFF2-40B4-BE49-F238E27FC236}">
                <a16:creationId xmlns:a16="http://schemas.microsoft.com/office/drawing/2014/main" id="{A500224E-DDB9-4DA9-931D-6849FD5CD6AF}"/>
              </a:ext>
            </a:extLst>
          </p:cNvPr>
          <p:cNvGrpSpPr/>
          <p:nvPr/>
        </p:nvGrpSpPr>
        <p:grpSpPr>
          <a:xfrm>
            <a:off x="2063318" y="1519321"/>
            <a:ext cx="2100757" cy="1548474"/>
            <a:chOff x="2132880" y="1519321"/>
            <a:chExt cx="2100757" cy="1548474"/>
          </a:xfrm>
        </p:grpSpPr>
        <p:graphicFrame>
          <p:nvGraphicFramePr>
            <p:cNvPr id="23" name="Chart 22">
              <a:extLst>
                <a:ext uri="{FF2B5EF4-FFF2-40B4-BE49-F238E27FC236}">
                  <a16:creationId xmlns:a16="http://schemas.microsoft.com/office/drawing/2014/main" id="{CF732B9F-8109-4A83-B2B7-D8BF19B06E78}"/>
                </a:ext>
              </a:extLst>
            </p:cNvPr>
            <p:cNvGraphicFramePr/>
            <p:nvPr/>
          </p:nvGraphicFramePr>
          <p:xfrm>
            <a:off x="2132880" y="1530133"/>
            <a:ext cx="1897165" cy="153766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C0EE08B9-9D48-4E00-B6BA-710A0F504D47}"/>
                </a:ext>
              </a:extLst>
            </p:cNvPr>
            <p:cNvSpPr txBox="1"/>
            <p:nvPr/>
          </p:nvSpPr>
          <p:spPr bwMode="gray">
            <a:xfrm>
              <a:off x="2367722" y="1519321"/>
              <a:ext cx="386600" cy="215797"/>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JD</a:t>
              </a:r>
              <a:endParaRPr kumimoji="0" lang="en-US" sz="1000" b="0" i="1" u="none" strike="noStrike" kern="1200" cap="none" spc="0" normalizeH="0" baseline="0" noProof="0" dirty="0">
                <a:ln>
                  <a:noFill/>
                </a:ln>
                <a:solidFill>
                  <a:srgbClr val="333E48"/>
                </a:solidFill>
                <a:effectLst/>
                <a:uLnTx/>
                <a:uFillTx/>
                <a:latin typeface="Verdana"/>
                <a:ea typeface="+mn-ea"/>
                <a:cs typeface="+mn-cs"/>
              </a:endParaRPr>
            </a:p>
          </p:txBody>
        </p:sp>
        <p:grpSp>
          <p:nvGrpSpPr>
            <p:cNvPr id="40" name="Group 39">
              <a:extLst>
                <a:ext uri="{FF2B5EF4-FFF2-40B4-BE49-F238E27FC236}">
                  <a16:creationId xmlns:a16="http://schemas.microsoft.com/office/drawing/2014/main" id="{9E1FDBD3-190D-441E-8437-50D1D0117260}"/>
                </a:ext>
              </a:extLst>
            </p:cNvPr>
            <p:cNvGrpSpPr/>
            <p:nvPr/>
          </p:nvGrpSpPr>
          <p:grpSpPr>
            <a:xfrm>
              <a:off x="2827478" y="2023707"/>
              <a:ext cx="1406159" cy="413756"/>
              <a:chOff x="2827478" y="2023707"/>
              <a:chExt cx="1406159" cy="413756"/>
            </a:xfrm>
          </p:grpSpPr>
          <p:cxnSp>
            <p:nvCxnSpPr>
              <p:cNvPr id="27" name="Straight Connector 26">
                <a:extLst>
                  <a:ext uri="{FF2B5EF4-FFF2-40B4-BE49-F238E27FC236}">
                    <a16:creationId xmlns:a16="http://schemas.microsoft.com/office/drawing/2014/main" id="{2EF72E5E-AEF9-4B93-A512-232A94292859}"/>
                  </a:ext>
                </a:extLst>
              </p:cNvPr>
              <p:cNvCxnSpPr>
                <a:cxnSpLocks/>
              </p:cNvCxnSpPr>
              <p:nvPr/>
            </p:nvCxnSpPr>
            <p:spPr bwMode="gray">
              <a:xfrm>
                <a:off x="2827478" y="2124216"/>
                <a:ext cx="284212" cy="127665"/>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9CED4E0C-B15A-4EA9-BFED-BDCEA141D5A9}"/>
                  </a:ext>
                </a:extLst>
              </p:cNvPr>
              <p:cNvGrpSpPr/>
              <p:nvPr/>
            </p:nvGrpSpPr>
            <p:grpSpPr>
              <a:xfrm>
                <a:off x="3573323" y="2023707"/>
                <a:ext cx="660314" cy="413756"/>
                <a:chOff x="3573323" y="2023707"/>
                <a:chExt cx="660314" cy="413756"/>
              </a:xfrm>
            </p:grpSpPr>
            <p:sp>
              <p:nvSpPr>
                <p:cNvPr id="24" name="Rectangle 23">
                  <a:extLst>
                    <a:ext uri="{FF2B5EF4-FFF2-40B4-BE49-F238E27FC236}">
                      <a16:creationId xmlns:a16="http://schemas.microsoft.com/office/drawing/2014/main" id="{182F5F49-289A-452F-BC64-F2E1E5D8840E}"/>
                    </a:ext>
                  </a:extLst>
                </p:cNvPr>
                <p:cNvSpPr/>
                <p:nvPr/>
              </p:nvSpPr>
              <p:spPr bwMode="gray">
                <a:xfrm>
                  <a:off x="3573323" y="2023707"/>
                  <a:ext cx="660314" cy="307777"/>
                </a:xfrm>
                <a:prstGeom prst="rect">
                  <a:avLst/>
                </a:prstGeom>
              </p:spPr>
              <p:txBody>
                <a:bodyPr wrap="square" lIns="0" tIns="0" rIns="0" bIns="0">
                  <a:spAutoFit/>
                </a:bodyPr>
                <a:lstStyle/>
                <a:p>
                  <a:r>
                    <a:rPr lang="en-US" sz="2000" dirty="0">
                      <a:solidFill>
                        <a:schemeClr val="accent6"/>
                      </a:solidFill>
                      <a:latin typeface="+mj-lt"/>
                    </a:rPr>
                    <a:t>-25%</a:t>
                  </a:r>
                </a:p>
              </p:txBody>
            </p:sp>
            <p:sp>
              <p:nvSpPr>
                <p:cNvPr id="34" name="TextBox 33">
                  <a:extLst>
                    <a:ext uri="{FF2B5EF4-FFF2-40B4-BE49-F238E27FC236}">
                      <a16:creationId xmlns:a16="http://schemas.microsoft.com/office/drawing/2014/main" id="{3F9E49C8-1D2F-4547-904D-C24F25243F6E}"/>
                    </a:ext>
                  </a:extLst>
                </p:cNvPr>
                <p:cNvSpPr txBox="1"/>
                <p:nvPr/>
              </p:nvSpPr>
              <p:spPr>
                <a:xfrm>
                  <a:off x="3573323" y="2298964"/>
                  <a:ext cx="560729" cy="138499"/>
                </a:xfrm>
                <a:prstGeom prst="rect">
                  <a:avLst/>
                </a:prstGeom>
                <a:noFill/>
              </p:spPr>
              <p:txBody>
                <a:bodyPr wrap="square" lIns="0" tIns="0" rIns="0" bIns="0" rtlCol="0">
                  <a:spAutoFit/>
                </a:bodyPr>
                <a:lstStyle/>
                <a:p>
                  <a:pPr>
                    <a:spcBef>
                      <a:spcPts val="500"/>
                    </a:spcBef>
                  </a:pPr>
                  <a:r>
                    <a:rPr lang="en-US" sz="900" dirty="0"/>
                    <a:t>decline</a:t>
                  </a:r>
                </a:p>
              </p:txBody>
            </p:sp>
          </p:grpSp>
        </p:grpSp>
      </p:grpSp>
      <p:sp>
        <p:nvSpPr>
          <p:cNvPr id="44" name="Rectangle 43">
            <a:extLst>
              <a:ext uri="{FF2B5EF4-FFF2-40B4-BE49-F238E27FC236}">
                <a16:creationId xmlns:a16="http://schemas.microsoft.com/office/drawing/2014/main" id="{4C31C547-E62C-4D60-8555-410CD73AF391}"/>
              </a:ext>
            </a:extLst>
          </p:cNvPr>
          <p:cNvSpPr/>
          <p:nvPr/>
        </p:nvSpPr>
        <p:spPr bwMode="gray">
          <a:xfrm>
            <a:off x="0" y="3067795"/>
            <a:ext cx="6400800" cy="13386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3" name="Group 52">
            <a:extLst>
              <a:ext uri="{FF2B5EF4-FFF2-40B4-BE49-F238E27FC236}">
                <a16:creationId xmlns:a16="http://schemas.microsoft.com/office/drawing/2014/main" id="{DF108496-62CF-4B3F-A23C-602A2A420B41}"/>
              </a:ext>
            </a:extLst>
          </p:cNvPr>
          <p:cNvGrpSpPr/>
          <p:nvPr/>
        </p:nvGrpSpPr>
        <p:grpSpPr>
          <a:xfrm>
            <a:off x="280194" y="3499727"/>
            <a:ext cx="1077826" cy="830520"/>
            <a:chOff x="280194" y="3375666"/>
            <a:chExt cx="1077826" cy="830520"/>
          </a:xfrm>
        </p:grpSpPr>
        <p:sp>
          <p:nvSpPr>
            <p:cNvPr id="45" name="TextBox 44">
              <a:extLst>
                <a:ext uri="{FF2B5EF4-FFF2-40B4-BE49-F238E27FC236}">
                  <a16:creationId xmlns:a16="http://schemas.microsoft.com/office/drawing/2014/main" id="{9CFFE024-2AC8-45EB-9DB7-E0ECFC4C078F}"/>
                </a:ext>
              </a:extLst>
            </p:cNvPr>
            <p:cNvSpPr txBox="1"/>
            <p:nvPr/>
          </p:nvSpPr>
          <p:spPr bwMode="gray">
            <a:xfrm>
              <a:off x="280194" y="3790688"/>
              <a:ext cx="1077826" cy="415498"/>
            </a:xfrm>
            <a:prstGeom prst="rect">
              <a:avLst/>
            </a:prstGeom>
            <a:noFill/>
          </p:spPr>
          <p:txBody>
            <a:bodyPr wrap="square" lIns="0" tIns="0" rIns="0" bIns="0" rtlCol="0">
              <a:spAutoFit/>
            </a:bodyPr>
            <a:lstStyle/>
            <a:p>
              <a:pPr>
                <a:spcBef>
                  <a:spcPts val="500"/>
                </a:spcBef>
              </a:pPr>
              <a:r>
                <a:rPr lang="en-US" sz="900" dirty="0"/>
                <a:t>Decline in GMAT test takers from 2014 to 2018</a:t>
              </a:r>
            </a:p>
          </p:txBody>
        </p:sp>
        <p:sp>
          <p:nvSpPr>
            <p:cNvPr id="46" name="TextBox 45">
              <a:extLst>
                <a:ext uri="{FF2B5EF4-FFF2-40B4-BE49-F238E27FC236}">
                  <a16:creationId xmlns:a16="http://schemas.microsoft.com/office/drawing/2014/main" id="{84E10DA0-A265-468D-878A-AA3649B60654}"/>
                </a:ext>
              </a:extLst>
            </p:cNvPr>
            <p:cNvSpPr txBox="1"/>
            <p:nvPr/>
          </p:nvSpPr>
          <p:spPr bwMode="gray">
            <a:xfrm>
              <a:off x="282080" y="3375666"/>
              <a:ext cx="876764" cy="384721"/>
            </a:xfrm>
            <a:prstGeom prst="rect">
              <a:avLst/>
            </a:prstGeom>
            <a:noFill/>
          </p:spPr>
          <p:txBody>
            <a:bodyPr wrap="square" lIns="0" tIns="0" rIns="0" bIns="0" rtlCol="0">
              <a:spAutoFit/>
            </a:bodyPr>
            <a:lstStyle/>
            <a:p>
              <a:r>
                <a:rPr lang="en-US" sz="2500" dirty="0">
                  <a:solidFill>
                    <a:schemeClr val="accent6"/>
                  </a:solidFill>
                  <a:latin typeface="+mj-lt"/>
                </a:rPr>
                <a:t>-6%</a:t>
              </a:r>
            </a:p>
          </p:txBody>
        </p:sp>
      </p:grpSp>
      <p:grpSp>
        <p:nvGrpSpPr>
          <p:cNvPr id="52" name="Group 51">
            <a:extLst>
              <a:ext uri="{FF2B5EF4-FFF2-40B4-BE49-F238E27FC236}">
                <a16:creationId xmlns:a16="http://schemas.microsoft.com/office/drawing/2014/main" id="{DCF88232-E209-40AC-9B62-0DDCF83E82A7}"/>
              </a:ext>
            </a:extLst>
          </p:cNvPr>
          <p:cNvGrpSpPr/>
          <p:nvPr/>
        </p:nvGrpSpPr>
        <p:grpSpPr>
          <a:xfrm>
            <a:off x="4311277" y="3499727"/>
            <a:ext cx="1077826" cy="830520"/>
            <a:chOff x="4311277" y="3338141"/>
            <a:chExt cx="1077826" cy="830520"/>
          </a:xfrm>
        </p:grpSpPr>
        <p:sp>
          <p:nvSpPr>
            <p:cNvPr id="47" name="TextBox 46">
              <a:extLst>
                <a:ext uri="{FF2B5EF4-FFF2-40B4-BE49-F238E27FC236}">
                  <a16:creationId xmlns:a16="http://schemas.microsoft.com/office/drawing/2014/main" id="{EEF28517-26FC-4623-8EC7-102083F2963C}"/>
                </a:ext>
              </a:extLst>
            </p:cNvPr>
            <p:cNvSpPr txBox="1"/>
            <p:nvPr/>
          </p:nvSpPr>
          <p:spPr bwMode="gray">
            <a:xfrm>
              <a:off x="4311277" y="3753163"/>
              <a:ext cx="1077826" cy="415498"/>
            </a:xfrm>
            <a:prstGeom prst="rect">
              <a:avLst/>
            </a:prstGeom>
            <a:noFill/>
          </p:spPr>
          <p:txBody>
            <a:bodyPr wrap="square" lIns="0" tIns="0" rIns="0" bIns="0" rtlCol="0">
              <a:spAutoFit/>
            </a:bodyPr>
            <a:lstStyle/>
            <a:p>
              <a:pPr>
                <a:spcBef>
                  <a:spcPts val="500"/>
                </a:spcBef>
              </a:pPr>
              <a:r>
                <a:rPr lang="en-US" sz="900" dirty="0"/>
                <a:t>Volume of GRE test takers in the United States</a:t>
              </a:r>
            </a:p>
          </p:txBody>
        </p:sp>
        <p:sp>
          <p:nvSpPr>
            <p:cNvPr id="48" name="TextBox 47">
              <a:extLst>
                <a:ext uri="{FF2B5EF4-FFF2-40B4-BE49-F238E27FC236}">
                  <a16:creationId xmlns:a16="http://schemas.microsoft.com/office/drawing/2014/main" id="{98C53952-3D33-46EC-AC6A-AE42A18DE837}"/>
                </a:ext>
              </a:extLst>
            </p:cNvPr>
            <p:cNvSpPr txBox="1"/>
            <p:nvPr/>
          </p:nvSpPr>
          <p:spPr bwMode="gray">
            <a:xfrm>
              <a:off x="4313163" y="3338141"/>
              <a:ext cx="876764" cy="384721"/>
            </a:xfrm>
            <a:prstGeom prst="rect">
              <a:avLst/>
            </a:prstGeom>
            <a:noFill/>
          </p:spPr>
          <p:txBody>
            <a:bodyPr wrap="square" lIns="0" tIns="0" rIns="0" bIns="0" rtlCol="0">
              <a:spAutoFit/>
            </a:bodyPr>
            <a:lstStyle/>
            <a:p>
              <a:r>
                <a:rPr lang="en-US" sz="2500" dirty="0">
                  <a:solidFill>
                    <a:schemeClr val="accent6"/>
                  </a:solidFill>
                  <a:latin typeface="+mj-lt"/>
                </a:rPr>
                <a:t>Flat</a:t>
              </a:r>
            </a:p>
          </p:txBody>
        </p:sp>
      </p:grpSp>
      <p:grpSp>
        <p:nvGrpSpPr>
          <p:cNvPr id="51" name="Group 50">
            <a:extLst>
              <a:ext uri="{FF2B5EF4-FFF2-40B4-BE49-F238E27FC236}">
                <a16:creationId xmlns:a16="http://schemas.microsoft.com/office/drawing/2014/main" id="{74160F0B-40B2-445F-928B-7F659D5885C1}"/>
              </a:ext>
            </a:extLst>
          </p:cNvPr>
          <p:cNvGrpSpPr/>
          <p:nvPr/>
        </p:nvGrpSpPr>
        <p:grpSpPr>
          <a:xfrm>
            <a:off x="2293849" y="3499727"/>
            <a:ext cx="1077826" cy="830520"/>
            <a:chOff x="2293849" y="3368442"/>
            <a:chExt cx="1077826" cy="830520"/>
          </a:xfrm>
        </p:grpSpPr>
        <p:sp>
          <p:nvSpPr>
            <p:cNvPr id="49" name="TextBox 48">
              <a:extLst>
                <a:ext uri="{FF2B5EF4-FFF2-40B4-BE49-F238E27FC236}">
                  <a16:creationId xmlns:a16="http://schemas.microsoft.com/office/drawing/2014/main" id="{9C81A9A0-B771-4AD4-AACF-015DE46AF72D}"/>
                </a:ext>
              </a:extLst>
            </p:cNvPr>
            <p:cNvSpPr txBox="1"/>
            <p:nvPr/>
          </p:nvSpPr>
          <p:spPr bwMode="gray">
            <a:xfrm>
              <a:off x="2293849" y="3783464"/>
              <a:ext cx="1077826" cy="415498"/>
            </a:xfrm>
            <a:prstGeom prst="rect">
              <a:avLst/>
            </a:prstGeom>
            <a:noFill/>
          </p:spPr>
          <p:txBody>
            <a:bodyPr wrap="square" lIns="0" tIns="0" rIns="0" bIns="0" rtlCol="0">
              <a:spAutoFit/>
            </a:bodyPr>
            <a:lstStyle/>
            <a:p>
              <a:pPr>
                <a:spcBef>
                  <a:spcPts val="500"/>
                </a:spcBef>
              </a:pPr>
              <a:r>
                <a:rPr lang="en-US" sz="900" dirty="0"/>
                <a:t>Decline in LSAT test takers from 2017 to 2018</a:t>
              </a:r>
            </a:p>
          </p:txBody>
        </p:sp>
        <p:sp>
          <p:nvSpPr>
            <p:cNvPr id="50" name="TextBox 49">
              <a:extLst>
                <a:ext uri="{FF2B5EF4-FFF2-40B4-BE49-F238E27FC236}">
                  <a16:creationId xmlns:a16="http://schemas.microsoft.com/office/drawing/2014/main" id="{B5436173-68DD-41DC-9D84-BBE08BC52619}"/>
                </a:ext>
              </a:extLst>
            </p:cNvPr>
            <p:cNvSpPr txBox="1"/>
            <p:nvPr/>
          </p:nvSpPr>
          <p:spPr bwMode="gray">
            <a:xfrm>
              <a:off x="2295735" y="3368442"/>
              <a:ext cx="876764" cy="384721"/>
            </a:xfrm>
            <a:prstGeom prst="rect">
              <a:avLst/>
            </a:prstGeom>
            <a:noFill/>
          </p:spPr>
          <p:txBody>
            <a:bodyPr wrap="square" lIns="0" tIns="0" rIns="0" bIns="0" rtlCol="0">
              <a:spAutoFit/>
            </a:bodyPr>
            <a:lstStyle/>
            <a:p>
              <a:r>
                <a:rPr lang="en-US" sz="2500" dirty="0">
                  <a:solidFill>
                    <a:schemeClr val="accent6"/>
                  </a:solidFill>
                  <a:latin typeface="+mj-lt"/>
                </a:rPr>
                <a:t>-6.9%</a:t>
              </a:r>
            </a:p>
          </p:txBody>
        </p:sp>
      </p:grpSp>
      <p:sp>
        <p:nvSpPr>
          <p:cNvPr id="54" name="TextBox 53">
            <a:extLst>
              <a:ext uri="{FF2B5EF4-FFF2-40B4-BE49-F238E27FC236}">
                <a16:creationId xmlns:a16="http://schemas.microsoft.com/office/drawing/2014/main" id="{D16B0A50-16D8-44AE-964C-F1722E9006DC}"/>
              </a:ext>
            </a:extLst>
          </p:cNvPr>
          <p:cNvSpPr txBox="1"/>
          <p:nvPr/>
        </p:nvSpPr>
        <p:spPr bwMode="gray">
          <a:xfrm>
            <a:off x="280194" y="3187016"/>
            <a:ext cx="5159141" cy="275922"/>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Volume of Test Takers Indicate Enrollments Unlikely to Rebound</a:t>
            </a:r>
            <a:endParaRPr kumimoji="0" lang="en-US" sz="1000" b="0" i="1" u="none" strike="noStrike" kern="1200" cap="none" spc="0" normalizeH="0" baseline="0" noProof="0" dirty="0">
              <a:ln>
                <a:noFill/>
              </a:ln>
              <a:solidFill>
                <a:srgbClr val="333E48"/>
              </a:solidFill>
              <a:effectLst/>
              <a:uLnTx/>
              <a:uFillTx/>
              <a:latin typeface="Verdana"/>
              <a:ea typeface="+mn-ea"/>
              <a:cs typeface="+mn-cs"/>
            </a:endParaRPr>
          </a:p>
        </p:txBody>
      </p:sp>
      <p:sp>
        <p:nvSpPr>
          <p:cNvPr id="55" name="Text Placeholder 3">
            <a:extLst>
              <a:ext uri="{FF2B5EF4-FFF2-40B4-BE49-F238E27FC236}">
                <a16:creationId xmlns:a16="http://schemas.microsoft.com/office/drawing/2014/main" id="{3A8E4DC1-559E-4F4A-9DAE-4BA13C3207FF}"/>
              </a:ext>
            </a:extLst>
          </p:cNvPr>
          <p:cNvSpPr>
            <a:spLocks noGrp="1"/>
          </p:cNvSpPr>
          <p:nvPr>
            <p:ph type="body" sz="quarter" idx="18"/>
          </p:nvPr>
        </p:nvSpPr>
        <p:spPr>
          <a:xfrm>
            <a:off x="3747837" y="4523601"/>
            <a:ext cx="2652963" cy="276999"/>
          </a:xfrm>
        </p:spPr>
        <p:txBody>
          <a:bodyPr/>
          <a:lstStyle/>
          <a:p>
            <a:r>
              <a:rPr lang="en-US" dirty="0"/>
              <a:t>Source: IPEDS Database, National Center of Education Statistics; Graduate Management Admission Council (GMAC); Law School Admission Council (LSAC); Educational Testing Service (ETS); EAB Analysis.</a:t>
            </a:r>
          </a:p>
        </p:txBody>
      </p:sp>
    </p:spTree>
    <p:extLst>
      <p:ext uri="{BB962C8B-B14F-4D97-AF65-F5344CB8AC3E}">
        <p14:creationId xmlns:p14="http://schemas.microsoft.com/office/powerpoint/2010/main" val="12450104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671A89-CC3C-4B57-9694-F82F5461C97B}"/>
              </a:ext>
            </a:extLst>
          </p:cNvPr>
          <p:cNvSpPr>
            <a:spLocks noGrp="1"/>
          </p:cNvSpPr>
          <p:nvPr>
            <p:ph type="body" sz="quarter" idx="15"/>
          </p:nvPr>
        </p:nvSpPr>
        <p:spPr/>
        <p:txBody>
          <a:bodyPr/>
          <a:lstStyle/>
          <a:p>
            <a:r>
              <a:rPr lang="en-US" dirty="0"/>
              <a:t>Health Care and STEM Expensive to Launch and Scale</a:t>
            </a:r>
          </a:p>
        </p:txBody>
      </p:sp>
      <p:sp>
        <p:nvSpPr>
          <p:cNvPr id="3" name="Text Placeholder 2">
            <a:extLst>
              <a:ext uri="{FF2B5EF4-FFF2-40B4-BE49-F238E27FC236}">
                <a16:creationId xmlns:a16="http://schemas.microsoft.com/office/drawing/2014/main" id="{D759A7AB-D8A0-4151-B121-4EF31FD01800}"/>
              </a:ext>
            </a:extLst>
          </p:cNvPr>
          <p:cNvSpPr>
            <a:spLocks noGrp="1"/>
          </p:cNvSpPr>
          <p:nvPr>
            <p:ph type="body" sz="quarter" idx="16"/>
          </p:nvPr>
        </p:nvSpPr>
        <p:spPr/>
        <p:txBody>
          <a:bodyPr/>
          <a:lstStyle/>
          <a:p>
            <a:endParaRPr lang="en-US"/>
          </a:p>
        </p:txBody>
      </p:sp>
      <p:sp>
        <p:nvSpPr>
          <p:cNvPr id="5" name="Text Placeholder 4">
            <a:extLst>
              <a:ext uri="{FF2B5EF4-FFF2-40B4-BE49-F238E27FC236}">
                <a16:creationId xmlns:a16="http://schemas.microsoft.com/office/drawing/2014/main" id="{739CF273-B171-4BCA-9F34-CC77617DE2DA}"/>
              </a:ext>
            </a:extLst>
          </p:cNvPr>
          <p:cNvSpPr>
            <a:spLocks noGrp="1"/>
          </p:cNvSpPr>
          <p:nvPr>
            <p:ph type="body" sz="quarter" idx="19"/>
          </p:nvPr>
        </p:nvSpPr>
        <p:spPr>
          <a:xfrm>
            <a:off x="0" y="4403825"/>
            <a:ext cx="2046204" cy="230832"/>
          </a:xfrm>
        </p:spPr>
        <p:txBody>
          <a:bodyPr/>
          <a:lstStyle/>
          <a:p>
            <a:endParaRPr lang="en-US" dirty="0"/>
          </a:p>
        </p:txBody>
      </p:sp>
      <p:sp>
        <p:nvSpPr>
          <p:cNvPr id="6" name="Title 5">
            <a:extLst>
              <a:ext uri="{FF2B5EF4-FFF2-40B4-BE49-F238E27FC236}">
                <a16:creationId xmlns:a16="http://schemas.microsoft.com/office/drawing/2014/main" id="{27BED34C-D9C7-4FD2-A71E-FA98D25DCEB7}"/>
              </a:ext>
            </a:extLst>
          </p:cNvPr>
          <p:cNvSpPr>
            <a:spLocks noGrp="1"/>
          </p:cNvSpPr>
          <p:nvPr>
            <p:ph type="title"/>
          </p:nvPr>
        </p:nvSpPr>
        <p:spPr/>
        <p:txBody>
          <a:bodyPr/>
          <a:lstStyle/>
          <a:p>
            <a:r>
              <a:rPr lang="en-US" b="0" dirty="0"/>
              <a:t>Growth Concentrated in High-Cost Fields</a:t>
            </a:r>
          </a:p>
        </p:txBody>
      </p:sp>
      <p:sp>
        <p:nvSpPr>
          <p:cNvPr id="16" name="TextBox 15">
            <a:extLst>
              <a:ext uri="{FF2B5EF4-FFF2-40B4-BE49-F238E27FC236}">
                <a16:creationId xmlns:a16="http://schemas.microsoft.com/office/drawing/2014/main" id="{31CEF8B3-9782-44C6-8B56-26F49ACF177D}"/>
              </a:ext>
            </a:extLst>
          </p:cNvPr>
          <p:cNvSpPr txBox="1"/>
          <p:nvPr/>
        </p:nvSpPr>
        <p:spPr bwMode="gray">
          <a:xfrm>
            <a:off x="270722" y="1045390"/>
            <a:ext cx="2706126" cy="357129"/>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Growing Master’s Degree Conferrals</a:t>
            </a:r>
            <a:br>
              <a:rPr kumimoji="0" lang="en-US" sz="1000" b="1" i="0" u="none" strike="noStrike" kern="1200" cap="none" spc="0" normalizeH="0" baseline="0" noProof="0" dirty="0">
                <a:ln>
                  <a:noFill/>
                </a:ln>
                <a:solidFill>
                  <a:srgbClr val="333E48"/>
                </a:solidFill>
                <a:effectLst/>
                <a:uLnTx/>
                <a:uFillTx/>
                <a:latin typeface="Verdana"/>
                <a:ea typeface="+mn-ea"/>
                <a:cs typeface="+mn-cs"/>
              </a:rPr>
            </a:br>
            <a:r>
              <a:rPr kumimoji="0" lang="en-US" sz="900" b="0" i="1" u="none" strike="noStrike" kern="1200" cap="none" spc="0" normalizeH="0" baseline="0" noProof="0" dirty="0">
                <a:ln>
                  <a:noFill/>
                </a:ln>
                <a:solidFill>
                  <a:srgbClr val="333E48"/>
                </a:solidFill>
                <a:effectLst/>
                <a:uLnTx/>
                <a:uFillTx/>
                <a:latin typeface="Verdana"/>
                <a:ea typeface="+mn-ea"/>
                <a:cs typeface="+mn-cs"/>
              </a:rPr>
              <a:t>2013-2017, EAB Research</a:t>
            </a:r>
            <a:endParaRPr kumimoji="0" lang="en-US" sz="1000" b="0" i="1" u="none" strike="noStrike" kern="1200" cap="none" spc="0" normalizeH="0" baseline="0" noProof="0" dirty="0">
              <a:ln>
                <a:noFill/>
              </a:ln>
              <a:solidFill>
                <a:srgbClr val="333E48"/>
              </a:solidFill>
              <a:effectLst/>
              <a:uLnTx/>
              <a:uFillTx/>
              <a:latin typeface="Verdana"/>
              <a:ea typeface="+mn-ea"/>
              <a:cs typeface="+mn-cs"/>
            </a:endParaRPr>
          </a:p>
        </p:txBody>
      </p:sp>
      <p:grpSp>
        <p:nvGrpSpPr>
          <p:cNvPr id="31" name="Group 30">
            <a:extLst>
              <a:ext uri="{FF2B5EF4-FFF2-40B4-BE49-F238E27FC236}">
                <a16:creationId xmlns:a16="http://schemas.microsoft.com/office/drawing/2014/main" id="{75EF08B1-84CC-4D76-BA82-48F93CD70398}"/>
              </a:ext>
            </a:extLst>
          </p:cNvPr>
          <p:cNvGrpSpPr/>
          <p:nvPr/>
        </p:nvGrpSpPr>
        <p:grpSpPr>
          <a:xfrm>
            <a:off x="28942" y="1517698"/>
            <a:ext cx="2063747" cy="1550097"/>
            <a:chOff x="28942" y="1517698"/>
            <a:chExt cx="2063747" cy="1550097"/>
          </a:xfrm>
        </p:grpSpPr>
        <p:graphicFrame>
          <p:nvGraphicFramePr>
            <p:cNvPr id="8" name="Chart 7">
              <a:extLst>
                <a:ext uri="{FF2B5EF4-FFF2-40B4-BE49-F238E27FC236}">
                  <a16:creationId xmlns:a16="http://schemas.microsoft.com/office/drawing/2014/main" id="{D41F8B35-8D0E-4949-80A2-EA25C0D260AA}"/>
                </a:ext>
              </a:extLst>
            </p:cNvPr>
            <p:cNvGraphicFramePr/>
            <p:nvPr/>
          </p:nvGraphicFramePr>
          <p:xfrm>
            <a:off x="28942" y="1530133"/>
            <a:ext cx="1897165" cy="1537662"/>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0FB9F5D1-AB4B-44C9-9EEF-CCF7EECA3E09}"/>
                </a:ext>
              </a:extLst>
            </p:cNvPr>
            <p:cNvSpPr txBox="1"/>
            <p:nvPr/>
          </p:nvSpPr>
          <p:spPr bwMode="gray">
            <a:xfrm>
              <a:off x="270722" y="1517698"/>
              <a:ext cx="888122" cy="219043"/>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000" b="1" dirty="0">
                  <a:solidFill>
                    <a:srgbClr val="333E48"/>
                  </a:solidFill>
                  <a:latin typeface="Verdana"/>
                </a:rPr>
                <a:t>Health Care</a:t>
              </a:r>
              <a:endParaRPr kumimoji="0" lang="en-US" sz="1000" b="0" i="1" u="none" strike="noStrike" kern="1200" cap="none" spc="0" normalizeH="0" baseline="0" noProof="0" dirty="0">
                <a:ln>
                  <a:noFill/>
                </a:ln>
                <a:solidFill>
                  <a:srgbClr val="333E48"/>
                </a:solidFill>
                <a:effectLst/>
                <a:uLnTx/>
                <a:uFillTx/>
                <a:latin typeface="Verdana"/>
                <a:ea typeface="+mn-ea"/>
                <a:cs typeface="+mn-cs"/>
              </a:endParaRPr>
            </a:p>
          </p:txBody>
        </p:sp>
        <p:grpSp>
          <p:nvGrpSpPr>
            <p:cNvPr id="29" name="Group 28">
              <a:extLst>
                <a:ext uri="{FF2B5EF4-FFF2-40B4-BE49-F238E27FC236}">
                  <a16:creationId xmlns:a16="http://schemas.microsoft.com/office/drawing/2014/main" id="{3D7C1658-E28C-4E7A-AE74-F56E9D59FB5C}"/>
                </a:ext>
              </a:extLst>
            </p:cNvPr>
            <p:cNvGrpSpPr/>
            <p:nvPr/>
          </p:nvGrpSpPr>
          <p:grpSpPr>
            <a:xfrm>
              <a:off x="703812" y="2023707"/>
              <a:ext cx="1388877" cy="418651"/>
              <a:chOff x="703812" y="2023707"/>
              <a:chExt cx="1388877" cy="418651"/>
            </a:xfrm>
          </p:grpSpPr>
          <p:cxnSp>
            <p:nvCxnSpPr>
              <p:cNvPr id="20" name="Straight Connector 19">
                <a:extLst>
                  <a:ext uri="{FF2B5EF4-FFF2-40B4-BE49-F238E27FC236}">
                    <a16:creationId xmlns:a16="http://schemas.microsoft.com/office/drawing/2014/main" id="{5EEEBF50-B52C-46EE-ABFC-15D5E556AC59}"/>
                  </a:ext>
                </a:extLst>
              </p:cNvPr>
              <p:cNvCxnSpPr>
                <a:cxnSpLocks/>
              </p:cNvCxnSpPr>
              <p:nvPr/>
            </p:nvCxnSpPr>
            <p:spPr bwMode="gray">
              <a:xfrm flipV="1">
                <a:off x="703812" y="2103966"/>
                <a:ext cx="309229" cy="12105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48453CE9-1228-4386-83FA-67AFF077F4AA}"/>
                  </a:ext>
                </a:extLst>
              </p:cNvPr>
              <p:cNvGrpSpPr/>
              <p:nvPr/>
            </p:nvGrpSpPr>
            <p:grpSpPr>
              <a:xfrm>
                <a:off x="1394750" y="2023707"/>
                <a:ext cx="697939" cy="418651"/>
                <a:chOff x="1438232" y="2023707"/>
                <a:chExt cx="697939" cy="418651"/>
              </a:xfrm>
            </p:grpSpPr>
            <p:sp>
              <p:nvSpPr>
                <p:cNvPr id="17" name="Rectangle 16">
                  <a:extLst>
                    <a:ext uri="{FF2B5EF4-FFF2-40B4-BE49-F238E27FC236}">
                      <a16:creationId xmlns:a16="http://schemas.microsoft.com/office/drawing/2014/main" id="{0D9E7504-B735-481F-954E-BFCEA476768A}"/>
                    </a:ext>
                  </a:extLst>
                </p:cNvPr>
                <p:cNvSpPr/>
                <p:nvPr/>
              </p:nvSpPr>
              <p:spPr bwMode="gray">
                <a:xfrm>
                  <a:off x="1440443" y="2023707"/>
                  <a:ext cx="695728" cy="307777"/>
                </a:xfrm>
                <a:prstGeom prst="rect">
                  <a:avLst/>
                </a:prstGeom>
              </p:spPr>
              <p:txBody>
                <a:bodyPr wrap="square" lIns="0" tIns="0" rIns="0" bIns="0">
                  <a:spAutoFit/>
                </a:bodyPr>
                <a:lstStyle/>
                <a:p>
                  <a:r>
                    <a:rPr lang="en-US" sz="2000" dirty="0">
                      <a:solidFill>
                        <a:schemeClr val="accent6"/>
                      </a:solidFill>
                      <a:latin typeface="+mj-lt"/>
                    </a:rPr>
                    <a:t>+31%</a:t>
                  </a:r>
                </a:p>
              </p:txBody>
            </p:sp>
            <p:sp>
              <p:nvSpPr>
                <p:cNvPr id="32" name="TextBox 31">
                  <a:extLst>
                    <a:ext uri="{FF2B5EF4-FFF2-40B4-BE49-F238E27FC236}">
                      <a16:creationId xmlns:a16="http://schemas.microsoft.com/office/drawing/2014/main" id="{1B8AC2A2-7D2B-44B1-9340-FA943B7890F0}"/>
                    </a:ext>
                  </a:extLst>
                </p:cNvPr>
                <p:cNvSpPr txBox="1"/>
                <p:nvPr/>
              </p:nvSpPr>
              <p:spPr>
                <a:xfrm>
                  <a:off x="1438232" y="2303859"/>
                  <a:ext cx="560729" cy="138499"/>
                </a:xfrm>
                <a:prstGeom prst="rect">
                  <a:avLst/>
                </a:prstGeom>
                <a:noFill/>
              </p:spPr>
              <p:txBody>
                <a:bodyPr wrap="square" lIns="0" tIns="0" rIns="0" bIns="0" rtlCol="0">
                  <a:spAutoFit/>
                </a:bodyPr>
                <a:lstStyle/>
                <a:p>
                  <a:pPr>
                    <a:spcBef>
                      <a:spcPts val="500"/>
                    </a:spcBef>
                  </a:pPr>
                  <a:r>
                    <a:rPr lang="en-US" sz="900" dirty="0"/>
                    <a:t>growth</a:t>
                  </a:r>
                </a:p>
              </p:txBody>
            </p:sp>
          </p:grpSp>
        </p:grpSp>
      </p:grpSp>
      <p:grpSp>
        <p:nvGrpSpPr>
          <p:cNvPr id="21" name="Group 20">
            <a:extLst>
              <a:ext uri="{FF2B5EF4-FFF2-40B4-BE49-F238E27FC236}">
                <a16:creationId xmlns:a16="http://schemas.microsoft.com/office/drawing/2014/main" id="{3D64F901-9409-421E-94FF-313C51E28221}"/>
              </a:ext>
            </a:extLst>
          </p:cNvPr>
          <p:cNvGrpSpPr/>
          <p:nvPr/>
        </p:nvGrpSpPr>
        <p:grpSpPr>
          <a:xfrm>
            <a:off x="3951970" y="1521080"/>
            <a:ext cx="2201741" cy="1546715"/>
            <a:chOff x="3951970" y="1521080"/>
            <a:chExt cx="2201741" cy="1546715"/>
          </a:xfrm>
        </p:grpSpPr>
        <p:graphicFrame>
          <p:nvGraphicFramePr>
            <p:cNvPr id="25" name="Chart 24">
              <a:extLst>
                <a:ext uri="{FF2B5EF4-FFF2-40B4-BE49-F238E27FC236}">
                  <a16:creationId xmlns:a16="http://schemas.microsoft.com/office/drawing/2014/main" id="{6D2DAD7B-BA5E-49B3-BB8D-FB3A1022A2C4}"/>
                </a:ext>
              </a:extLst>
            </p:cNvPr>
            <p:cNvGraphicFramePr/>
            <p:nvPr/>
          </p:nvGraphicFramePr>
          <p:xfrm>
            <a:off x="3951970" y="1530133"/>
            <a:ext cx="1897165" cy="153766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EEADE210-9F53-4F5A-8523-17116AE555A1}"/>
                </a:ext>
              </a:extLst>
            </p:cNvPr>
            <p:cNvSpPr txBox="1"/>
            <p:nvPr/>
          </p:nvSpPr>
          <p:spPr bwMode="gray">
            <a:xfrm>
              <a:off x="4159895" y="1521080"/>
              <a:ext cx="1820948" cy="244540"/>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Computer Science and IT</a:t>
              </a:r>
              <a:endParaRPr kumimoji="0" lang="en-US" sz="1000" b="0" i="1" u="none" strike="noStrike" kern="1200" cap="none" spc="0" normalizeH="0" baseline="0" noProof="0" dirty="0">
                <a:ln>
                  <a:noFill/>
                </a:ln>
                <a:solidFill>
                  <a:srgbClr val="333E48"/>
                </a:solidFill>
                <a:effectLst/>
                <a:uLnTx/>
                <a:uFillTx/>
                <a:latin typeface="Verdana"/>
                <a:ea typeface="+mn-ea"/>
                <a:cs typeface="+mn-cs"/>
              </a:endParaRPr>
            </a:p>
          </p:txBody>
        </p:sp>
        <p:grpSp>
          <p:nvGrpSpPr>
            <p:cNvPr id="19" name="Group 18">
              <a:extLst>
                <a:ext uri="{FF2B5EF4-FFF2-40B4-BE49-F238E27FC236}">
                  <a16:creationId xmlns:a16="http://schemas.microsoft.com/office/drawing/2014/main" id="{E7F6A419-8268-4953-9DD3-55A3EA3111D9}"/>
                </a:ext>
              </a:extLst>
            </p:cNvPr>
            <p:cNvGrpSpPr/>
            <p:nvPr/>
          </p:nvGrpSpPr>
          <p:grpSpPr>
            <a:xfrm>
              <a:off x="4625710" y="2023707"/>
              <a:ext cx="1528001" cy="413082"/>
              <a:chOff x="4625710" y="2023707"/>
              <a:chExt cx="1528001" cy="413082"/>
            </a:xfrm>
          </p:grpSpPr>
          <p:cxnSp>
            <p:nvCxnSpPr>
              <p:cNvPr id="30" name="Straight Connector 29">
                <a:extLst>
                  <a:ext uri="{FF2B5EF4-FFF2-40B4-BE49-F238E27FC236}">
                    <a16:creationId xmlns:a16="http://schemas.microsoft.com/office/drawing/2014/main" id="{8B3E7C97-3C60-4C19-8980-D882E9FCCC40}"/>
                  </a:ext>
                </a:extLst>
              </p:cNvPr>
              <p:cNvCxnSpPr>
                <a:cxnSpLocks/>
              </p:cNvCxnSpPr>
              <p:nvPr/>
            </p:nvCxnSpPr>
            <p:spPr bwMode="gray">
              <a:xfrm flipV="1">
                <a:off x="4625710" y="2124216"/>
                <a:ext cx="305070" cy="255796"/>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7" name="Group 36">
                <a:extLst>
                  <a:ext uri="{FF2B5EF4-FFF2-40B4-BE49-F238E27FC236}">
                    <a16:creationId xmlns:a16="http://schemas.microsoft.com/office/drawing/2014/main" id="{AAAE97A5-A94C-49C5-A0FE-0168D5DF596E}"/>
                  </a:ext>
                </a:extLst>
              </p:cNvPr>
              <p:cNvGrpSpPr/>
              <p:nvPr/>
            </p:nvGrpSpPr>
            <p:grpSpPr>
              <a:xfrm>
                <a:off x="5319989" y="2023707"/>
                <a:ext cx="833722" cy="413082"/>
                <a:chOff x="5706203" y="2023707"/>
                <a:chExt cx="833722" cy="413082"/>
              </a:xfrm>
            </p:grpSpPr>
            <p:sp>
              <p:nvSpPr>
                <p:cNvPr id="26" name="Rectangle 25">
                  <a:extLst>
                    <a:ext uri="{FF2B5EF4-FFF2-40B4-BE49-F238E27FC236}">
                      <a16:creationId xmlns:a16="http://schemas.microsoft.com/office/drawing/2014/main" id="{73352554-0708-49BC-B7B6-8AE617522F5D}"/>
                    </a:ext>
                  </a:extLst>
                </p:cNvPr>
                <p:cNvSpPr/>
                <p:nvPr/>
              </p:nvSpPr>
              <p:spPr bwMode="gray">
                <a:xfrm>
                  <a:off x="5706203" y="2023707"/>
                  <a:ext cx="833722" cy="307777"/>
                </a:xfrm>
                <a:prstGeom prst="rect">
                  <a:avLst/>
                </a:prstGeom>
              </p:spPr>
              <p:txBody>
                <a:bodyPr wrap="square" lIns="0" tIns="0" rIns="0" bIns="0">
                  <a:spAutoFit/>
                </a:bodyPr>
                <a:lstStyle/>
                <a:p>
                  <a:r>
                    <a:rPr lang="en-US" sz="2000" dirty="0">
                      <a:solidFill>
                        <a:schemeClr val="accent6"/>
                      </a:solidFill>
                      <a:latin typeface="+mj-lt"/>
                    </a:rPr>
                    <a:t>+103%</a:t>
                  </a:r>
                </a:p>
              </p:txBody>
            </p:sp>
            <p:sp>
              <p:nvSpPr>
                <p:cNvPr id="33" name="TextBox 32">
                  <a:extLst>
                    <a:ext uri="{FF2B5EF4-FFF2-40B4-BE49-F238E27FC236}">
                      <a16:creationId xmlns:a16="http://schemas.microsoft.com/office/drawing/2014/main" id="{CB0F5774-995F-4BE1-B39C-F200249A262E}"/>
                    </a:ext>
                  </a:extLst>
                </p:cNvPr>
                <p:cNvSpPr txBox="1"/>
                <p:nvPr/>
              </p:nvSpPr>
              <p:spPr>
                <a:xfrm>
                  <a:off x="5712530" y="2298290"/>
                  <a:ext cx="560729" cy="138499"/>
                </a:xfrm>
                <a:prstGeom prst="rect">
                  <a:avLst/>
                </a:prstGeom>
                <a:noFill/>
              </p:spPr>
              <p:txBody>
                <a:bodyPr wrap="square" lIns="0" tIns="0" rIns="0" bIns="0" rtlCol="0">
                  <a:spAutoFit/>
                </a:bodyPr>
                <a:lstStyle/>
                <a:p>
                  <a:pPr>
                    <a:spcBef>
                      <a:spcPts val="500"/>
                    </a:spcBef>
                  </a:pPr>
                  <a:r>
                    <a:rPr lang="en-US" sz="900" dirty="0"/>
                    <a:t>growth</a:t>
                  </a:r>
                </a:p>
              </p:txBody>
            </p:sp>
          </p:grpSp>
        </p:grpSp>
      </p:grpSp>
      <p:grpSp>
        <p:nvGrpSpPr>
          <p:cNvPr id="28" name="Group 27">
            <a:extLst>
              <a:ext uri="{FF2B5EF4-FFF2-40B4-BE49-F238E27FC236}">
                <a16:creationId xmlns:a16="http://schemas.microsoft.com/office/drawing/2014/main" id="{926258D5-68FA-448C-99C5-2E6754162039}"/>
              </a:ext>
            </a:extLst>
          </p:cNvPr>
          <p:cNvGrpSpPr/>
          <p:nvPr/>
        </p:nvGrpSpPr>
        <p:grpSpPr>
          <a:xfrm>
            <a:off x="1992749" y="1519322"/>
            <a:ext cx="2135361" cy="1548473"/>
            <a:chOff x="2063318" y="1519322"/>
            <a:chExt cx="2135361" cy="1548473"/>
          </a:xfrm>
        </p:grpSpPr>
        <p:graphicFrame>
          <p:nvGraphicFramePr>
            <p:cNvPr id="23" name="Chart 22">
              <a:extLst>
                <a:ext uri="{FF2B5EF4-FFF2-40B4-BE49-F238E27FC236}">
                  <a16:creationId xmlns:a16="http://schemas.microsoft.com/office/drawing/2014/main" id="{CF732B9F-8109-4A83-B2B7-D8BF19B06E78}"/>
                </a:ext>
              </a:extLst>
            </p:cNvPr>
            <p:cNvGraphicFramePr/>
            <p:nvPr/>
          </p:nvGraphicFramePr>
          <p:xfrm>
            <a:off x="2063318" y="1530133"/>
            <a:ext cx="1897165" cy="1537662"/>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a:extLst>
                <a:ext uri="{FF2B5EF4-FFF2-40B4-BE49-F238E27FC236}">
                  <a16:creationId xmlns:a16="http://schemas.microsoft.com/office/drawing/2014/main" id="{C0EE08B9-9D48-4E00-B6BA-710A0F504D47}"/>
                </a:ext>
              </a:extLst>
            </p:cNvPr>
            <p:cNvSpPr txBox="1"/>
            <p:nvPr/>
          </p:nvSpPr>
          <p:spPr bwMode="gray">
            <a:xfrm>
              <a:off x="2298160" y="1519322"/>
              <a:ext cx="902240" cy="217420"/>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lang="en-US" sz="1000" b="1" dirty="0">
                  <a:solidFill>
                    <a:srgbClr val="333E48"/>
                  </a:solidFill>
                  <a:latin typeface="Verdana"/>
                </a:rPr>
                <a:t>Engineering</a:t>
              </a:r>
              <a:endParaRPr kumimoji="0" lang="en-US" sz="1000" b="0" i="1" u="none" strike="noStrike" kern="1200" cap="none" spc="0" normalizeH="0" baseline="0" noProof="0" dirty="0">
                <a:ln>
                  <a:noFill/>
                </a:ln>
                <a:solidFill>
                  <a:srgbClr val="333E48"/>
                </a:solidFill>
                <a:effectLst/>
                <a:uLnTx/>
                <a:uFillTx/>
                <a:latin typeface="Verdana"/>
                <a:ea typeface="+mn-ea"/>
                <a:cs typeface="+mn-cs"/>
              </a:endParaRPr>
            </a:p>
          </p:txBody>
        </p:sp>
        <p:grpSp>
          <p:nvGrpSpPr>
            <p:cNvPr id="22" name="Group 21">
              <a:extLst>
                <a:ext uri="{FF2B5EF4-FFF2-40B4-BE49-F238E27FC236}">
                  <a16:creationId xmlns:a16="http://schemas.microsoft.com/office/drawing/2014/main" id="{2D4E45A3-2A6F-4D27-AD90-2DB909969504}"/>
                </a:ext>
              </a:extLst>
            </p:cNvPr>
            <p:cNvGrpSpPr/>
            <p:nvPr/>
          </p:nvGrpSpPr>
          <p:grpSpPr>
            <a:xfrm>
              <a:off x="2749550" y="2023707"/>
              <a:ext cx="1449129" cy="413756"/>
              <a:chOff x="2749550" y="2023707"/>
              <a:chExt cx="1449129" cy="413756"/>
            </a:xfrm>
          </p:grpSpPr>
          <p:cxnSp>
            <p:nvCxnSpPr>
              <p:cNvPr id="27" name="Straight Connector 26">
                <a:extLst>
                  <a:ext uri="{FF2B5EF4-FFF2-40B4-BE49-F238E27FC236}">
                    <a16:creationId xmlns:a16="http://schemas.microsoft.com/office/drawing/2014/main" id="{2EF72E5E-AEF9-4B93-A512-232A94292859}"/>
                  </a:ext>
                </a:extLst>
              </p:cNvPr>
              <p:cNvCxnSpPr>
                <a:cxnSpLocks/>
              </p:cNvCxnSpPr>
              <p:nvPr/>
            </p:nvCxnSpPr>
            <p:spPr bwMode="gray">
              <a:xfrm flipV="1">
                <a:off x="2749550" y="2023707"/>
                <a:ext cx="297867" cy="159423"/>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9CED4E0C-B15A-4EA9-BFED-BDCEA141D5A9}"/>
                  </a:ext>
                </a:extLst>
              </p:cNvPr>
              <p:cNvGrpSpPr/>
              <p:nvPr/>
            </p:nvGrpSpPr>
            <p:grpSpPr>
              <a:xfrm>
                <a:off x="3431337" y="2023707"/>
                <a:ext cx="767342" cy="413756"/>
                <a:chOff x="3573323" y="2023707"/>
                <a:chExt cx="767342" cy="413756"/>
              </a:xfrm>
            </p:grpSpPr>
            <p:sp>
              <p:nvSpPr>
                <p:cNvPr id="24" name="Rectangle 23">
                  <a:extLst>
                    <a:ext uri="{FF2B5EF4-FFF2-40B4-BE49-F238E27FC236}">
                      <a16:creationId xmlns:a16="http://schemas.microsoft.com/office/drawing/2014/main" id="{182F5F49-289A-452F-BC64-F2E1E5D8840E}"/>
                    </a:ext>
                  </a:extLst>
                </p:cNvPr>
                <p:cNvSpPr/>
                <p:nvPr/>
              </p:nvSpPr>
              <p:spPr bwMode="gray">
                <a:xfrm>
                  <a:off x="3573323" y="2023707"/>
                  <a:ext cx="767342" cy="307777"/>
                </a:xfrm>
                <a:prstGeom prst="rect">
                  <a:avLst/>
                </a:prstGeom>
              </p:spPr>
              <p:txBody>
                <a:bodyPr wrap="square" lIns="0" tIns="0" rIns="0" bIns="0">
                  <a:spAutoFit/>
                </a:bodyPr>
                <a:lstStyle/>
                <a:p>
                  <a:r>
                    <a:rPr lang="en-US" sz="2000" dirty="0">
                      <a:solidFill>
                        <a:schemeClr val="accent6"/>
                      </a:solidFill>
                      <a:latin typeface="+mj-lt"/>
                    </a:rPr>
                    <a:t>+30%</a:t>
                  </a:r>
                </a:p>
              </p:txBody>
            </p:sp>
            <p:sp>
              <p:nvSpPr>
                <p:cNvPr id="34" name="TextBox 33">
                  <a:extLst>
                    <a:ext uri="{FF2B5EF4-FFF2-40B4-BE49-F238E27FC236}">
                      <a16:creationId xmlns:a16="http://schemas.microsoft.com/office/drawing/2014/main" id="{3F9E49C8-1D2F-4547-904D-C24F25243F6E}"/>
                    </a:ext>
                  </a:extLst>
                </p:cNvPr>
                <p:cNvSpPr txBox="1"/>
                <p:nvPr/>
              </p:nvSpPr>
              <p:spPr>
                <a:xfrm>
                  <a:off x="3573323" y="2298964"/>
                  <a:ext cx="560729" cy="138499"/>
                </a:xfrm>
                <a:prstGeom prst="rect">
                  <a:avLst/>
                </a:prstGeom>
                <a:noFill/>
              </p:spPr>
              <p:txBody>
                <a:bodyPr wrap="square" lIns="0" tIns="0" rIns="0" bIns="0" rtlCol="0">
                  <a:spAutoFit/>
                </a:bodyPr>
                <a:lstStyle/>
                <a:p>
                  <a:pPr>
                    <a:spcBef>
                      <a:spcPts val="500"/>
                    </a:spcBef>
                  </a:pPr>
                  <a:r>
                    <a:rPr lang="en-US" sz="900" dirty="0"/>
                    <a:t>growth</a:t>
                  </a:r>
                </a:p>
              </p:txBody>
            </p:sp>
          </p:grpSp>
        </p:grpSp>
      </p:grpSp>
      <p:sp>
        <p:nvSpPr>
          <p:cNvPr id="44" name="Rectangle 43">
            <a:extLst>
              <a:ext uri="{FF2B5EF4-FFF2-40B4-BE49-F238E27FC236}">
                <a16:creationId xmlns:a16="http://schemas.microsoft.com/office/drawing/2014/main" id="{4C31C547-E62C-4D60-8555-410CD73AF391}"/>
              </a:ext>
            </a:extLst>
          </p:cNvPr>
          <p:cNvSpPr/>
          <p:nvPr/>
        </p:nvSpPr>
        <p:spPr bwMode="gray">
          <a:xfrm>
            <a:off x="0" y="3067795"/>
            <a:ext cx="6400800" cy="133860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3" name="Group 52">
            <a:extLst>
              <a:ext uri="{FF2B5EF4-FFF2-40B4-BE49-F238E27FC236}">
                <a16:creationId xmlns:a16="http://schemas.microsoft.com/office/drawing/2014/main" id="{DF108496-62CF-4B3F-A23C-602A2A420B41}"/>
              </a:ext>
            </a:extLst>
          </p:cNvPr>
          <p:cNvGrpSpPr/>
          <p:nvPr/>
        </p:nvGrpSpPr>
        <p:grpSpPr>
          <a:xfrm>
            <a:off x="280194" y="3471152"/>
            <a:ext cx="1463040" cy="830520"/>
            <a:chOff x="280194" y="3375666"/>
            <a:chExt cx="1463040" cy="830520"/>
          </a:xfrm>
        </p:grpSpPr>
        <p:sp>
          <p:nvSpPr>
            <p:cNvPr id="45" name="TextBox 44">
              <a:extLst>
                <a:ext uri="{FF2B5EF4-FFF2-40B4-BE49-F238E27FC236}">
                  <a16:creationId xmlns:a16="http://schemas.microsoft.com/office/drawing/2014/main" id="{9CFFE024-2AC8-45EB-9DB7-E0ECFC4C078F}"/>
                </a:ext>
              </a:extLst>
            </p:cNvPr>
            <p:cNvSpPr txBox="1"/>
            <p:nvPr/>
          </p:nvSpPr>
          <p:spPr bwMode="gray">
            <a:xfrm>
              <a:off x="280194" y="3790688"/>
              <a:ext cx="1463040" cy="415498"/>
            </a:xfrm>
            <a:prstGeom prst="rect">
              <a:avLst/>
            </a:prstGeom>
            <a:noFill/>
          </p:spPr>
          <p:txBody>
            <a:bodyPr wrap="square" lIns="0" tIns="0" rIns="0" bIns="0" rtlCol="0">
              <a:spAutoFit/>
            </a:bodyPr>
            <a:lstStyle/>
            <a:p>
              <a:pPr>
                <a:spcBef>
                  <a:spcPts val="500"/>
                </a:spcBef>
              </a:pPr>
              <a:r>
                <a:rPr lang="en-US" sz="900" dirty="0"/>
                <a:t>Growth in number of institutions reporting health care conferrals</a:t>
              </a:r>
            </a:p>
          </p:txBody>
        </p:sp>
        <p:sp>
          <p:nvSpPr>
            <p:cNvPr id="46" name="TextBox 45">
              <a:extLst>
                <a:ext uri="{FF2B5EF4-FFF2-40B4-BE49-F238E27FC236}">
                  <a16:creationId xmlns:a16="http://schemas.microsoft.com/office/drawing/2014/main" id="{84E10DA0-A265-468D-878A-AA3649B60654}"/>
                </a:ext>
              </a:extLst>
            </p:cNvPr>
            <p:cNvSpPr txBox="1"/>
            <p:nvPr/>
          </p:nvSpPr>
          <p:spPr bwMode="gray">
            <a:xfrm>
              <a:off x="282080" y="3375666"/>
              <a:ext cx="876764" cy="384721"/>
            </a:xfrm>
            <a:prstGeom prst="rect">
              <a:avLst/>
            </a:prstGeom>
            <a:noFill/>
          </p:spPr>
          <p:txBody>
            <a:bodyPr wrap="square" lIns="0" tIns="0" rIns="0" bIns="0" rtlCol="0">
              <a:spAutoFit/>
            </a:bodyPr>
            <a:lstStyle/>
            <a:p>
              <a:r>
                <a:rPr lang="en-US" sz="2500" dirty="0">
                  <a:solidFill>
                    <a:schemeClr val="accent6"/>
                  </a:solidFill>
                  <a:latin typeface="+mj-lt"/>
                </a:rPr>
                <a:t>+10%</a:t>
              </a:r>
            </a:p>
          </p:txBody>
        </p:sp>
      </p:grpSp>
      <p:grpSp>
        <p:nvGrpSpPr>
          <p:cNvPr id="52" name="Group 51">
            <a:extLst>
              <a:ext uri="{FF2B5EF4-FFF2-40B4-BE49-F238E27FC236}">
                <a16:creationId xmlns:a16="http://schemas.microsoft.com/office/drawing/2014/main" id="{DCF88232-E209-40AC-9B62-0DDCF83E82A7}"/>
              </a:ext>
            </a:extLst>
          </p:cNvPr>
          <p:cNvGrpSpPr/>
          <p:nvPr/>
        </p:nvGrpSpPr>
        <p:grpSpPr>
          <a:xfrm>
            <a:off x="4159895" y="3471152"/>
            <a:ext cx="1828800" cy="1107519"/>
            <a:chOff x="4311277" y="3338141"/>
            <a:chExt cx="1828800" cy="1107519"/>
          </a:xfrm>
        </p:grpSpPr>
        <p:sp>
          <p:nvSpPr>
            <p:cNvPr id="47" name="TextBox 46">
              <a:extLst>
                <a:ext uri="{FF2B5EF4-FFF2-40B4-BE49-F238E27FC236}">
                  <a16:creationId xmlns:a16="http://schemas.microsoft.com/office/drawing/2014/main" id="{EEF28517-26FC-4623-8EC7-102083F2963C}"/>
                </a:ext>
              </a:extLst>
            </p:cNvPr>
            <p:cNvSpPr txBox="1"/>
            <p:nvPr/>
          </p:nvSpPr>
          <p:spPr bwMode="gray">
            <a:xfrm>
              <a:off x="4311277" y="3753163"/>
              <a:ext cx="1828800" cy="692497"/>
            </a:xfrm>
            <a:prstGeom prst="rect">
              <a:avLst/>
            </a:prstGeom>
            <a:noFill/>
          </p:spPr>
          <p:txBody>
            <a:bodyPr wrap="square" lIns="0" tIns="0" rIns="0" bIns="0" rtlCol="0">
              <a:spAutoFit/>
            </a:bodyPr>
            <a:lstStyle/>
            <a:p>
              <a:pPr>
                <a:spcBef>
                  <a:spcPts val="500"/>
                </a:spcBef>
              </a:pPr>
              <a:r>
                <a:rPr lang="en-US" sz="900" dirty="0"/>
                <a:t>Growth in number of institutions reporting computer science and IT conferrals</a:t>
              </a:r>
            </a:p>
          </p:txBody>
        </p:sp>
        <p:sp>
          <p:nvSpPr>
            <p:cNvPr id="48" name="TextBox 47">
              <a:extLst>
                <a:ext uri="{FF2B5EF4-FFF2-40B4-BE49-F238E27FC236}">
                  <a16:creationId xmlns:a16="http://schemas.microsoft.com/office/drawing/2014/main" id="{98C53952-3D33-46EC-AC6A-AE42A18DE837}"/>
                </a:ext>
              </a:extLst>
            </p:cNvPr>
            <p:cNvSpPr txBox="1"/>
            <p:nvPr/>
          </p:nvSpPr>
          <p:spPr bwMode="gray">
            <a:xfrm>
              <a:off x="4313163" y="3338141"/>
              <a:ext cx="876764" cy="384721"/>
            </a:xfrm>
            <a:prstGeom prst="rect">
              <a:avLst/>
            </a:prstGeom>
            <a:noFill/>
          </p:spPr>
          <p:txBody>
            <a:bodyPr wrap="square" lIns="0" tIns="0" rIns="0" bIns="0" rtlCol="0">
              <a:spAutoFit/>
            </a:bodyPr>
            <a:lstStyle/>
            <a:p>
              <a:r>
                <a:rPr lang="en-US" sz="2500" dirty="0">
                  <a:solidFill>
                    <a:schemeClr val="accent6"/>
                  </a:solidFill>
                  <a:latin typeface="+mj-lt"/>
                </a:rPr>
                <a:t>+11%</a:t>
              </a:r>
            </a:p>
          </p:txBody>
        </p:sp>
      </p:grpSp>
      <p:grpSp>
        <p:nvGrpSpPr>
          <p:cNvPr id="51" name="Group 50">
            <a:extLst>
              <a:ext uri="{FF2B5EF4-FFF2-40B4-BE49-F238E27FC236}">
                <a16:creationId xmlns:a16="http://schemas.microsoft.com/office/drawing/2014/main" id="{74160F0B-40B2-445F-928B-7F659D5885C1}"/>
              </a:ext>
            </a:extLst>
          </p:cNvPr>
          <p:cNvGrpSpPr/>
          <p:nvPr/>
        </p:nvGrpSpPr>
        <p:grpSpPr>
          <a:xfrm>
            <a:off x="2227591" y="3471152"/>
            <a:ext cx="1463040" cy="830520"/>
            <a:chOff x="2293849" y="3368442"/>
            <a:chExt cx="1463040" cy="830520"/>
          </a:xfrm>
        </p:grpSpPr>
        <p:sp>
          <p:nvSpPr>
            <p:cNvPr id="49" name="TextBox 48">
              <a:extLst>
                <a:ext uri="{FF2B5EF4-FFF2-40B4-BE49-F238E27FC236}">
                  <a16:creationId xmlns:a16="http://schemas.microsoft.com/office/drawing/2014/main" id="{9C81A9A0-B771-4AD4-AACF-015DE46AF72D}"/>
                </a:ext>
              </a:extLst>
            </p:cNvPr>
            <p:cNvSpPr txBox="1"/>
            <p:nvPr/>
          </p:nvSpPr>
          <p:spPr bwMode="gray">
            <a:xfrm>
              <a:off x="2293849" y="3783464"/>
              <a:ext cx="1463040" cy="415498"/>
            </a:xfrm>
            <a:prstGeom prst="rect">
              <a:avLst/>
            </a:prstGeom>
            <a:noFill/>
          </p:spPr>
          <p:txBody>
            <a:bodyPr wrap="square" lIns="0" tIns="0" rIns="0" bIns="0" rtlCol="0">
              <a:spAutoFit/>
            </a:bodyPr>
            <a:lstStyle/>
            <a:p>
              <a:pPr>
                <a:spcBef>
                  <a:spcPts val="500"/>
                </a:spcBef>
              </a:pPr>
              <a:r>
                <a:rPr lang="en-US" sz="900" dirty="0"/>
                <a:t>Growth in number of institutions reporting engineering conferrals</a:t>
              </a:r>
            </a:p>
          </p:txBody>
        </p:sp>
        <p:sp>
          <p:nvSpPr>
            <p:cNvPr id="50" name="TextBox 49">
              <a:extLst>
                <a:ext uri="{FF2B5EF4-FFF2-40B4-BE49-F238E27FC236}">
                  <a16:creationId xmlns:a16="http://schemas.microsoft.com/office/drawing/2014/main" id="{B5436173-68DD-41DC-9D84-BBE08BC52619}"/>
                </a:ext>
              </a:extLst>
            </p:cNvPr>
            <p:cNvSpPr txBox="1"/>
            <p:nvPr/>
          </p:nvSpPr>
          <p:spPr bwMode="gray">
            <a:xfrm>
              <a:off x="2295735" y="3368442"/>
              <a:ext cx="876764" cy="384721"/>
            </a:xfrm>
            <a:prstGeom prst="rect">
              <a:avLst/>
            </a:prstGeom>
            <a:noFill/>
          </p:spPr>
          <p:txBody>
            <a:bodyPr wrap="square" lIns="0" tIns="0" rIns="0" bIns="0" rtlCol="0">
              <a:spAutoFit/>
            </a:bodyPr>
            <a:lstStyle/>
            <a:p>
              <a:r>
                <a:rPr lang="en-US" sz="2500" dirty="0">
                  <a:solidFill>
                    <a:schemeClr val="accent6"/>
                  </a:solidFill>
                  <a:latin typeface="+mj-lt"/>
                </a:rPr>
                <a:t>+6%</a:t>
              </a:r>
            </a:p>
          </p:txBody>
        </p:sp>
      </p:grpSp>
      <p:sp>
        <p:nvSpPr>
          <p:cNvPr id="54" name="TextBox 53">
            <a:extLst>
              <a:ext uri="{FF2B5EF4-FFF2-40B4-BE49-F238E27FC236}">
                <a16:creationId xmlns:a16="http://schemas.microsoft.com/office/drawing/2014/main" id="{D16B0A50-16D8-44AE-964C-F1722E9006DC}"/>
              </a:ext>
            </a:extLst>
          </p:cNvPr>
          <p:cNvSpPr txBox="1"/>
          <p:nvPr/>
        </p:nvSpPr>
        <p:spPr bwMode="gray">
          <a:xfrm>
            <a:off x="280194" y="3160088"/>
            <a:ext cx="3549422" cy="275922"/>
          </a:xfrm>
          <a:prstGeom prst="rect">
            <a:avLst/>
          </a:prstGeom>
          <a:noFill/>
        </p:spPr>
        <p:txBody>
          <a:bodyPr wrap="square" lIns="0" tIns="0" rIns="0" bIns="0" rtlCol="0">
            <a:noAutofit/>
          </a:bodyPr>
          <a:lstStyle/>
          <a:p>
            <a:pPr marL="0" marR="0" lvl="0" indent="0" algn="l" defTabSz="537667" rtl="0" eaLnBrk="1" fontAlgn="auto" latinLnBrk="0" hangingPunct="1">
              <a:lnSpc>
                <a:spcPct val="100000"/>
              </a:lnSpc>
              <a:spcBef>
                <a:spcPts val="500"/>
              </a:spcBef>
              <a:spcAft>
                <a:spcPts val="0"/>
              </a:spcAft>
              <a:buClrTx/>
              <a:buSzTx/>
              <a:buFontTx/>
              <a:buNone/>
              <a:tabLst/>
              <a:defRPr/>
            </a:pPr>
            <a:r>
              <a:rPr kumimoji="0" lang="en-US" sz="1000" b="1" i="0" u="none" strike="noStrike" kern="1200" cap="none" spc="0" normalizeH="0" baseline="0" noProof="0" dirty="0">
                <a:ln>
                  <a:noFill/>
                </a:ln>
                <a:solidFill>
                  <a:srgbClr val="333E48"/>
                </a:solidFill>
                <a:effectLst/>
                <a:uLnTx/>
                <a:uFillTx/>
                <a:latin typeface="Verdana"/>
                <a:ea typeface="+mn-ea"/>
                <a:cs typeface="+mn-cs"/>
              </a:rPr>
              <a:t>Growing Competition at the Master’s Level</a:t>
            </a:r>
          </a:p>
          <a:p>
            <a:pPr lvl="0">
              <a:defRPr/>
            </a:pPr>
            <a:r>
              <a:rPr lang="en-US" sz="900" i="1" dirty="0">
                <a:solidFill>
                  <a:srgbClr val="333E48"/>
                </a:solidFill>
              </a:rPr>
              <a:t>2013-2017, EAB Research</a:t>
            </a:r>
            <a:r>
              <a:rPr kumimoji="0" lang="en-US" sz="900" b="1" i="0" u="none" strike="noStrike" kern="1200" cap="none" spc="0" normalizeH="0" baseline="0" noProof="0" dirty="0">
                <a:ln>
                  <a:noFill/>
                </a:ln>
                <a:solidFill>
                  <a:srgbClr val="333E48"/>
                </a:solidFill>
                <a:effectLst/>
                <a:uLnTx/>
                <a:uFillTx/>
                <a:latin typeface="Verdana"/>
                <a:ea typeface="+mn-ea"/>
                <a:cs typeface="+mn-cs"/>
              </a:rPr>
              <a:t> </a:t>
            </a:r>
            <a:endParaRPr kumimoji="0" lang="en-US" sz="900" b="0" i="1" u="none" strike="noStrike" kern="1200" cap="none" spc="0" normalizeH="0" baseline="0" noProof="0" dirty="0">
              <a:ln>
                <a:noFill/>
              </a:ln>
              <a:solidFill>
                <a:srgbClr val="333E48"/>
              </a:solidFill>
              <a:effectLst/>
              <a:uLnTx/>
              <a:uFillTx/>
              <a:latin typeface="Verdana"/>
              <a:ea typeface="+mn-ea"/>
              <a:cs typeface="+mn-cs"/>
            </a:endParaRPr>
          </a:p>
        </p:txBody>
      </p:sp>
      <p:sp>
        <p:nvSpPr>
          <p:cNvPr id="55" name="Text Placeholder 3">
            <a:extLst>
              <a:ext uri="{FF2B5EF4-FFF2-40B4-BE49-F238E27FC236}">
                <a16:creationId xmlns:a16="http://schemas.microsoft.com/office/drawing/2014/main" id="{8DC8F570-D6C6-432E-8411-3C3452401D01}"/>
              </a:ext>
            </a:extLst>
          </p:cNvPr>
          <p:cNvSpPr>
            <a:spLocks noGrp="1"/>
          </p:cNvSpPr>
          <p:nvPr>
            <p:ph type="body" sz="quarter" idx="18"/>
          </p:nvPr>
        </p:nvSpPr>
        <p:spPr>
          <a:xfrm>
            <a:off x="3747837" y="4523601"/>
            <a:ext cx="2652963" cy="276999"/>
          </a:xfrm>
        </p:spPr>
        <p:txBody>
          <a:bodyPr/>
          <a:lstStyle/>
          <a:p>
            <a:r>
              <a:rPr lang="en-US" dirty="0"/>
              <a:t>Source: IPEDS Database, National Center of Education Statistics; EAB Analysis.</a:t>
            </a:r>
          </a:p>
        </p:txBody>
      </p:sp>
    </p:spTree>
    <p:extLst>
      <p:ext uri="{BB962C8B-B14F-4D97-AF65-F5344CB8AC3E}">
        <p14:creationId xmlns:p14="http://schemas.microsoft.com/office/powerpoint/2010/main" val="3354244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Develop Targeted Programs Across a Prospect’s Career Lifecycle</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5148072" y="4677489"/>
            <a:ext cx="1252728" cy="123111"/>
          </a:xfrm>
        </p:spPr>
        <p:txBody>
          <a:bodyPr/>
          <a:lstStyle/>
          <a:p>
            <a:r>
              <a:rPr lang="en-US" dirty="0"/>
              <a:t>Source: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b="0" dirty="0"/>
              <a:t>Getting Beyond “Working Professionals”</a:t>
            </a:r>
          </a:p>
        </p:txBody>
      </p:sp>
      <p:sp>
        <p:nvSpPr>
          <p:cNvPr id="7" name="TextBox 6"/>
          <p:cNvSpPr txBox="1"/>
          <p:nvPr/>
        </p:nvSpPr>
        <p:spPr bwMode="gray">
          <a:xfrm>
            <a:off x="491381" y="1004195"/>
            <a:ext cx="914400" cy="283154"/>
          </a:xfrm>
          <a:prstGeom prst="rect">
            <a:avLst/>
          </a:prstGeom>
          <a:noFill/>
          <a:ln>
            <a:solidFill>
              <a:schemeClr val="bg2"/>
            </a:solidFill>
          </a:ln>
        </p:spPr>
        <p:txBody>
          <a:bodyPr wrap="square" lIns="18288" tIns="18288" rIns="18288" bIns="18288" rtlCol="0">
            <a:spAutoFit/>
          </a:bodyPr>
          <a:lstStyle/>
          <a:p>
            <a:pPr>
              <a:spcBef>
                <a:spcPts val="300"/>
              </a:spcBef>
            </a:pPr>
            <a:r>
              <a:rPr lang="en-US" sz="800" b="1" dirty="0"/>
              <a:t>Upskilling in Place</a:t>
            </a:r>
            <a:endParaRPr lang="en-US" sz="700" dirty="0"/>
          </a:p>
        </p:txBody>
      </p:sp>
      <p:sp>
        <p:nvSpPr>
          <p:cNvPr id="8" name="TextBox 7"/>
          <p:cNvSpPr txBox="1"/>
          <p:nvPr/>
        </p:nvSpPr>
        <p:spPr bwMode="gray">
          <a:xfrm>
            <a:off x="1458773" y="1004195"/>
            <a:ext cx="914400" cy="283154"/>
          </a:xfrm>
          <a:prstGeom prst="rect">
            <a:avLst/>
          </a:prstGeom>
          <a:noFill/>
          <a:ln>
            <a:solidFill>
              <a:schemeClr val="bg2"/>
            </a:solidFill>
          </a:ln>
        </p:spPr>
        <p:txBody>
          <a:bodyPr wrap="square" lIns="18288" tIns="18288" rIns="18288" bIns="18288" rtlCol="0">
            <a:spAutoFit/>
          </a:bodyPr>
          <a:lstStyle/>
          <a:p>
            <a:pPr>
              <a:spcBef>
                <a:spcPts val="300"/>
              </a:spcBef>
            </a:pPr>
            <a:r>
              <a:rPr lang="en-US" sz="800" b="1" dirty="0"/>
              <a:t>Seeking Promotion</a:t>
            </a:r>
            <a:endParaRPr lang="en-US" sz="700" dirty="0"/>
          </a:p>
        </p:txBody>
      </p:sp>
      <p:sp>
        <p:nvSpPr>
          <p:cNvPr id="9" name="TextBox 8"/>
          <p:cNvSpPr txBox="1"/>
          <p:nvPr/>
        </p:nvSpPr>
        <p:spPr bwMode="gray">
          <a:xfrm>
            <a:off x="2426164" y="1004195"/>
            <a:ext cx="914400" cy="283154"/>
          </a:xfrm>
          <a:prstGeom prst="rect">
            <a:avLst/>
          </a:prstGeom>
          <a:noFill/>
          <a:ln>
            <a:solidFill>
              <a:schemeClr val="bg2"/>
            </a:solidFill>
          </a:ln>
        </p:spPr>
        <p:txBody>
          <a:bodyPr wrap="square" lIns="18288" tIns="18288" rIns="18288" bIns="18288" rtlCol="0">
            <a:spAutoFit/>
          </a:bodyPr>
          <a:lstStyle/>
          <a:p>
            <a:pPr>
              <a:spcBef>
                <a:spcPts val="300"/>
              </a:spcBef>
            </a:pPr>
            <a:r>
              <a:rPr lang="en-US" sz="800" b="1" dirty="0"/>
              <a:t>Facing Replacement</a:t>
            </a:r>
            <a:endParaRPr lang="en-US" sz="700" dirty="0"/>
          </a:p>
        </p:txBody>
      </p:sp>
      <p:sp>
        <p:nvSpPr>
          <p:cNvPr id="10" name="TextBox 9"/>
          <p:cNvSpPr txBox="1"/>
          <p:nvPr/>
        </p:nvSpPr>
        <p:spPr bwMode="gray">
          <a:xfrm>
            <a:off x="3393555" y="1004195"/>
            <a:ext cx="914400" cy="283154"/>
          </a:xfrm>
          <a:prstGeom prst="rect">
            <a:avLst/>
          </a:prstGeom>
          <a:noFill/>
          <a:ln>
            <a:solidFill>
              <a:schemeClr val="bg2"/>
            </a:solidFill>
          </a:ln>
        </p:spPr>
        <p:txBody>
          <a:bodyPr wrap="square" lIns="18288" tIns="18288" rIns="18288" bIns="18288" rtlCol="0">
            <a:spAutoFit/>
          </a:bodyPr>
          <a:lstStyle/>
          <a:p>
            <a:pPr>
              <a:spcBef>
                <a:spcPts val="300"/>
              </a:spcBef>
            </a:pPr>
            <a:r>
              <a:rPr lang="en-US" sz="800" b="1" dirty="0"/>
              <a:t>Returning to Workforce</a:t>
            </a:r>
            <a:endParaRPr lang="en-US" sz="700" dirty="0"/>
          </a:p>
        </p:txBody>
      </p:sp>
      <p:sp>
        <p:nvSpPr>
          <p:cNvPr id="11" name="TextBox 10"/>
          <p:cNvSpPr txBox="1"/>
          <p:nvPr/>
        </p:nvSpPr>
        <p:spPr bwMode="gray">
          <a:xfrm>
            <a:off x="4360946" y="1004195"/>
            <a:ext cx="914400" cy="283154"/>
          </a:xfrm>
          <a:prstGeom prst="rect">
            <a:avLst/>
          </a:prstGeom>
          <a:noFill/>
          <a:ln>
            <a:solidFill>
              <a:schemeClr val="bg2"/>
            </a:solidFill>
          </a:ln>
        </p:spPr>
        <p:txBody>
          <a:bodyPr wrap="square" lIns="18288" tIns="18288" rIns="18288" bIns="18288" rtlCol="0">
            <a:spAutoFit/>
          </a:bodyPr>
          <a:lstStyle/>
          <a:p>
            <a:pPr>
              <a:spcBef>
                <a:spcPts val="300"/>
              </a:spcBef>
            </a:pPr>
            <a:r>
              <a:rPr lang="en-US" sz="800" b="1" dirty="0"/>
              <a:t>Preparing for a Switch</a:t>
            </a:r>
            <a:endParaRPr lang="en-US" sz="700" dirty="0"/>
          </a:p>
        </p:txBody>
      </p:sp>
      <p:sp>
        <p:nvSpPr>
          <p:cNvPr id="12" name="TextBox 11"/>
          <p:cNvSpPr txBox="1"/>
          <p:nvPr/>
        </p:nvSpPr>
        <p:spPr bwMode="gray">
          <a:xfrm>
            <a:off x="5334634" y="1004195"/>
            <a:ext cx="914400" cy="283154"/>
          </a:xfrm>
          <a:prstGeom prst="rect">
            <a:avLst/>
          </a:prstGeom>
          <a:noFill/>
          <a:ln>
            <a:solidFill>
              <a:schemeClr val="bg2"/>
            </a:solidFill>
          </a:ln>
        </p:spPr>
        <p:txBody>
          <a:bodyPr wrap="square" lIns="18288" tIns="18288" rIns="18288" bIns="18288" rtlCol="0">
            <a:spAutoFit/>
          </a:bodyPr>
          <a:lstStyle/>
          <a:p>
            <a:pPr>
              <a:spcBef>
                <a:spcPts val="300"/>
              </a:spcBef>
            </a:pPr>
            <a:r>
              <a:rPr lang="en-US" sz="800" b="1" dirty="0"/>
              <a:t>Pursuing a Passion</a:t>
            </a:r>
            <a:endParaRPr lang="en-US" sz="700" dirty="0"/>
          </a:p>
        </p:txBody>
      </p:sp>
      <p:sp>
        <p:nvSpPr>
          <p:cNvPr id="13" name="TextBox 12"/>
          <p:cNvSpPr txBox="1"/>
          <p:nvPr/>
        </p:nvSpPr>
        <p:spPr bwMode="gray">
          <a:xfrm>
            <a:off x="491381" y="4338182"/>
            <a:ext cx="914400" cy="160044"/>
          </a:xfrm>
          <a:prstGeom prst="rect">
            <a:avLst/>
          </a:prstGeom>
          <a:noFill/>
          <a:ln>
            <a:solidFill>
              <a:schemeClr val="bg2"/>
            </a:solidFill>
          </a:ln>
        </p:spPr>
        <p:txBody>
          <a:bodyPr wrap="square" lIns="18288" tIns="18288" rIns="18288" bIns="18288" rtlCol="0">
            <a:spAutoFit/>
          </a:bodyPr>
          <a:lstStyle/>
          <a:p>
            <a:pPr algn="ctr">
              <a:spcBef>
                <a:spcPts val="300"/>
              </a:spcBef>
            </a:pPr>
            <a:r>
              <a:rPr lang="en-US" sz="800" dirty="0"/>
              <a:t>Keep up</a:t>
            </a:r>
            <a:endParaRPr lang="en-US" sz="700" dirty="0"/>
          </a:p>
        </p:txBody>
      </p:sp>
      <p:sp>
        <p:nvSpPr>
          <p:cNvPr id="14" name="TextBox 13"/>
          <p:cNvSpPr txBox="1"/>
          <p:nvPr/>
        </p:nvSpPr>
        <p:spPr bwMode="gray">
          <a:xfrm>
            <a:off x="1458773" y="4338182"/>
            <a:ext cx="914400" cy="160044"/>
          </a:xfrm>
          <a:prstGeom prst="rect">
            <a:avLst/>
          </a:prstGeom>
          <a:noFill/>
          <a:ln>
            <a:solidFill>
              <a:schemeClr val="bg2"/>
            </a:solidFill>
          </a:ln>
        </p:spPr>
        <p:txBody>
          <a:bodyPr wrap="square" lIns="18288" tIns="18288" rIns="18288" bIns="18288" rtlCol="0">
            <a:spAutoFit/>
          </a:bodyPr>
          <a:lstStyle/>
          <a:p>
            <a:pPr algn="ctr">
              <a:spcBef>
                <a:spcPts val="300"/>
              </a:spcBef>
            </a:pPr>
            <a:r>
              <a:rPr lang="en-US" sz="800" dirty="0"/>
              <a:t>Advance</a:t>
            </a:r>
            <a:endParaRPr lang="en-US" sz="700" dirty="0"/>
          </a:p>
        </p:txBody>
      </p:sp>
      <p:sp>
        <p:nvSpPr>
          <p:cNvPr id="15" name="TextBox 14"/>
          <p:cNvSpPr txBox="1"/>
          <p:nvPr/>
        </p:nvSpPr>
        <p:spPr bwMode="gray">
          <a:xfrm>
            <a:off x="2426164" y="4338182"/>
            <a:ext cx="3816572" cy="160044"/>
          </a:xfrm>
          <a:prstGeom prst="rect">
            <a:avLst/>
          </a:prstGeom>
          <a:noFill/>
          <a:ln>
            <a:solidFill>
              <a:schemeClr val="bg2"/>
            </a:solidFill>
          </a:ln>
        </p:spPr>
        <p:txBody>
          <a:bodyPr wrap="square" lIns="18288" tIns="18288" rIns="18288" bIns="18288" rtlCol="0">
            <a:spAutoFit/>
          </a:bodyPr>
          <a:lstStyle/>
          <a:p>
            <a:pPr algn="ctr">
              <a:spcBef>
                <a:spcPts val="300"/>
              </a:spcBef>
            </a:pPr>
            <a:r>
              <a:rPr lang="en-US" sz="800" dirty="0"/>
              <a:t>Secure a new job</a:t>
            </a:r>
            <a:endParaRPr lang="en-US" sz="700" dirty="0"/>
          </a:p>
        </p:txBody>
      </p:sp>
      <p:cxnSp>
        <p:nvCxnSpPr>
          <p:cNvPr id="16" name="Straight Arrow Connector 15"/>
          <p:cNvCxnSpPr/>
          <p:nvPr/>
        </p:nvCxnSpPr>
        <p:spPr bwMode="gray">
          <a:xfrm>
            <a:off x="948581" y="1369938"/>
            <a:ext cx="0" cy="2901291"/>
          </a:xfrm>
          <a:prstGeom prst="straightConnector1">
            <a:avLst/>
          </a:prstGeom>
          <a:solidFill>
            <a:schemeClr val="accent1"/>
          </a:solidFill>
          <a:ln w="57150" cap="flat" cmpd="sng" algn="ctr">
            <a:solidFill>
              <a:schemeClr val="bg2"/>
            </a:solidFill>
            <a:prstDash val="solid"/>
            <a:miter lim="800000"/>
            <a:headEnd type="none" w="med" len="med"/>
            <a:tailEnd type="triangle"/>
          </a:ln>
          <a:effectLst/>
        </p:spPr>
      </p:cxnSp>
      <p:cxnSp>
        <p:nvCxnSpPr>
          <p:cNvPr id="17" name="Straight Arrow Connector 16"/>
          <p:cNvCxnSpPr/>
          <p:nvPr/>
        </p:nvCxnSpPr>
        <p:spPr bwMode="gray">
          <a:xfrm>
            <a:off x="1915973" y="1369938"/>
            <a:ext cx="0" cy="2901291"/>
          </a:xfrm>
          <a:prstGeom prst="straightConnector1">
            <a:avLst/>
          </a:prstGeom>
          <a:solidFill>
            <a:schemeClr val="accent1"/>
          </a:solidFill>
          <a:ln w="57150" cap="flat" cmpd="sng" algn="ctr">
            <a:solidFill>
              <a:schemeClr val="bg2"/>
            </a:solidFill>
            <a:prstDash val="solid"/>
            <a:miter lim="800000"/>
            <a:headEnd type="none" w="med" len="med"/>
            <a:tailEnd type="triangle"/>
          </a:ln>
          <a:effectLst/>
        </p:spPr>
      </p:cxnSp>
      <p:cxnSp>
        <p:nvCxnSpPr>
          <p:cNvPr id="18" name="Straight Arrow Connector 17"/>
          <p:cNvCxnSpPr/>
          <p:nvPr/>
        </p:nvCxnSpPr>
        <p:spPr bwMode="gray">
          <a:xfrm>
            <a:off x="2883364" y="1369938"/>
            <a:ext cx="0" cy="2901291"/>
          </a:xfrm>
          <a:prstGeom prst="straightConnector1">
            <a:avLst/>
          </a:prstGeom>
          <a:solidFill>
            <a:schemeClr val="accent1"/>
          </a:solidFill>
          <a:ln w="57150" cap="flat" cmpd="sng" algn="ctr">
            <a:solidFill>
              <a:schemeClr val="bg2"/>
            </a:solidFill>
            <a:prstDash val="solid"/>
            <a:miter lim="800000"/>
            <a:headEnd type="none" w="med" len="med"/>
            <a:tailEnd type="triangle"/>
          </a:ln>
          <a:effectLst/>
        </p:spPr>
      </p:cxnSp>
      <p:cxnSp>
        <p:nvCxnSpPr>
          <p:cNvPr id="19" name="Straight Arrow Connector 18"/>
          <p:cNvCxnSpPr/>
          <p:nvPr/>
        </p:nvCxnSpPr>
        <p:spPr bwMode="gray">
          <a:xfrm>
            <a:off x="3850755" y="1369938"/>
            <a:ext cx="0" cy="2901291"/>
          </a:xfrm>
          <a:prstGeom prst="straightConnector1">
            <a:avLst/>
          </a:prstGeom>
          <a:solidFill>
            <a:schemeClr val="accent1"/>
          </a:solidFill>
          <a:ln w="57150" cap="flat" cmpd="sng" algn="ctr">
            <a:solidFill>
              <a:schemeClr val="bg2"/>
            </a:solidFill>
            <a:prstDash val="solid"/>
            <a:miter lim="800000"/>
            <a:headEnd type="none" w="med" len="med"/>
            <a:tailEnd type="triangle"/>
          </a:ln>
          <a:effectLst/>
        </p:spPr>
      </p:cxnSp>
      <p:cxnSp>
        <p:nvCxnSpPr>
          <p:cNvPr id="20" name="Straight Arrow Connector 19"/>
          <p:cNvCxnSpPr/>
          <p:nvPr/>
        </p:nvCxnSpPr>
        <p:spPr bwMode="gray">
          <a:xfrm>
            <a:off x="4818146" y="1369938"/>
            <a:ext cx="0" cy="2901291"/>
          </a:xfrm>
          <a:prstGeom prst="straightConnector1">
            <a:avLst/>
          </a:prstGeom>
          <a:solidFill>
            <a:schemeClr val="accent1"/>
          </a:solidFill>
          <a:ln w="57150" cap="flat" cmpd="sng" algn="ctr">
            <a:solidFill>
              <a:schemeClr val="bg2"/>
            </a:solidFill>
            <a:prstDash val="solid"/>
            <a:miter lim="800000"/>
            <a:headEnd type="none" w="med" len="med"/>
            <a:tailEnd type="triangle"/>
          </a:ln>
          <a:effectLst/>
        </p:spPr>
      </p:cxnSp>
      <p:cxnSp>
        <p:nvCxnSpPr>
          <p:cNvPr id="21" name="Straight Arrow Connector 20"/>
          <p:cNvCxnSpPr/>
          <p:nvPr/>
        </p:nvCxnSpPr>
        <p:spPr bwMode="gray">
          <a:xfrm>
            <a:off x="5791834" y="1369938"/>
            <a:ext cx="0" cy="2901291"/>
          </a:xfrm>
          <a:prstGeom prst="straightConnector1">
            <a:avLst/>
          </a:prstGeom>
          <a:solidFill>
            <a:schemeClr val="accent1"/>
          </a:solidFill>
          <a:ln w="57150" cap="flat" cmpd="sng" algn="ctr">
            <a:solidFill>
              <a:schemeClr val="bg2"/>
            </a:solidFill>
            <a:prstDash val="solid"/>
            <a:miter lim="800000"/>
            <a:headEnd type="none" w="med" len="med"/>
            <a:tailEnd type="triangle"/>
          </a:ln>
          <a:effectLst/>
        </p:spPr>
      </p:cxnSp>
      <p:grpSp>
        <p:nvGrpSpPr>
          <p:cNvPr id="22" name="Group 21"/>
          <p:cNvGrpSpPr/>
          <p:nvPr/>
        </p:nvGrpSpPr>
        <p:grpSpPr>
          <a:xfrm>
            <a:off x="2517604" y="1420892"/>
            <a:ext cx="3639990" cy="457200"/>
            <a:chOff x="2306417" y="1439606"/>
            <a:chExt cx="3639990" cy="457200"/>
          </a:xfrm>
        </p:grpSpPr>
        <p:sp>
          <p:nvSpPr>
            <p:cNvPr id="23" name="TextBox 22"/>
            <p:cNvSpPr txBox="1"/>
            <p:nvPr/>
          </p:nvSpPr>
          <p:spPr bwMode="gray">
            <a:xfrm>
              <a:off x="2306417" y="1439606"/>
              <a:ext cx="731520" cy="457200"/>
            </a:xfrm>
            <a:prstGeom prst="rect">
              <a:avLst/>
            </a:prstGeom>
            <a:solidFill>
              <a:schemeClr val="bg1"/>
            </a:solidFill>
            <a:ln>
              <a:solidFill>
                <a:schemeClr val="bg2"/>
              </a:solidFill>
              <a:prstDash val="sysDash"/>
            </a:ln>
          </p:spPr>
          <p:txBody>
            <a:bodyPr wrap="square" lIns="18288" tIns="18288" rIns="18288" bIns="18288" rtlCol="0" anchor="ctr" anchorCtr="0">
              <a:noAutofit/>
            </a:bodyPr>
            <a:lstStyle/>
            <a:p>
              <a:pPr algn="ctr">
                <a:spcBef>
                  <a:spcPts val="300"/>
                </a:spcBef>
              </a:pPr>
              <a:r>
                <a:rPr lang="en-US" sz="700" i="1" dirty="0"/>
                <a:t>“My career doesn’t exist anymore.”</a:t>
              </a:r>
              <a:endParaRPr lang="en-US" sz="600" i="1" dirty="0"/>
            </a:p>
          </p:txBody>
        </p:sp>
        <p:sp>
          <p:nvSpPr>
            <p:cNvPr id="24" name="TextBox 23"/>
            <p:cNvSpPr txBox="1"/>
            <p:nvPr/>
          </p:nvSpPr>
          <p:spPr bwMode="gray">
            <a:xfrm>
              <a:off x="3273808" y="1439606"/>
              <a:ext cx="731520" cy="457200"/>
            </a:xfrm>
            <a:prstGeom prst="rect">
              <a:avLst/>
            </a:prstGeom>
            <a:solidFill>
              <a:schemeClr val="bg1"/>
            </a:solidFill>
            <a:ln>
              <a:solidFill>
                <a:schemeClr val="bg2"/>
              </a:solidFill>
              <a:prstDash val="sysDash"/>
            </a:ln>
          </p:spPr>
          <p:txBody>
            <a:bodyPr wrap="square" lIns="18288" tIns="18288" rIns="18288" bIns="18288" rtlCol="0" anchor="ctr" anchorCtr="0">
              <a:noAutofit/>
            </a:bodyPr>
            <a:lstStyle/>
            <a:p>
              <a:pPr algn="ctr">
                <a:spcBef>
                  <a:spcPts val="300"/>
                </a:spcBef>
              </a:pPr>
              <a:r>
                <a:rPr lang="en-US" sz="700" i="1" dirty="0"/>
                <a:t>“I haven’t worked in a long time.</a:t>
              </a:r>
              <a:endParaRPr lang="en-US" sz="600" i="1" dirty="0"/>
            </a:p>
          </p:txBody>
        </p:sp>
        <p:sp>
          <p:nvSpPr>
            <p:cNvPr id="25" name="TextBox 24"/>
            <p:cNvSpPr txBox="1"/>
            <p:nvPr/>
          </p:nvSpPr>
          <p:spPr bwMode="gray">
            <a:xfrm>
              <a:off x="4241199" y="1439606"/>
              <a:ext cx="731520" cy="457200"/>
            </a:xfrm>
            <a:prstGeom prst="rect">
              <a:avLst/>
            </a:prstGeom>
            <a:solidFill>
              <a:schemeClr val="bg1"/>
            </a:solidFill>
            <a:ln>
              <a:solidFill>
                <a:schemeClr val="bg2"/>
              </a:solidFill>
              <a:prstDash val="sysDash"/>
            </a:ln>
          </p:spPr>
          <p:txBody>
            <a:bodyPr wrap="square" lIns="18288" tIns="18288" rIns="18288" bIns="18288" rtlCol="0" anchor="ctr" anchorCtr="0">
              <a:noAutofit/>
            </a:bodyPr>
            <a:lstStyle/>
            <a:p>
              <a:pPr algn="ctr">
                <a:spcBef>
                  <a:spcPts val="300"/>
                </a:spcBef>
              </a:pPr>
              <a:r>
                <a:rPr lang="en-US" sz="700" i="1" dirty="0"/>
                <a:t>“I want a better job.”</a:t>
              </a:r>
              <a:endParaRPr lang="en-US" sz="600" i="1" dirty="0"/>
            </a:p>
          </p:txBody>
        </p:sp>
        <p:sp>
          <p:nvSpPr>
            <p:cNvPr id="26" name="TextBox 25"/>
            <p:cNvSpPr txBox="1"/>
            <p:nvPr/>
          </p:nvSpPr>
          <p:spPr bwMode="gray">
            <a:xfrm>
              <a:off x="5214887" y="1439606"/>
              <a:ext cx="731520" cy="457200"/>
            </a:xfrm>
            <a:prstGeom prst="rect">
              <a:avLst/>
            </a:prstGeom>
            <a:solidFill>
              <a:schemeClr val="bg1"/>
            </a:solidFill>
            <a:ln>
              <a:solidFill>
                <a:schemeClr val="bg2"/>
              </a:solidFill>
              <a:prstDash val="sysDash"/>
            </a:ln>
          </p:spPr>
          <p:txBody>
            <a:bodyPr wrap="square" lIns="18288" tIns="18288" rIns="18288" bIns="18288" rtlCol="0" anchor="ctr" anchorCtr="0">
              <a:noAutofit/>
            </a:bodyPr>
            <a:lstStyle/>
            <a:p>
              <a:pPr algn="ctr">
                <a:spcBef>
                  <a:spcPts val="300"/>
                </a:spcBef>
              </a:pPr>
              <a:r>
                <a:rPr lang="en-US" sz="700" i="1" dirty="0"/>
                <a:t>“I’m looking for a career with meaning.”</a:t>
              </a:r>
              <a:endParaRPr lang="en-US" sz="600" i="1" dirty="0"/>
            </a:p>
          </p:txBody>
        </p:sp>
      </p:grpSp>
      <p:grpSp>
        <p:nvGrpSpPr>
          <p:cNvPr id="27" name="Group 26"/>
          <p:cNvGrpSpPr/>
          <p:nvPr/>
        </p:nvGrpSpPr>
        <p:grpSpPr>
          <a:xfrm>
            <a:off x="582821" y="2667480"/>
            <a:ext cx="5568723" cy="457200"/>
            <a:chOff x="371634" y="2719250"/>
            <a:chExt cx="5568723" cy="457200"/>
          </a:xfrm>
        </p:grpSpPr>
        <p:sp>
          <p:nvSpPr>
            <p:cNvPr id="28" name="TextBox 27"/>
            <p:cNvSpPr txBox="1"/>
            <p:nvPr/>
          </p:nvSpPr>
          <p:spPr bwMode="gray">
            <a:xfrm>
              <a:off x="371634" y="2719250"/>
              <a:ext cx="731520" cy="457200"/>
            </a:xfrm>
            <a:prstGeom prst="rect">
              <a:avLst/>
            </a:prstGeom>
            <a:solidFill>
              <a:schemeClr val="bg1"/>
            </a:solidFill>
            <a:ln>
              <a:solidFill>
                <a:schemeClr val="bg2"/>
              </a:solidFill>
              <a:prstDash val="sysDash"/>
            </a:ln>
          </p:spPr>
          <p:txBody>
            <a:bodyPr wrap="square" lIns="18288" tIns="18288" rIns="18288" bIns="18288" rtlCol="0" anchor="ctr" anchorCtr="0">
              <a:noAutofit/>
            </a:bodyPr>
            <a:lstStyle/>
            <a:p>
              <a:pPr algn="ctr">
                <a:spcBef>
                  <a:spcPts val="300"/>
                </a:spcBef>
              </a:pPr>
              <a:r>
                <a:rPr lang="en-US" sz="700" i="1" dirty="0"/>
                <a:t>“I need new skills to keep up with job expectations.”</a:t>
              </a:r>
              <a:endParaRPr lang="en-US" sz="600" i="1" dirty="0"/>
            </a:p>
          </p:txBody>
        </p:sp>
        <p:sp>
          <p:nvSpPr>
            <p:cNvPr id="29" name="TextBox 28"/>
            <p:cNvSpPr txBox="1"/>
            <p:nvPr/>
          </p:nvSpPr>
          <p:spPr bwMode="gray">
            <a:xfrm>
              <a:off x="1339026" y="2719250"/>
              <a:ext cx="731520" cy="457200"/>
            </a:xfrm>
            <a:prstGeom prst="rect">
              <a:avLst/>
            </a:prstGeom>
            <a:solidFill>
              <a:schemeClr val="bg1"/>
            </a:solidFill>
            <a:ln>
              <a:solidFill>
                <a:schemeClr val="bg2"/>
              </a:solidFill>
              <a:prstDash val="sysDash"/>
            </a:ln>
          </p:spPr>
          <p:txBody>
            <a:bodyPr wrap="square" lIns="18288" tIns="18288" rIns="18288" bIns="18288" rtlCol="0" anchor="ctr" anchorCtr="0">
              <a:noAutofit/>
            </a:bodyPr>
            <a:lstStyle/>
            <a:p>
              <a:pPr algn="ctr">
                <a:spcBef>
                  <a:spcPts val="300"/>
                </a:spcBef>
              </a:pPr>
              <a:r>
                <a:rPr lang="en-US" sz="700" i="1" dirty="0"/>
                <a:t>“I need to build new skills for my next step.”</a:t>
              </a:r>
              <a:endParaRPr lang="en-US" sz="600" i="1" dirty="0"/>
            </a:p>
          </p:txBody>
        </p:sp>
        <p:sp>
          <p:nvSpPr>
            <p:cNvPr id="30" name="TextBox 29"/>
            <p:cNvSpPr txBox="1"/>
            <p:nvPr/>
          </p:nvSpPr>
          <p:spPr bwMode="gray">
            <a:xfrm>
              <a:off x="2306417" y="2719250"/>
              <a:ext cx="731520" cy="457200"/>
            </a:xfrm>
            <a:prstGeom prst="rect">
              <a:avLst/>
            </a:prstGeom>
            <a:solidFill>
              <a:schemeClr val="bg1"/>
            </a:solidFill>
            <a:ln>
              <a:solidFill>
                <a:schemeClr val="bg2"/>
              </a:solidFill>
              <a:prstDash val="sysDash"/>
            </a:ln>
          </p:spPr>
          <p:txBody>
            <a:bodyPr wrap="square" lIns="18288" tIns="18288" rIns="18288" bIns="18288" rtlCol="0" anchor="ctr" anchorCtr="0">
              <a:noAutofit/>
            </a:bodyPr>
            <a:lstStyle/>
            <a:p>
              <a:pPr algn="ctr">
                <a:spcBef>
                  <a:spcPts val="300"/>
                </a:spcBef>
              </a:pPr>
              <a:r>
                <a:rPr lang="en-US" sz="700" i="1" dirty="0"/>
                <a:t>“I need retraining.”</a:t>
              </a:r>
              <a:endParaRPr lang="en-US" sz="600" i="1" dirty="0"/>
            </a:p>
          </p:txBody>
        </p:sp>
        <p:sp>
          <p:nvSpPr>
            <p:cNvPr id="31" name="TextBox 30"/>
            <p:cNvSpPr txBox="1"/>
            <p:nvPr/>
          </p:nvSpPr>
          <p:spPr bwMode="gray">
            <a:xfrm>
              <a:off x="3273808" y="2719250"/>
              <a:ext cx="731520" cy="457200"/>
            </a:xfrm>
            <a:prstGeom prst="rect">
              <a:avLst/>
            </a:prstGeom>
            <a:solidFill>
              <a:schemeClr val="bg1"/>
            </a:solidFill>
            <a:ln>
              <a:solidFill>
                <a:schemeClr val="bg2"/>
              </a:solidFill>
              <a:prstDash val="sysDash"/>
            </a:ln>
          </p:spPr>
          <p:txBody>
            <a:bodyPr wrap="square" lIns="18288" tIns="18288" rIns="18288" bIns="18288" rtlCol="0" anchor="ctr" anchorCtr="0">
              <a:noAutofit/>
            </a:bodyPr>
            <a:lstStyle/>
            <a:p>
              <a:pPr algn="ctr">
                <a:spcBef>
                  <a:spcPts val="300"/>
                </a:spcBef>
              </a:pPr>
              <a:r>
                <a:rPr lang="en-US" sz="700" i="1" dirty="0"/>
                <a:t>“I need to develop updated skills.”</a:t>
              </a:r>
              <a:endParaRPr lang="en-US" sz="600" i="1" dirty="0"/>
            </a:p>
          </p:txBody>
        </p:sp>
        <p:sp>
          <p:nvSpPr>
            <p:cNvPr id="32" name="TextBox 31"/>
            <p:cNvSpPr txBox="1"/>
            <p:nvPr/>
          </p:nvSpPr>
          <p:spPr bwMode="gray">
            <a:xfrm>
              <a:off x="4241199" y="2719250"/>
              <a:ext cx="1699158" cy="457200"/>
            </a:xfrm>
            <a:prstGeom prst="rect">
              <a:avLst/>
            </a:prstGeom>
            <a:solidFill>
              <a:schemeClr val="bg1"/>
            </a:solidFill>
            <a:ln>
              <a:solidFill>
                <a:schemeClr val="bg2"/>
              </a:solidFill>
              <a:prstDash val="sysDash"/>
            </a:ln>
          </p:spPr>
          <p:txBody>
            <a:bodyPr wrap="square" lIns="18288" tIns="18288" rIns="18288" bIns="18288" rtlCol="0" anchor="ctr" anchorCtr="0">
              <a:noAutofit/>
            </a:bodyPr>
            <a:lstStyle/>
            <a:p>
              <a:pPr algn="ctr">
                <a:spcBef>
                  <a:spcPts val="300"/>
                </a:spcBef>
              </a:pPr>
              <a:r>
                <a:rPr lang="en-US" sz="700" i="1" dirty="0"/>
                <a:t>“I need to prepare for a career switch.”</a:t>
              </a:r>
              <a:endParaRPr lang="en-US" sz="600" i="1" dirty="0"/>
            </a:p>
          </p:txBody>
        </p:sp>
      </p:grpSp>
      <p:grpSp>
        <p:nvGrpSpPr>
          <p:cNvPr id="33" name="Group 32"/>
          <p:cNvGrpSpPr/>
          <p:nvPr/>
        </p:nvGrpSpPr>
        <p:grpSpPr>
          <a:xfrm>
            <a:off x="582821" y="3220984"/>
            <a:ext cx="5574773" cy="822960"/>
            <a:chOff x="371634" y="3213002"/>
            <a:chExt cx="5574773" cy="822960"/>
          </a:xfrm>
        </p:grpSpPr>
        <p:sp>
          <p:nvSpPr>
            <p:cNvPr id="34" name="TextBox 33"/>
            <p:cNvSpPr txBox="1"/>
            <p:nvPr/>
          </p:nvSpPr>
          <p:spPr bwMode="gray">
            <a:xfrm>
              <a:off x="371634" y="3213002"/>
              <a:ext cx="731520" cy="822960"/>
            </a:xfrm>
            <a:prstGeom prst="rect">
              <a:avLst/>
            </a:prstGeom>
            <a:solidFill>
              <a:schemeClr val="bg1"/>
            </a:solidFill>
            <a:ln>
              <a:solidFill>
                <a:schemeClr val="tx2"/>
              </a:solidFill>
              <a:prstDash val="solid"/>
            </a:ln>
          </p:spPr>
          <p:txBody>
            <a:bodyPr wrap="square" lIns="18288" tIns="18288" rIns="18288" bIns="18288" rtlCol="0" anchor="ctr" anchorCtr="0">
              <a:noAutofit/>
            </a:bodyPr>
            <a:lstStyle/>
            <a:p>
              <a:pPr algn="ctr">
                <a:spcBef>
                  <a:spcPts val="300"/>
                </a:spcBef>
              </a:pPr>
              <a:r>
                <a:rPr lang="en-US" sz="700" dirty="0"/>
                <a:t>Value is typically from skills learned quickly (not credential’s authority).</a:t>
              </a:r>
              <a:endParaRPr lang="en-US" sz="600" dirty="0"/>
            </a:p>
          </p:txBody>
        </p:sp>
        <p:sp>
          <p:nvSpPr>
            <p:cNvPr id="35" name="TextBox 34"/>
            <p:cNvSpPr txBox="1"/>
            <p:nvPr/>
          </p:nvSpPr>
          <p:spPr bwMode="gray">
            <a:xfrm>
              <a:off x="1339026" y="3213002"/>
              <a:ext cx="731520" cy="822960"/>
            </a:xfrm>
            <a:prstGeom prst="rect">
              <a:avLst/>
            </a:prstGeom>
            <a:solidFill>
              <a:schemeClr val="bg1"/>
            </a:solidFill>
            <a:ln>
              <a:solidFill>
                <a:schemeClr val="tx2"/>
              </a:solidFill>
              <a:prstDash val="solid"/>
            </a:ln>
          </p:spPr>
          <p:txBody>
            <a:bodyPr wrap="square" lIns="18288" tIns="18288" rIns="18288" bIns="18288" rtlCol="0" anchor="ctr" anchorCtr="0">
              <a:noAutofit/>
            </a:bodyPr>
            <a:lstStyle/>
            <a:p>
              <a:pPr algn="ctr">
                <a:spcBef>
                  <a:spcPts val="300"/>
                </a:spcBef>
              </a:pPr>
              <a:r>
                <a:rPr lang="en-US" sz="700" dirty="0"/>
                <a:t>Skills often outweigh credential, except in industries with prescribed career ladders.</a:t>
              </a:r>
              <a:endParaRPr lang="en-US" sz="600" dirty="0"/>
            </a:p>
          </p:txBody>
        </p:sp>
        <p:sp>
          <p:nvSpPr>
            <p:cNvPr id="36" name="TextBox 35"/>
            <p:cNvSpPr txBox="1"/>
            <p:nvPr/>
          </p:nvSpPr>
          <p:spPr bwMode="gray">
            <a:xfrm>
              <a:off x="2306417" y="3213002"/>
              <a:ext cx="731520" cy="822960"/>
            </a:xfrm>
            <a:prstGeom prst="rect">
              <a:avLst/>
            </a:prstGeom>
            <a:solidFill>
              <a:schemeClr val="bg1"/>
            </a:solidFill>
            <a:ln>
              <a:solidFill>
                <a:schemeClr val="tx2"/>
              </a:solidFill>
              <a:prstDash val="solid"/>
            </a:ln>
          </p:spPr>
          <p:txBody>
            <a:bodyPr wrap="square" lIns="18288" tIns="18288" rIns="18288" bIns="18288" rtlCol="0" anchor="ctr" anchorCtr="0">
              <a:noAutofit/>
            </a:bodyPr>
            <a:lstStyle/>
            <a:p>
              <a:pPr algn="ctr">
                <a:spcBef>
                  <a:spcPts val="300"/>
                </a:spcBef>
              </a:pPr>
              <a:r>
                <a:rPr lang="en-US" sz="700" dirty="0"/>
                <a:t>New skills offer greatest benefit, but may require credential to change industry.</a:t>
              </a:r>
              <a:endParaRPr lang="en-US" sz="600" dirty="0"/>
            </a:p>
          </p:txBody>
        </p:sp>
        <p:sp>
          <p:nvSpPr>
            <p:cNvPr id="37" name="TextBox 36"/>
            <p:cNvSpPr txBox="1"/>
            <p:nvPr/>
          </p:nvSpPr>
          <p:spPr bwMode="gray">
            <a:xfrm>
              <a:off x="3273808" y="3213002"/>
              <a:ext cx="731520" cy="822960"/>
            </a:xfrm>
            <a:prstGeom prst="rect">
              <a:avLst/>
            </a:prstGeom>
            <a:solidFill>
              <a:schemeClr val="bg1"/>
            </a:solidFill>
            <a:ln>
              <a:solidFill>
                <a:schemeClr val="tx2"/>
              </a:solidFill>
              <a:prstDash val="solid"/>
            </a:ln>
          </p:spPr>
          <p:txBody>
            <a:bodyPr wrap="square" lIns="18288" tIns="18288" rIns="18288" bIns="18288" rtlCol="0" anchor="ctr" anchorCtr="0">
              <a:noAutofit/>
            </a:bodyPr>
            <a:lstStyle/>
            <a:p>
              <a:pPr algn="ctr">
                <a:spcBef>
                  <a:spcPts val="300"/>
                </a:spcBef>
              </a:pPr>
              <a:r>
                <a:rPr lang="en-US" sz="700" dirty="0"/>
                <a:t>Credential communicates readiness for today’s job, and updated skills ensure performance.</a:t>
              </a:r>
              <a:endParaRPr lang="en-US" sz="600" dirty="0"/>
            </a:p>
          </p:txBody>
        </p:sp>
        <p:sp>
          <p:nvSpPr>
            <p:cNvPr id="38" name="TextBox 37"/>
            <p:cNvSpPr txBox="1"/>
            <p:nvPr/>
          </p:nvSpPr>
          <p:spPr bwMode="gray">
            <a:xfrm>
              <a:off x="4241199" y="3213002"/>
              <a:ext cx="731520" cy="822960"/>
            </a:xfrm>
            <a:prstGeom prst="rect">
              <a:avLst/>
            </a:prstGeom>
            <a:solidFill>
              <a:schemeClr val="bg1"/>
            </a:solidFill>
            <a:ln>
              <a:solidFill>
                <a:schemeClr val="tx2"/>
              </a:solidFill>
              <a:prstDash val="solid"/>
            </a:ln>
          </p:spPr>
          <p:txBody>
            <a:bodyPr wrap="square" lIns="18288" tIns="18288" rIns="18288" bIns="18288" rtlCol="0" anchor="ctr" anchorCtr="0">
              <a:noAutofit/>
            </a:bodyPr>
            <a:lstStyle/>
            <a:p>
              <a:pPr algn="ctr">
                <a:spcBef>
                  <a:spcPts val="300"/>
                </a:spcBef>
              </a:pPr>
              <a:r>
                <a:rPr lang="en-US" sz="700" dirty="0"/>
                <a:t>Credential signals preparation, but fields (e.g., tech) may seek primarily skill growth.</a:t>
              </a:r>
              <a:endParaRPr lang="en-US" sz="600" dirty="0"/>
            </a:p>
          </p:txBody>
        </p:sp>
        <p:sp>
          <p:nvSpPr>
            <p:cNvPr id="39" name="TextBox 38"/>
            <p:cNvSpPr txBox="1"/>
            <p:nvPr/>
          </p:nvSpPr>
          <p:spPr bwMode="gray">
            <a:xfrm>
              <a:off x="5214887" y="3213002"/>
              <a:ext cx="731520" cy="822960"/>
            </a:xfrm>
            <a:prstGeom prst="rect">
              <a:avLst/>
            </a:prstGeom>
            <a:solidFill>
              <a:schemeClr val="bg1"/>
            </a:solidFill>
            <a:ln>
              <a:solidFill>
                <a:schemeClr val="tx2"/>
              </a:solidFill>
              <a:prstDash val="solid"/>
            </a:ln>
          </p:spPr>
          <p:txBody>
            <a:bodyPr wrap="square" lIns="18288" tIns="18288" rIns="18288" bIns="18288" rtlCol="0" anchor="ctr" anchorCtr="0">
              <a:noAutofit/>
            </a:bodyPr>
            <a:lstStyle/>
            <a:p>
              <a:pPr algn="ctr">
                <a:spcBef>
                  <a:spcPts val="300"/>
                </a:spcBef>
              </a:pPr>
              <a:r>
                <a:rPr lang="en-US" sz="700" dirty="0"/>
                <a:t>Skills learned for new role matter most, if entry level degree requirements are met.</a:t>
              </a:r>
              <a:endParaRPr lang="en-US" sz="600" dirty="0"/>
            </a:p>
          </p:txBody>
        </p:sp>
      </p:grpSp>
      <p:sp>
        <p:nvSpPr>
          <p:cNvPr id="40" name="TextBox 39"/>
          <p:cNvSpPr txBox="1"/>
          <p:nvPr/>
        </p:nvSpPr>
        <p:spPr bwMode="gray">
          <a:xfrm>
            <a:off x="5426074" y="2113977"/>
            <a:ext cx="731520" cy="457200"/>
          </a:xfrm>
          <a:prstGeom prst="rect">
            <a:avLst/>
          </a:prstGeom>
          <a:solidFill>
            <a:schemeClr val="bg1"/>
          </a:solidFill>
          <a:ln>
            <a:solidFill>
              <a:schemeClr val="accent6"/>
            </a:solidFill>
            <a:prstDash val="solid"/>
          </a:ln>
        </p:spPr>
        <p:txBody>
          <a:bodyPr wrap="square" lIns="18288" tIns="18288" rIns="18288" bIns="18288" rtlCol="0" anchor="ctr" anchorCtr="0">
            <a:noAutofit/>
          </a:bodyPr>
          <a:lstStyle/>
          <a:p>
            <a:pPr algn="ctr">
              <a:spcBef>
                <a:spcPts val="300"/>
              </a:spcBef>
            </a:pPr>
            <a:r>
              <a:rPr lang="en-US" sz="700" dirty="0"/>
              <a:t>Introduce meaningful alternatives.</a:t>
            </a:r>
            <a:endParaRPr lang="en-US" sz="600" dirty="0"/>
          </a:p>
        </p:txBody>
      </p:sp>
      <p:sp>
        <p:nvSpPr>
          <p:cNvPr id="41" name="TextBox 40"/>
          <p:cNvSpPr txBox="1"/>
          <p:nvPr/>
        </p:nvSpPr>
        <p:spPr bwMode="gray">
          <a:xfrm>
            <a:off x="3484995" y="2113977"/>
            <a:ext cx="731520" cy="457200"/>
          </a:xfrm>
          <a:prstGeom prst="rect">
            <a:avLst/>
          </a:prstGeom>
          <a:solidFill>
            <a:schemeClr val="bg1"/>
          </a:solidFill>
          <a:ln>
            <a:solidFill>
              <a:schemeClr val="accent6"/>
            </a:solidFill>
            <a:prstDash val="solid"/>
          </a:ln>
        </p:spPr>
        <p:txBody>
          <a:bodyPr wrap="square" lIns="18288" tIns="18288" rIns="18288" bIns="18288" rtlCol="0" anchor="ctr" anchorCtr="0">
            <a:noAutofit/>
          </a:bodyPr>
          <a:lstStyle/>
          <a:p>
            <a:pPr algn="ctr">
              <a:spcBef>
                <a:spcPts val="300"/>
              </a:spcBef>
            </a:pPr>
            <a:r>
              <a:rPr lang="en-US" sz="700" dirty="0"/>
              <a:t>Explain how to refresh skills.</a:t>
            </a:r>
            <a:endParaRPr lang="en-US" sz="600" dirty="0"/>
          </a:p>
        </p:txBody>
      </p:sp>
      <p:sp>
        <p:nvSpPr>
          <p:cNvPr id="42" name="TextBox 41"/>
          <p:cNvSpPr txBox="1"/>
          <p:nvPr/>
        </p:nvSpPr>
        <p:spPr bwMode="gray">
          <a:xfrm>
            <a:off x="4452386" y="2113977"/>
            <a:ext cx="731520" cy="457200"/>
          </a:xfrm>
          <a:prstGeom prst="rect">
            <a:avLst/>
          </a:prstGeom>
          <a:solidFill>
            <a:schemeClr val="bg1"/>
          </a:solidFill>
          <a:ln>
            <a:solidFill>
              <a:schemeClr val="accent6"/>
            </a:solidFill>
            <a:prstDash val="solid"/>
          </a:ln>
        </p:spPr>
        <p:txBody>
          <a:bodyPr wrap="square" lIns="18288" tIns="18288" rIns="18288" bIns="18288" rtlCol="0" anchor="ctr" anchorCtr="0">
            <a:noAutofit/>
          </a:bodyPr>
          <a:lstStyle/>
          <a:p>
            <a:pPr algn="ctr">
              <a:spcBef>
                <a:spcPts val="300"/>
              </a:spcBef>
            </a:pPr>
            <a:r>
              <a:rPr lang="en-US" sz="700" dirty="0"/>
              <a:t>Articulate pathways to better jobs.</a:t>
            </a:r>
            <a:endParaRPr lang="en-US" sz="600" dirty="0"/>
          </a:p>
        </p:txBody>
      </p:sp>
      <p:sp>
        <p:nvSpPr>
          <p:cNvPr id="43" name="TextBox 42"/>
          <p:cNvSpPr txBox="1"/>
          <p:nvPr/>
        </p:nvSpPr>
        <p:spPr bwMode="gray">
          <a:xfrm>
            <a:off x="2517604" y="2113977"/>
            <a:ext cx="731520" cy="457200"/>
          </a:xfrm>
          <a:prstGeom prst="rect">
            <a:avLst/>
          </a:prstGeom>
          <a:solidFill>
            <a:schemeClr val="bg1"/>
          </a:solidFill>
          <a:ln>
            <a:solidFill>
              <a:schemeClr val="accent6"/>
            </a:solidFill>
            <a:prstDash val="solid"/>
          </a:ln>
        </p:spPr>
        <p:txBody>
          <a:bodyPr wrap="square" lIns="18288" tIns="18288" rIns="18288" bIns="18288" rtlCol="0" anchor="ctr" anchorCtr="0">
            <a:noAutofit/>
          </a:bodyPr>
          <a:lstStyle/>
          <a:p>
            <a:pPr algn="ctr">
              <a:spcBef>
                <a:spcPts val="300"/>
              </a:spcBef>
            </a:pPr>
            <a:r>
              <a:rPr lang="en-US" sz="700" dirty="0"/>
              <a:t>Inform about job options.</a:t>
            </a:r>
            <a:endParaRPr lang="en-US" sz="600" dirty="0"/>
          </a:p>
        </p:txBody>
      </p:sp>
      <p:sp>
        <p:nvSpPr>
          <p:cNvPr id="44" name="TextBox 43"/>
          <p:cNvSpPr txBox="1"/>
          <p:nvPr/>
        </p:nvSpPr>
        <p:spPr bwMode="gray">
          <a:xfrm>
            <a:off x="2517604" y="1974395"/>
            <a:ext cx="3633940" cy="144655"/>
          </a:xfrm>
          <a:prstGeom prst="rect">
            <a:avLst/>
          </a:prstGeom>
          <a:solidFill>
            <a:schemeClr val="bg1"/>
          </a:solidFill>
          <a:ln>
            <a:solidFill>
              <a:schemeClr val="accent6"/>
            </a:solidFill>
            <a:prstDash val="solid"/>
          </a:ln>
        </p:spPr>
        <p:txBody>
          <a:bodyPr wrap="square" lIns="18288" tIns="18288" rIns="18288" bIns="18288" rtlCol="0">
            <a:spAutoFit/>
          </a:bodyPr>
          <a:lstStyle/>
          <a:p>
            <a:pPr algn="ctr">
              <a:spcBef>
                <a:spcPts val="300"/>
              </a:spcBef>
            </a:pPr>
            <a:r>
              <a:rPr lang="en-US" sz="700" dirty="0"/>
              <a:t>Require intervention to recognize educational need.</a:t>
            </a:r>
            <a:endParaRPr lang="en-US" sz="600" dirty="0"/>
          </a:p>
        </p:txBody>
      </p:sp>
      <p:sp>
        <p:nvSpPr>
          <p:cNvPr id="45" name="TextBox 44"/>
          <p:cNvSpPr txBox="1"/>
          <p:nvPr/>
        </p:nvSpPr>
        <p:spPr>
          <a:xfrm rot="16200000">
            <a:off x="128895" y="1153114"/>
            <a:ext cx="405560" cy="107722"/>
          </a:xfrm>
          <a:prstGeom prst="rect">
            <a:avLst/>
          </a:prstGeom>
          <a:noFill/>
        </p:spPr>
        <p:txBody>
          <a:bodyPr wrap="none" lIns="0" tIns="0" rIns="0" bIns="0" rtlCol="0">
            <a:spAutoFit/>
          </a:bodyPr>
          <a:lstStyle/>
          <a:p>
            <a:pPr>
              <a:spcBef>
                <a:spcPts val="500"/>
              </a:spcBef>
            </a:pPr>
            <a:r>
              <a:rPr lang="en-US" sz="700" dirty="0"/>
              <a:t>Audience</a:t>
            </a:r>
          </a:p>
        </p:txBody>
      </p:sp>
      <p:sp>
        <p:nvSpPr>
          <p:cNvPr id="46" name="TextBox 45"/>
          <p:cNvSpPr txBox="1"/>
          <p:nvPr/>
        </p:nvSpPr>
        <p:spPr>
          <a:xfrm rot="16200000">
            <a:off x="-529236" y="2209908"/>
            <a:ext cx="1721822" cy="107722"/>
          </a:xfrm>
          <a:prstGeom prst="rect">
            <a:avLst/>
          </a:prstGeom>
          <a:noFill/>
        </p:spPr>
        <p:txBody>
          <a:bodyPr wrap="square" lIns="0" tIns="0" rIns="0" bIns="0" rtlCol="0">
            <a:spAutoFit/>
          </a:bodyPr>
          <a:lstStyle/>
          <a:p>
            <a:pPr algn="ctr">
              <a:spcBef>
                <a:spcPts val="500"/>
              </a:spcBef>
            </a:pPr>
            <a:r>
              <a:rPr lang="en-US" sz="700" dirty="0"/>
              <a:t>Customer Journey</a:t>
            </a:r>
          </a:p>
        </p:txBody>
      </p:sp>
      <p:sp>
        <p:nvSpPr>
          <p:cNvPr id="47" name="TextBox 46"/>
          <p:cNvSpPr txBox="1"/>
          <p:nvPr/>
        </p:nvSpPr>
        <p:spPr>
          <a:xfrm rot="16200000">
            <a:off x="-71665" y="3524891"/>
            <a:ext cx="914400" cy="215444"/>
          </a:xfrm>
          <a:prstGeom prst="rect">
            <a:avLst/>
          </a:prstGeom>
          <a:noFill/>
        </p:spPr>
        <p:txBody>
          <a:bodyPr wrap="square" lIns="0" tIns="0" rIns="0" bIns="0" rtlCol="0">
            <a:spAutoFit/>
          </a:bodyPr>
          <a:lstStyle/>
          <a:p>
            <a:pPr algn="ctr">
              <a:spcBef>
                <a:spcPts val="500"/>
              </a:spcBef>
            </a:pPr>
            <a:r>
              <a:rPr lang="en-US" sz="700" dirty="0"/>
              <a:t>Value Added by Education</a:t>
            </a:r>
          </a:p>
        </p:txBody>
      </p:sp>
      <p:sp>
        <p:nvSpPr>
          <p:cNvPr id="48" name="TextBox 47"/>
          <p:cNvSpPr txBox="1"/>
          <p:nvPr/>
        </p:nvSpPr>
        <p:spPr>
          <a:xfrm rot="16200000">
            <a:off x="230685" y="4343376"/>
            <a:ext cx="201978" cy="107722"/>
          </a:xfrm>
          <a:prstGeom prst="rect">
            <a:avLst/>
          </a:prstGeom>
          <a:noFill/>
        </p:spPr>
        <p:txBody>
          <a:bodyPr wrap="none" lIns="0" tIns="0" rIns="0" bIns="0" rtlCol="0">
            <a:spAutoFit/>
          </a:bodyPr>
          <a:lstStyle/>
          <a:p>
            <a:pPr>
              <a:spcBef>
                <a:spcPts val="500"/>
              </a:spcBef>
            </a:pPr>
            <a:r>
              <a:rPr lang="en-US" sz="700" dirty="0"/>
              <a:t>Goal</a:t>
            </a:r>
          </a:p>
        </p:txBody>
      </p:sp>
    </p:spTree>
    <p:extLst>
      <p:ext uri="{BB962C8B-B14F-4D97-AF65-F5344CB8AC3E}">
        <p14:creationId xmlns:p14="http://schemas.microsoft.com/office/powerpoint/2010/main" val="2361400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gray">
          <a:xfrm>
            <a:off x="0" y="938254"/>
            <a:ext cx="6400800" cy="395685"/>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ext Placeholder 1"/>
          <p:cNvSpPr>
            <a:spLocks noGrp="1"/>
          </p:cNvSpPr>
          <p:nvPr>
            <p:ph type="body" sz="quarter" idx="15"/>
          </p:nvPr>
        </p:nvSpPr>
        <p:spPr>
          <a:xfrm>
            <a:off x="269874" y="640267"/>
            <a:ext cx="5859463" cy="184666"/>
          </a:xfrm>
        </p:spPr>
        <p:txBody>
          <a:bodyPr/>
          <a:lstStyle/>
          <a:p>
            <a:r>
              <a:rPr lang="en-US" dirty="0"/>
              <a:t>Institutions Capitalizing on Changing Credential and Delivery Preferences</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1970297" y="4619577"/>
            <a:ext cx="4488480" cy="200055"/>
          </a:xfrm>
        </p:spPr>
        <p:txBody>
          <a:bodyPr/>
          <a:lstStyle/>
          <a:p>
            <a:r>
              <a:rPr lang="en-US" dirty="0"/>
              <a:t>Source: </a:t>
            </a:r>
            <a:r>
              <a:rPr lang="en-US" dirty="0" err="1"/>
              <a:t>Surden</a:t>
            </a:r>
            <a:r>
              <a:rPr lang="en-US" dirty="0"/>
              <a:t> E, “Rutgers Coding Bootcamp, Graduating another Class,” </a:t>
            </a:r>
            <a:r>
              <a:rPr lang="en-US" i="1" dirty="0"/>
              <a:t>NJ Tech Weekly, </a:t>
            </a:r>
            <a:r>
              <a:rPr lang="en-US" dirty="0"/>
              <a:t>Jul. 26, 2016; The George Washington University, Washington, DC; Oregon State University, Corvallis, OR; Rutgers University, New Brunswick, NJ; EAB interviews and analysis.</a:t>
            </a:r>
          </a:p>
        </p:txBody>
      </p:sp>
      <p:sp>
        <p:nvSpPr>
          <p:cNvPr id="5" name="Text Placeholder 4"/>
          <p:cNvSpPr>
            <a:spLocks noGrp="1"/>
          </p:cNvSpPr>
          <p:nvPr>
            <p:ph type="body" sz="quarter" idx="19"/>
          </p:nvPr>
        </p:nvSpPr>
        <p:spPr>
          <a:xfrm>
            <a:off x="21432" y="4538211"/>
            <a:ext cx="2046204" cy="76944"/>
          </a:xfrm>
        </p:spPr>
        <p:txBody>
          <a:bodyPr/>
          <a:lstStyle/>
          <a:p>
            <a:r>
              <a:rPr lang="en-US" dirty="0"/>
              <a:t>Master of Professional Studies.</a:t>
            </a:r>
          </a:p>
        </p:txBody>
      </p:sp>
      <p:sp>
        <p:nvSpPr>
          <p:cNvPr id="6" name="Title 5"/>
          <p:cNvSpPr>
            <a:spLocks noGrp="1"/>
          </p:cNvSpPr>
          <p:nvPr>
            <p:ph type="title"/>
          </p:nvPr>
        </p:nvSpPr>
        <p:spPr>
          <a:xfrm>
            <a:off x="269874" y="309824"/>
            <a:ext cx="5486400" cy="256480"/>
          </a:xfrm>
        </p:spPr>
        <p:txBody>
          <a:bodyPr/>
          <a:lstStyle/>
          <a:p>
            <a:r>
              <a:rPr lang="en-US" b="0" dirty="0"/>
              <a:t>Not Just Full Master’s Degrees, Though </a:t>
            </a:r>
          </a:p>
        </p:txBody>
      </p:sp>
      <p:cxnSp>
        <p:nvCxnSpPr>
          <p:cNvPr id="52" name="Straight Connector 51"/>
          <p:cNvCxnSpPr/>
          <p:nvPr/>
        </p:nvCxnSpPr>
        <p:spPr bwMode="gray">
          <a:xfrm>
            <a:off x="-126124" y="2069849"/>
            <a:ext cx="6526924" cy="0"/>
          </a:xfrm>
          <a:prstGeom prst="line">
            <a:avLst/>
          </a:prstGeom>
          <a:ln w="9525">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gray">
          <a:xfrm>
            <a:off x="0" y="3386716"/>
            <a:ext cx="6495393" cy="0"/>
          </a:xfrm>
          <a:prstGeom prst="line">
            <a:avLst/>
          </a:prstGeom>
          <a:ln w="9525">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gray">
          <a:xfrm>
            <a:off x="4570272" y="3966636"/>
            <a:ext cx="1533562" cy="123639"/>
          </a:xfrm>
          <a:prstGeom prst="rect">
            <a:avLst/>
          </a:prstGeom>
          <a:solidFill>
            <a:schemeClr val="bg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8" name="Rectangle 47"/>
          <p:cNvSpPr/>
          <p:nvPr/>
        </p:nvSpPr>
        <p:spPr>
          <a:xfrm>
            <a:off x="1292172" y="2137546"/>
            <a:ext cx="1473866" cy="1172116"/>
          </a:xfrm>
          <a:prstGeom prst="rect">
            <a:avLst/>
          </a:prstGeom>
        </p:spPr>
        <p:txBody>
          <a:bodyPr wrap="square" lIns="0" tIns="0" rIns="0" bIns="0">
            <a:spAutoFit/>
          </a:bodyPr>
          <a:lstStyle/>
          <a:p>
            <a:pPr marL="118872" indent="-118872">
              <a:spcBef>
                <a:spcPts val="500"/>
              </a:spcBef>
              <a:buFont typeface="Arial"/>
              <a:buChar char="•"/>
            </a:pPr>
            <a:r>
              <a:rPr lang="en-US" sz="800" dirty="0"/>
              <a:t>Employers limiting tuition reimbursement to programs directly applicable to short-term job functions</a:t>
            </a:r>
          </a:p>
          <a:p>
            <a:pPr marL="118872" indent="-118872">
              <a:spcBef>
                <a:spcPts val="500"/>
              </a:spcBef>
              <a:buFont typeface="Arial"/>
              <a:buChar char="•"/>
            </a:pPr>
            <a:r>
              <a:rPr lang="en-US" sz="800" dirty="0"/>
              <a:t>Young professionals seeking specialized credentials for long-term career enhancement</a:t>
            </a:r>
          </a:p>
        </p:txBody>
      </p:sp>
      <p:sp>
        <p:nvSpPr>
          <p:cNvPr id="50" name="Rectangle 49"/>
          <p:cNvSpPr/>
          <p:nvPr/>
        </p:nvSpPr>
        <p:spPr>
          <a:xfrm>
            <a:off x="1292172" y="3927168"/>
            <a:ext cx="1380744" cy="615553"/>
          </a:xfrm>
          <a:prstGeom prst="rect">
            <a:avLst/>
          </a:prstGeom>
        </p:spPr>
        <p:txBody>
          <a:bodyPr wrap="square" lIns="0" tIns="0" rIns="0" bIns="0">
            <a:spAutoFit/>
          </a:bodyPr>
          <a:lstStyle/>
          <a:p>
            <a:r>
              <a:rPr lang="en-US" sz="800" dirty="0"/>
              <a:t>Core landscape design and specialized sustainable landscape certificates can be combined into a MPS</a:t>
            </a:r>
            <a:r>
              <a:rPr lang="en-US" sz="800" baseline="30000" dirty="0"/>
              <a:t>1</a:t>
            </a:r>
            <a:r>
              <a:rPr lang="en-US" sz="800" dirty="0"/>
              <a:t> in Landscape Design </a:t>
            </a:r>
          </a:p>
        </p:txBody>
      </p:sp>
      <p:pic>
        <p:nvPicPr>
          <p:cNvPr id="10" name="Picture 2" descr="Image result for gwu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750" y="3463769"/>
            <a:ext cx="515247" cy="40233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p:cNvSpPr txBox="1"/>
          <p:nvPr/>
        </p:nvSpPr>
        <p:spPr bwMode="gray">
          <a:xfrm>
            <a:off x="1292172" y="1071691"/>
            <a:ext cx="1417829" cy="138499"/>
          </a:xfrm>
          <a:prstGeom prst="rect">
            <a:avLst/>
          </a:prstGeom>
          <a:noFill/>
        </p:spPr>
        <p:txBody>
          <a:bodyPr wrap="square" lIns="0" tIns="0" rIns="0" bIns="0" rtlCol="0">
            <a:spAutoFit/>
          </a:bodyPr>
          <a:lstStyle/>
          <a:p>
            <a:pPr>
              <a:spcBef>
                <a:spcPts val="500"/>
              </a:spcBef>
            </a:pPr>
            <a:r>
              <a:rPr lang="en-US" sz="900" b="1" dirty="0">
                <a:solidFill>
                  <a:schemeClr val="bg1"/>
                </a:solidFill>
              </a:rPr>
              <a:t>Stackable Certificates</a:t>
            </a:r>
          </a:p>
        </p:txBody>
      </p:sp>
      <p:sp>
        <p:nvSpPr>
          <p:cNvPr id="99" name="Rectangle 98"/>
          <p:cNvSpPr/>
          <p:nvPr/>
        </p:nvSpPr>
        <p:spPr>
          <a:xfrm>
            <a:off x="1292172" y="1386167"/>
            <a:ext cx="1225259" cy="492443"/>
          </a:xfrm>
          <a:prstGeom prst="rect">
            <a:avLst/>
          </a:prstGeom>
        </p:spPr>
        <p:txBody>
          <a:bodyPr wrap="square" lIns="0" tIns="0" rIns="0" bIns="0">
            <a:spAutoFit/>
          </a:bodyPr>
          <a:lstStyle/>
          <a:p>
            <a:r>
              <a:rPr lang="en-US" sz="800" dirty="0"/>
              <a:t>General and specialized certificates that can be combined into full master’s degrees</a:t>
            </a:r>
          </a:p>
        </p:txBody>
      </p:sp>
      <p:sp>
        <p:nvSpPr>
          <p:cNvPr id="77" name="Rectangle 76"/>
          <p:cNvSpPr/>
          <p:nvPr/>
        </p:nvSpPr>
        <p:spPr>
          <a:xfrm>
            <a:off x="3028458" y="2137546"/>
            <a:ext cx="1373446" cy="925894"/>
          </a:xfrm>
          <a:prstGeom prst="rect">
            <a:avLst/>
          </a:prstGeom>
        </p:spPr>
        <p:txBody>
          <a:bodyPr wrap="square" lIns="0" tIns="0" rIns="0" bIns="0">
            <a:spAutoFit/>
          </a:bodyPr>
          <a:lstStyle/>
          <a:p>
            <a:pPr marL="118872" indent="-118872">
              <a:spcBef>
                <a:spcPts val="500"/>
              </a:spcBef>
              <a:buFont typeface="Arial"/>
              <a:buChar char="•"/>
            </a:pPr>
            <a:r>
              <a:rPr lang="en-US" sz="800" dirty="0"/>
              <a:t>High number of under- and unemployed </a:t>
            </a:r>
            <a:br>
              <a:rPr lang="en-US" sz="800" dirty="0"/>
            </a:br>
            <a:r>
              <a:rPr lang="en-US" sz="800" dirty="0"/>
              <a:t>recent graduates</a:t>
            </a:r>
          </a:p>
          <a:p>
            <a:pPr marL="118872" indent="-118872">
              <a:spcBef>
                <a:spcPts val="500"/>
              </a:spcBef>
              <a:buFont typeface="Arial"/>
              <a:buChar char="•"/>
            </a:pPr>
            <a:r>
              <a:rPr lang="en-US" sz="800" dirty="0"/>
              <a:t>Greater salary premium </a:t>
            </a:r>
            <a:br>
              <a:rPr lang="en-US" sz="800" dirty="0"/>
            </a:br>
            <a:r>
              <a:rPr lang="en-US" sz="800" dirty="0"/>
              <a:t>for STEM-focused bachelor’s compared to liberal arts master’s </a:t>
            </a:r>
          </a:p>
        </p:txBody>
      </p:sp>
      <p:sp>
        <p:nvSpPr>
          <p:cNvPr id="78" name="Rectangle 77"/>
          <p:cNvSpPr/>
          <p:nvPr/>
        </p:nvSpPr>
        <p:spPr>
          <a:xfrm>
            <a:off x="3043275" y="3927168"/>
            <a:ext cx="1380744" cy="615553"/>
          </a:xfrm>
          <a:prstGeom prst="rect">
            <a:avLst/>
          </a:prstGeom>
        </p:spPr>
        <p:txBody>
          <a:bodyPr wrap="square" lIns="0" tIns="0" rIns="0" bIns="0">
            <a:spAutoFit/>
          </a:bodyPr>
          <a:lstStyle/>
          <a:p>
            <a:r>
              <a:rPr lang="en-US" sz="800" dirty="0"/>
              <a:t>Post-baccalaureate BS in Computer Science requires no prior technical training; offered online in full- and part-time formats</a:t>
            </a:r>
          </a:p>
        </p:txBody>
      </p:sp>
      <p:pic>
        <p:nvPicPr>
          <p:cNvPr id="2052" name="Picture 4" descr="logo"/>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4536" r="-1"/>
          <a:stretch/>
        </p:blipFill>
        <p:spPr bwMode="auto">
          <a:xfrm>
            <a:off x="3043274" y="3454625"/>
            <a:ext cx="1003853" cy="420624"/>
          </a:xfrm>
          <a:prstGeom prst="rect">
            <a:avLst/>
          </a:prstGeom>
          <a:noFill/>
          <a:extLst>
            <a:ext uri="{909E8E84-426E-40DD-AFC4-6F175D3DCCD1}">
              <a14:hiddenFill xmlns:a14="http://schemas.microsoft.com/office/drawing/2010/main">
                <a:solidFill>
                  <a:srgbClr val="FFFFFF"/>
                </a:solidFill>
              </a14:hiddenFill>
            </a:ext>
          </a:extLst>
        </p:spPr>
      </p:pic>
      <p:sp>
        <p:nvSpPr>
          <p:cNvPr id="40" name="TextBox 39"/>
          <p:cNvSpPr txBox="1"/>
          <p:nvPr/>
        </p:nvSpPr>
        <p:spPr bwMode="gray">
          <a:xfrm>
            <a:off x="3028458" y="1071691"/>
            <a:ext cx="1472184" cy="138499"/>
          </a:xfrm>
          <a:prstGeom prst="rect">
            <a:avLst/>
          </a:prstGeom>
          <a:noFill/>
        </p:spPr>
        <p:txBody>
          <a:bodyPr wrap="square" lIns="0" tIns="0" rIns="0" bIns="0" rtlCol="0">
            <a:spAutoFit/>
          </a:bodyPr>
          <a:lstStyle/>
          <a:p>
            <a:pPr>
              <a:spcBef>
                <a:spcPts val="500"/>
              </a:spcBef>
            </a:pPr>
            <a:r>
              <a:rPr lang="en-US" sz="900" b="1" dirty="0">
                <a:solidFill>
                  <a:schemeClr val="bg1"/>
                </a:solidFill>
              </a:rPr>
              <a:t>2</a:t>
            </a:r>
            <a:r>
              <a:rPr lang="en-US" sz="900" b="1" baseline="30000" dirty="0">
                <a:solidFill>
                  <a:schemeClr val="bg1"/>
                </a:solidFill>
              </a:rPr>
              <a:t>nd</a:t>
            </a:r>
            <a:r>
              <a:rPr lang="en-US" sz="900" b="1" dirty="0">
                <a:solidFill>
                  <a:schemeClr val="bg1"/>
                </a:solidFill>
              </a:rPr>
              <a:t> Bachelor’s Degrees</a:t>
            </a:r>
          </a:p>
        </p:txBody>
      </p:sp>
      <p:sp>
        <p:nvSpPr>
          <p:cNvPr id="100" name="Rectangle 99"/>
          <p:cNvSpPr/>
          <p:nvPr/>
        </p:nvSpPr>
        <p:spPr>
          <a:xfrm>
            <a:off x="3028458" y="1386167"/>
            <a:ext cx="1472184" cy="615553"/>
          </a:xfrm>
          <a:prstGeom prst="rect">
            <a:avLst/>
          </a:prstGeom>
        </p:spPr>
        <p:txBody>
          <a:bodyPr wrap="square" lIns="0" tIns="0" rIns="0" bIns="0">
            <a:spAutoFit/>
          </a:bodyPr>
          <a:lstStyle/>
          <a:p>
            <a:r>
              <a:rPr lang="en-US" sz="800" dirty="0"/>
              <a:t>Accelerated undergraduate programs for bachelor’s </a:t>
            </a:r>
            <a:br>
              <a:rPr lang="en-US" sz="800" dirty="0"/>
            </a:br>
            <a:r>
              <a:rPr lang="en-US" sz="800" dirty="0"/>
              <a:t>degree holders. Students complete only major, not foundational, coursework</a:t>
            </a:r>
          </a:p>
        </p:txBody>
      </p:sp>
      <p:sp>
        <p:nvSpPr>
          <p:cNvPr id="90" name="Rectangle 89"/>
          <p:cNvSpPr/>
          <p:nvPr/>
        </p:nvSpPr>
        <p:spPr>
          <a:xfrm>
            <a:off x="4763063" y="2137546"/>
            <a:ext cx="1320349" cy="925894"/>
          </a:xfrm>
          <a:prstGeom prst="rect">
            <a:avLst/>
          </a:prstGeom>
        </p:spPr>
        <p:txBody>
          <a:bodyPr wrap="square" lIns="0" tIns="0" rIns="0" bIns="0">
            <a:spAutoFit/>
          </a:bodyPr>
          <a:lstStyle/>
          <a:p>
            <a:pPr marL="118872" indent="-118872">
              <a:spcBef>
                <a:spcPts val="500"/>
              </a:spcBef>
              <a:buFont typeface="Arial"/>
              <a:buChar char="•"/>
            </a:pPr>
            <a:r>
              <a:rPr lang="en-US" sz="800" dirty="0"/>
              <a:t>Student preference shifting towards intensive, face-to-face learning experiences</a:t>
            </a:r>
          </a:p>
          <a:p>
            <a:pPr marL="118872" indent="-118872">
              <a:spcBef>
                <a:spcPts val="500"/>
              </a:spcBef>
              <a:buFont typeface="Arial"/>
              <a:buChar char="•"/>
            </a:pPr>
            <a:r>
              <a:rPr lang="en-US" sz="800" dirty="0"/>
              <a:t>For-profit start-ups targeting millennials in bootcamp marketing</a:t>
            </a:r>
          </a:p>
        </p:txBody>
      </p:sp>
      <p:pic>
        <p:nvPicPr>
          <p:cNvPr id="1026" name="Picture 2" descr="Image result for rutgers university logo"/>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4174" t="22749" b="23933"/>
          <a:stretch/>
        </p:blipFill>
        <p:spPr bwMode="auto">
          <a:xfrm>
            <a:off x="4763063" y="3454625"/>
            <a:ext cx="877881" cy="411480"/>
          </a:xfrm>
          <a:prstGeom prst="rect">
            <a:avLst/>
          </a:prstGeom>
          <a:noFill/>
          <a:extLst>
            <a:ext uri="{909E8E84-426E-40DD-AFC4-6F175D3DCCD1}">
              <a14:hiddenFill xmlns:a14="http://schemas.microsoft.com/office/drawing/2010/main">
                <a:solidFill>
                  <a:srgbClr val="FFFFFF"/>
                </a:solidFill>
              </a14:hiddenFill>
            </a:ext>
          </a:extLst>
        </p:spPr>
      </p:pic>
      <p:sp>
        <p:nvSpPr>
          <p:cNvPr id="91" name="Rectangle 90"/>
          <p:cNvSpPr/>
          <p:nvPr/>
        </p:nvSpPr>
        <p:spPr>
          <a:xfrm>
            <a:off x="4763063" y="3927168"/>
            <a:ext cx="1399032" cy="615553"/>
          </a:xfrm>
          <a:prstGeom prst="rect">
            <a:avLst/>
          </a:prstGeom>
        </p:spPr>
        <p:txBody>
          <a:bodyPr wrap="square" lIns="0" tIns="0" rIns="0" bIns="0">
            <a:spAutoFit/>
          </a:bodyPr>
          <a:lstStyle/>
          <a:p>
            <a:r>
              <a:rPr lang="en-US" sz="800" dirty="0"/>
              <a:t>Coding bootcamp prepares students for web developer careers in 12 (full-time program) or 24 (part-time program) weeks </a:t>
            </a:r>
          </a:p>
        </p:txBody>
      </p:sp>
      <p:sp>
        <p:nvSpPr>
          <p:cNvPr id="86" name="TextBox 85"/>
          <p:cNvSpPr txBox="1"/>
          <p:nvPr/>
        </p:nvSpPr>
        <p:spPr bwMode="gray">
          <a:xfrm>
            <a:off x="4763063" y="1071691"/>
            <a:ext cx="708915" cy="138499"/>
          </a:xfrm>
          <a:prstGeom prst="rect">
            <a:avLst/>
          </a:prstGeom>
          <a:noFill/>
        </p:spPr>
        <p:txBody>
          <a:bodyPr wrap="square" lIns="0" tIns="0" rIns="0" bIns="0" rtlCol="0">
            <a:spAutoFit/>
          </a:bodyPr>
          <a:lstStyle/>
          <a:p>
            <a:pPr>
              <a:spcBef>
                <a:spcPts val="500"/>
              </a:spcBef>
            </a:pPr>
            <a:r>
              <a:rPr lang="en-US" sz="900" b="1" dirty="0">
                <a:solidFill>
                  <a:schemeClr val="bg1"/>
                </a:solidFill>
              </a:rPr>
              <a:t>Bootcamps</a:t>
            </a:r>
          </a:p>
        </p:txBody>
      </p:sp>
      <p:sp>
        <p:nvSpPr>
          <p:cNvPr id="101" name="Rectangle 100"/>
          <p:cNvSpPr/>
          <p:nvPr/>
        </p:nvSpPr>
        <p:spPr>
          <a:xfrm>
            <a:off x="4763063" y="1386167"/>
            <a:ext cx="1379153" cy="369332"/>
          </a:xfrm>
          <a:prstGeom prst="rect">
            <a:avLst/>
          </a:prstGeom>
        </p:spPr>
        <p:txBody>
          <a:bodyPr wrap="square" lIns="0" tIns="0" rIns="0" bIns="0">
            <a:spAutoFit/>
          </a:bodyPr>
          <a:lstStyle/>
          <a:p>
            <a:r>
              <a:rPr lang="en-US" sz="800" dirty="0"/>
              <a:t>Intensive, face-to-face, non-credit programs </a:t>
            </a:r>
          </a:p>
          <a:p>
            <a:r>
              <a:rPr lang="en-US" sz="800" dirty="0"/>
              <a:t>that teach specific skills</a:t>
            </a:r>
          </a:p>
        </p:txBody>
      </p:sp>
      <p:sp>
        <p:nvSpPr>
          <p:cNvPr id="47" name="TextBox 46"/>
          <p:cNvSpPr txBox="1"/>
          <p:nvPr/>
        </p:nvSpPr>
        <p:spPr bwMode="gray">
          <a:xfrm>
            <a:off x="269872" y="2454299"/>
            <a:ext cx="759879" cy="415498"/>
          </a:xfrm>
          <a:prstGeom prst="rect">
            <a:avLst/>
          </a:prstGeom>
          <a:noFill/>
        </p:spPr>
        <p:txBody>
          <a:bodyPr wrap="square" lIns="0" tIns="0" rIns="0" bIns="0" rtlCol="0">
            <a:spAutoFit/>
          </a:bodyPr>
          <a:lstStyle/>
          <a:p>
            <a:pPr>
              <a:spcBef>
                <a:spcPts val="500"/>
              </a:spcBef>
            </a:pPr>
            <a:r>
              <a:rPr lang="en-US" sz="900" i="1" dirty="0"/>
              <a:t>Millennial Demand Drivers</a:t>
            </a:r>
          </a:p>
        </p:txBody>
      </p:sp>
      <p:sp>
        <p:nvSpPr>
          <p:cNvPr id="49" name="TextBox 48"/>
          <p:cNvSpPr txBox="1"/>
          <p:nvPr/>
        </p:nvSpPr>
        <p:spPr bwMode="gray">
          <a:xfrm>
            <a:off x="269873" y="3933996"/>
            <a:ext cx="557784" cy="138499"/>
          </a:xfrm>
          <a:prstGeom prst="rect">
            <a:avLst/>
          </a:prstGeom>
          <a:noFill/>
        </p:spPr>
        <p:txBody>
          <a:bodyPr wrap="square" lIns="0" tIns="0" rIns="0" bIns="0" rtlCol="0">
            <a:spAutoFit/>
          </a:bodyPr>
          <a:lstStyle/>
          <a:p>
            <a:pPr>
              <a:spcBef>
                <a:spcPts val="500"/>
              </a:spcBef>
            </a:pPr>
            <a:r>
              <a:rPr lang="en-US" sz="900" i="1" dirty="0"/>
              <a:t>Example</a:t>
            </a:r>
          </a:p>
        </p:txBody>
      </p:sp>
      <p:sp>
        <p:nvSpPr>
          <p:cNvPr id="43" name="TextBox 42"/>
          <p:cNvSpPr txBox="1"/>
          <p:nvPr/>
        </p:nvSpPr>
        <p:spPr bwMode="gray">
          <a:xfrm>
            <a:off x="269873" y="1002441"/>
            <a:ext cx="724039" cy="276999"/>
          </a:xfrm>
          <a:prstGeom prst="rect">
            <a:avLst/>
          </a:prstGeom>
          <a:noFill/>
        </p:spPr>
        <p:txBody>
          <a:bodyPr wrap="square" lIns="0" tIns="0" rIns="0" bIns="0" rtlCol="0">
            <a:spAutoFit/>
          </a:bodyPr>
          <a:lstStyle/>
          <a:p>
            <a:pPr>
              <a:spcBef>
                <a:spcPts val="500"/>
              </a:spcBef>
            </a:pPr>
            <a:r>
              <a:rPr lang="en-US" sz="900" b="1" dirty="0">
                <a:solidFill>
                  <a:schemeClr val="bg1"/>
                </a:solidFill>
              </a:rPr>
              <a:t>Emerging Preference</a:t>
            </a:r>
          </a:p>
        </p:txBody>
      </p:sp>
      <p:sp>
        <p:nvSpPr>
          <p:cNvPr id="42" name="TextBox 41"/>
          <p:cNvSpPr txBox="1"/>
          <p:nvPr/>
        </p:nvSpPr>
        <p:spPr bwMode="gray">
          <a:xfrm>
            <a:off x="269873" y="1624694"/>
            <a:ext cx="740664" cy="138499"/>
          </a:xfrm>
          <a:prstGeom prst="rect">
            <a:avLst/>
          </a:prstGeom>
          <a:noFill/>
        </p:spPr>
        <p:txBody>
          <a:bodyPr wrap="square" lIns="0" tIns="0" rIns="0" bIns="0" rtlCol="0">
            <a:spAutoFit/>
          </a:bodyPr>
          <a:lstStyle/>
          <a:p>
            <a:pPr>
              <a:spcBef>
                <a:spcPts val="500"/>
              </a:spcBef>
            </a:pPr>
            <a:r>
              <a:rPr lang="en-US" sz="900" i="1" dirty="0"/>
              <a:t>Description</a:t>
            </a:r>
          </a:p>
        </p:txBody>
      </p:sp>
    </p:spTree>
    <p:extLst>
      <p:ext uri="{BB962C8B-B14F-4D97-AF65-F5344CB8AC3E}">
        <p14:creationId xmlns:p14="http://schemas.microsoft.com/office/powerpoint/2010/main" val="678009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80195" y="640267"/>
            <a:ext cx="5842794" cy="184666"/>
          </a:xfrm>
        </p:spPr>
        <p:txBody>
          <a:bodyPr/>
          <a:lstStyle/>
          <a:p>
            <a:r>
              <a:rPr lang="en-US" dirty="0"/>
              <a:t>Not All Degree Completion Prospects are Likely to Complete</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1622909" y="4600545"/>
            <a:ext cx="4777891" cy="200055"/>
          </a:xfrm>
        </p:spPr>
        <p:txBody>
          <a:bodyPr/>
          <a:lstStyle/>
          <a:p>
            <a:r>
              <a:rPr lang="en-US" dirty="0"/>
              <a:t>Source:</a:t>
            </a:r>
            <a:r>
              <a:rPr lang="en-US" dirty="0">
                <a:solidFill>
                  <a:schemeClr val="accent2"/>
                </a:solidFill>
              </a:rPr>
              <a:t> </a:t>
            </a:r>
            <a:r>
              <a:rPr lang="en-US" dirty="0"/>
              <a:t>Shapiro, D., </a:t>
            </a:r>
            <a:r>
              <a:rPr lang="en-US" dirty="0" err="1"/>
              <a:t>Dundar</a:t>
            </a:r>
            <a:r>
              <a:rPr lang="en-US" dirty="0"/>
              <a:t>, A., Yuan, X., Harrell, A., Wild, J., </a:t>
            </a:r>
            <a:r>
              <a:rPr lang="en-US" dirty="0" err="1"/>
              <a:t>Ziskin</a:t>
            </a:r>
            <a:r>
              <a:rPr lang="en-US" dirty="0"/>
              <a:t>, M. (2014, July). Some College, No Degree: A National View of Students with Some College Enrollment, but No Completion (Signature Report No. 7). Herndon, VA: National Student Clearinghouse Research Center.</a:t>
            </a:r>
          </a:p>
        </p:txBody>
      </p:sp>
      <p:sp>
        <p:nvSpPr>
          <p:cNvPr id="5" name="Text Placeholder 4"/>
          <p:cNvSpPr>
            <a:spLocks noGrp="1"/>
          </p:cNvSpPr>
          <p:nvPr>
            <p:ph type="body" sz="quarter" idx="19"/>
          </p:nvPr>
        </p:nvSpPr>
        <p:spPr/>
        <p:txBody>
          <a:bodyPr/>
          <a:lstStyle/>
          <a:p>
            <a:endParaRPr lang="en-US" dirty="0"/>
          </a:p>
        </p:txBody>
      </p:sp>
      <p:sp>
        <p:nvSpPr>
          <p:cNvPr id="6" name="Title 5"/>
          <p:cNvSpPr>
            <a:spLocks noGrp="1"/>
          </p:cNvSpPr>
          <p:nvPr>
            <p:ph type="title"/>
          </p:nvPr>
        </p:nvSpPr>
        <p:spPr/>
        <p:txBody>
          <a:bodyPr/>
          <a:lstStyle/>
          <a:p>
            <a:r>
              <a:rPr lang="en-US" b="0" dirty="0"/>
              <a:t>Degree Completion Hype Doesn’t Reflect Reality</a:t>
            </a:r>
          </a:p>
        </p:txBody>
      </p:sp>
      <p:sp>
        <p:nvSpPr>
          <p:cNvPr id="32" name="TextBox 31">
            <a:extLst>
              <a:ext uri="{FF2B5EF4-FFF2-40B4-BE49-F238E27FC236}">
                <a16:creationId xmlns:a16="http://schemas.microsoft.com/office/drawing/2014/main" id="{4C34A02E-9ADD-4EC2-B14F-71F046B40838}"/>
              </a:ext>
            </a:extLst>
          </p:cNvPr>
          <p:cNvSpPr txBox="1"/>
          <p:nvPr/>
        </p:nvSpPr>
        <p:spPr bwMode="gray">
          <a:xfrm>
            <a:off x="280194" y="1021653"/>
            <a:ext cx="925335" cy="153888"/>
          </a:xfrm>
          <a:prstGeom prst="rect">
            <a:avLst/>
          </a:prstGeom>
          <a:noFill/>
        </p:spPr>
        <p:txBody>
          <a:bodyPr wrap="square" lIns="0" tIns="0" rIns="0" bIns="0" rtlCol="0">
            <a:spAutoFit/>
          </a:bodyPr>
          <a:lstStyle/>
          <a:p>
            <a:r>
              <a:rPr lang="en-US" sz="1000" b="1" dirty="0"/>
              <a:t>The Hype</a:t>
            </a:r>
          </a:p>
        </p:txBody>
      </p:sp>
      <p:graphicFrame>
        <p:nvGraphicFramePr>
          <p:cNvPr id="33" name="Chart 32">
            <a:extLst>
              <a:ext uri="{FF2B5EF4-FFF2-40B4-BE49-F238E27FC236}">
                <a16:creationId xmlns:a16="http://schemas.microsoft.com/office/drawing/2014/main" id="{1412EA13-0857-48F0-A877-4A01CA64BF6F}"/>
              </a:ext>
            </a:extLst>
          </p:cNvPr>
          <p:cNvGraphicFramePr/>
          <p:nvPr/>
        </p:nvGraphicFramePr>
        <p:xfrm>
          <a:off x="1327061" y="1183567"/>
          <a:ext cx="988542" cy="2608938"/>
        </p:xfrm>
        <a:graphic>
          <a:graphicData uri="http://schemas.openxmlformats.org/drawingml/2006/chart">
            <c:chart xmlns:c="http://schemas.openxmlformats.org/drawingml/2006/chart" xmlns:r="http://schemas.openxmlformats.org/officeDocument/2006/relationships" r:id="rId2"/>
          </a:graphicData>
        </a:graphic>
      </p:graphicFrame>
      <p:sp>
        <p:nvSpPr>
          <p:cNvPr id="34" name="TextBox 33">
            <a:extLst>
              <a:ext uri="{FF2B5EF4-FFF2-40B4-BE49-F238E27FC236}">
                <a16:creationId xmlns:a16="http://schemas.microsoft.com/office/drawing/2014/main" id="{390DCCBB-875C-4935-BB92-1844FE106346}"/>
              </a:ext>
            </a:extLst>
          </p:cNvPr>
          <p:cNvSpPr txBox="1"/>
          <p:nvPr/>
        </p:nvSpPr>
        <p:spPr bwMode="gray">
          <a:xfrm>
            <a:off x="1623209" y="3063417"/>
            <a:ext cx="486557" cy="138499"/>
          </a:xfrm>
          <a:prstGeom prst="rect">
            <a:avLst/>
          </a:prstGeom>
          <a:noFill/>
        </p:spPr>
        <p:txBody>
          <a:bodyPr wrap="square" lIns="0" tIns="0" rIns="0" bIns="0" rtlCol="0">
            <a:spAutoFit/>
          </a:bodyPr>
          <a:lstStyle/>
          <a:p>
            <a:pPr>
              <a:spcBef>
                <a:spcPts val="500"/>
              </a:spcBef>
            </a:pPr>
            <a:r>
              <a:rPr lang="en-US" sz="900" b="1" dirty="0"/>
              <a:t>55.7%</a:t>
            </a:r>
          </a:p>
        </p:txBody>
      </p:sp>
      <p:sp>
        <p:nvSpPr>
          <p:cNvPr id="35" name="TextBox 34">
            <a:extLst>
              <a:ext uri="{FF2B5EF4-FFF2-40B4-BE49-F238E27FC236}">
                <a16:creationId xmlns:a16="http://schemas.microsoft.com/office/drawing/2014/main" id="{824AA2B9-3B80-4397-AE14-7614C65FDE1A}"/>
              </a:ext>
            </a:extLst>
          </p:cNvPr>
          <p:cNvSpPr txBox="1"/>
          <p:nvPr/>
        </p:nvSpPr>
        <p:spPr bwMode="gray">
          <a:xfrm>
            <a:off x="1623209" y="2125830"/>
            <a:ext cx="486557" cy="138499"/>
          </a:xfrm>
          <a:prstGeom prst="rect">
            <a:avLst/>
          </a:prstGeom>
          <a:noFill/>
        </p:spPr>
        <p:txBody>
          <a:bodyPr wrap="square" lIns="0" tIns="0" rIns="0" bIns="0" rtlCol="0">
            <a:spAutoFit/>
          </a:bodyPr>
          <a:lstStyle/>
          <a:p>
            <a:pPr>
              <a:spcBef>
                <a:spcPts val="500"/>
              </a:spcBef>
            </a:pPr>
            <a:r>
              <a:rPr lang="en-US" sz="900" b="1" dirty="0"/>
              <a:t>31.9%</a:t>
            </a:r>
          </a:p>
        </p:txBody>
      </p:sp>
      <p:sp>
        <p:nvSpPr>
          <p:cNvPr id="36" name="TextBox 35">
            <a:extLst>
              <a:ext uri="{FF2B5EF4-FFF2-40B4-BE49-F238E27FC236}">
                <a16:creationId xmlns:a16="http://schemas.microsoft.com/office/drawing/2014/main" id="{684DC750-8D37-45EE-8D3A-36C4C2ED6F46}"/>
              </a:ext>
            </a:extLst>
          </p:cNvPr>
          <p:cNvSpPr txBox="1"/>
          <p:nvPr/>
        </p:nvSpPr>
        <p:spPr bwMode="gray">
          <a:xfrm>
            <a:off x="1623209" y="1643674"/>
            <a:ext cx="486557" cy="138499"/>
          </a:xfrm>
          <a:prstGeom prst="rect">
            <a:avLst/>
          </a:prstGeom>
          <a:noFill/>
        </p:spPr>
        <p:txBody>
          <a:bodyPr wrap="square" lIns="0" tIns="0" rIns="0" bIns="0" rtlCol="0">
            <a:spAutoFit/>
          </a:bodyPr>
          <a:lstStyle/>
          <a:p>
            <a:pPr>
              <a:spcBef>
                <a:spcPts val="500"/>
              </a:spcBef>
            </a:pPr>
            <a:r>
              <a:rPr lang="en-US" sz="900" b="1" dirty="0">
                <a:solidFill>
                  <a:schemeClr val="bg1"/>
                </a:solidFill>
              </a:rPr>
              <a:t>12.4%</a:t>
            </a:r>
          </a:p>
        </p:txBody>
      </p:sp>
      <p:grpSp>
        <p:nvGrpSpPr>
          <p:cNvPr id="37" name="Group 36">
            <a:extLst>
              <a:ext uri="{FF2B5EF4-FFF2-40B4-BE49-F238E27FC236}">
                <a16:creationId xmlns:a16="http://schemas.microsoft.com/office/drawing/2014/main" id="{B6F7FE99-6C72-46F9-85C1-C65829BC30F1}"/>
              </a:ext>
            </a:extLst>
          </p:cNvPr>
          <p:cNvGrpSpPr/>
          <p:nvPr/>
        </p:nvGrpSpPr>
        <p:grpSpPr>
          <a:xfrm>
            <a:off x="2347394" y="2082305"/>
            <a:ext cx="1355087" cy="461665"/>
            <a:chOff x="304379" y="1611671"/>
            <a:chExt cx="1355087" cy="461665"/>
          </a:xfrm>
        </p:grpSpPr>
        <p:sp>
          <p:nvSpPr>
            <p:cNvPr id="38" name="Rectangle 37">
              <a:extLst>
                <a:ext uri="{FF2B5EF4-FFF2-40B4-BE49-F238E27FC236}">
                  <a16:creationId xmlns:a16="http://schemas.microsoft.com/office/drawing/2014/main" id="{50BEE193-1843-41C4-86A6-052B871145A6}"/>
                </a:ext>
              </a:extLst>
            </p:cNvPr>
            <p:cNvSpPr/>
            <p:nvPr/>
          </p:nvSpPr>
          <p:spPr bwMode="gray">
            <a:xfrm>
              <a:off x="304379" y="1624027"/>
              <a:ext cx="91440" cy="91440"/>
            </a:xfrm>
            <a:prstGeom prst="rect">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750" dirty="0">
                <a:solidFill>
                  <a:schemeClr val="bg1"/>
                </a:solidFill>
              </a:endParaRPr>
            </a:p>
          </p:txBody>
        </p:sp>
        <p:sp>
          <p:nvSpPr>
            <p:cNvPr id="39" name="TextBox 38">
              <a:extLst>
                <a:ext uri="{FF2B5EF4-FFF2-40B4-BE49-F238E27FC236}">
                  <a16:creationId xmlns:a16="http://schemas.microsoft.com/office/drawing/2014/main" id="{E89C4166-09F2-4938-AB55-6B4DF220C1EC}"/>
                </a:ext>
              </a:extLst>
            </p:cNvPr>
            <p:cNvSpPr txBox="1"/>
            <p:nvPr/>
          </p:nvSpPr>
          <p:spPr bwMode="gray">
            <a:xfrm>
              <a:off x="451420" y="1611671"/>
              <a:ext cx="1208046" cy="461665"/>
            </a:xfrm>
            <a:prstGeom prst="rect">
              <a:avLst/>
            </a:prstGeom>
            <a:noFill/>
          </p:spPr>
          <p:txBody>
            <a:bodyPr wrap="square" lIns="0" tIns="0" rIns="0" bIns="0" rtlCol="0">
              <a:spAutoFit/>
            </a:bodyPr>
            <a:lstStyle/>
            <a:p>
              <a:pPr>
                <a:spcBef>
                  <a:spcPts val="500"/>
                </a:spcBef>
              </a:pPr>
              <a:r>
                <a:rPr lang="en-US" sz="750" b="1" dirty="0">
                  <a:solidFill>
                    <a:schemeClr val="accent6"/>
                  </a:solidFill>
                </a:rPr>
                <a:t>Potential completers </a:t>
              </a:r>
              <a:r>
                <a:rPr lang="en-US" sz="750" dirty="0"/>
                <a:t>(multiple term enrollees with 2 years’ progress or more)</a:t>
              </a:r>
            </a:p>
          </p:txBody>
        </p:sp>
      </p:grpSp>
      <p:grpSp>
        <p:nvGrpSpPr>
          <p:cNvPr id="40" name="Group 39">
            <a:extLst>
              <a:ext uri="{FF2B5EF4-FFF2-40B4-BE49-F238E27FC236}">
                <a16:creationId xmlns:a16="http://schemas.microsoft.com/office/drawing/2014/main" id="{9D9031AB-692A-4338-ACAB-03DFE6D11E5D}"/>
              </a:ext>
            </a:extLst>
          </p:cNvPr>
          <p:cNvGrpSpPr/>
          <p:nvPr/>
        </p:nvGrpSpPr>
        <p:grpSpPr>
          <a:xfrm>
            <a:off x="2347394" y="2728290"/>
            <a:ext cx="1499704" cy="115416"/>
            <a:chOff x="304379" y="2291523"/>
            <a:chExt cx="1499704" cy="115416"/>
          </a:xfrm>
        </p:grpSpPr>
        <p:sp>
          <p:nvSpPr>
            <p:cNvPr id="41" name="Rectangle 40">
              <a:extLst>
                <a:ext uri="{FF2B5EF4-FFF2-40B4-BE49-F238E27FC236}">
                  <a16:creationId xmlns:a16="http://schemas.microsoft.com/office/drawing/2014/main" id="{FA57801B-EDD4-4560-9587-A7D226C6FC8C}"/>
                </a:ext>
              </a:extLst>
            </p:cNvPr>
            <p:cNvSpPr/>
            <p:nvPr/>
          </p:nvSpPr>
          <p:spPr bwMode="gray">
            <a:xfrm>
              <a:off x="304379" y="2307358"/>
              <a:ext cx="91440" cy="91440"/>
            </a:xfrm>
            <a:prstGeom prst="rect">
              <a:avLst/>
            </a:prstGeom>
            <a:solidFill>
              <a:schemeClr val="accent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750" dirty="0">
                <a:solidFill>
                  <a:schemeClr val="bg1"/>
                </a:solidFill>
              </a:endParaRPr>
            </a:p>
          </p:txBody>
        </p:sp>
        <p:sp>
          <p:nvSpPr>
            <p:cNvPr id="42" name="TextBox 41">
              <a:extLst>
                <a:ext uri="{FF2B5EF4-FFF2-40B4-BE49-F238E27FC236}">
                  <a16:creationId xmlns:a16="http://schemas.microsoft.com/office/drawing/2014/main" id="{A0DA8FC3-7310-4BF7-B79A-DB8A113ED214}"/>
                </a:ext>
              </a:extLst>
            </p:cNvPr>
            <p:cNvSpPr txBox="1"/>
            <p:nvPr/>
          </p:nvSpPr>
          <p:spPr bwMode="gray">
            <a:xfrm>
              <a:off x="451421" y="2291523"/>
              <a:ext cx="1352662" cy="115416"/>
            </a:xfrm>
            <a:prstGeom prst="rect">
              <a:avLst/>
            </a:prstGeom>
            <a:noFill/>
          </p:spPr>
          <p:txBody>
            <a:bodyPr wrap="square" lIns="0" tIns="0" rIns="0" bIns="0" rtlCol="0">
              <a:spAutoFit/>
            </a:bodyPr>
            <a:lstStyle/>
            <a:p>
              <a:pPr>
                <a:spcBef>
                  <a:spcPts val="500"/>
                </a:spcBef>
              </a:pPr>
              <a:r>
                <a:rPr lang="en-US" sz="750" dirty="0"/>
                <a:t>One-term enrollees</a:t>
              </a:r>
            </a:p>
          </p:txBody>
        </p:sp>
      </p:grpSp>
      <p:grpSp>
        <p:nvGrpSpPr>
          <p:cNvPr id="43" name="Group 42">
            <a:extLst>
              <a:ext uri="{FF2B5EF4-FFF2-40B4-BE49-F238E27FC236}">
                <a16:creationId xmlns:a16="http://schemas.microsoft.com/office/drawing/2014/main" id="{5FE95543-108B-488E-86B3-C2784086DFAB}"/>
              </a:ext>
            </a:extLst>
          </p:cNvPr>
          <p:cNvGrpSpPr/>
          <p:nvPr/>
        </p:nvGrpSpPr>
        <p:grpSpPr>
          <a:xfrm>
            <a:off x="2347394" y="3083683"/>
            <a:ext cx="1499704" cy="230832"/>
            <a:chOff x="304379" y="3210576"/>
            <a:chExt cx="1499704" cy="230832"/>
          </a:xfrm>
        </p:grpSpPr>
        <p:sp>
          <p:nvSpPr>
            <p:cNvPr id="44" name="Rectangle 43">
              <a:extLst>
                <a:ext uri="{FF2B5EF4-FFF2-40B4-BE49-F238E27FC236}">
                  <a16:creationId xmlns:a16="http://schemas.microsoft.com/office/drawing/2014/main" id="{6FF44A83-6778-4362-9D33-134E19A59CE9}"/>
                </a:ext>
              </a:extLst>
            </p:cNvPr>
            <p:cNvSpPr/>
            <p:nvPr/>
          </p:nvSpPr>
          <p:spPr bwMode="gray">
            <a:xfrm>
              <a:off x="304379" y="3222932"/>
              <a:ext cx="91440" cy="91440"/>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750" dirty="0">
                <a:solidFill>
                  <a:schemeClr val="bg1"/>
                </a:solidFill>
              </a:endParaRPr>
            </a:p>
          </p:txBody>
        </p:sp>
        <p:sp>
          <p:nvSpPr>
            <p:cNvPr id="45" name="TextBox 44">
              <a:extLst>
                <a:ext uri="{FF2B5EF4-FFF2-40B4-BE49-F238E27FC236}">
                  <a16:creationId xmlns:a16="http://schemas.microsoft.com/office/drawing/2014/main" id="{EA03D014-1E54-4AF3-BCB5-802F8519A9F7}"/>
                </a:ext>
              </a:extLst>
            </p:cNvPr>
            <p:cNvSpPr txBox="1"/>
            <p:nvPr/>
          </p:nvSpPr>
          <p:spPr bwMode="gray">
            <a:xfrm>
              <a:off x="451421" y="3210576"/>
              <a:ext cx="1352662" cy="230832"/>
            </a:xfrm>
            <a:prstGeom prst="rect">
              <a:avLst/>
            </a:prstGeom>
            <a:noFill/>
          </p:spPr>
          <p:txBody>
            <a:bodyPr wrap="square" lIns="0" tIns="0" rIns="0" bIns="0" rtlCol="0">
              <a:spAutoFit/>
            </a:bodyPr>
            <a:lstStyle/>
            <a:p>
              <a:pPr>
                <a:spcBef>
                  <a:spcPts val="500"/>
                </a:spcBef>
              </a:pPr>
              <a:r>
                <a:rPr lang="en-US" sz="750" dirty="0"/>
                <a:t>Multiple-term enrollees with less than 2 years’ progress</a:t>
              </a:r>
            </a:p>
          </p:txBody>
        </p:sp>
      </p:grpSp>
      <p:sp>
        <p:nvSpPr>
          <p:cNvPr id="46" name="TextBox 45">
            <a:extLst>
              <a:ext uri="{FF2B5EF4-FFF2-40B4-BE49-F238E27FC236}">
                <a16:creationId xmlns:a16="http://schemas.microsoft.com/office/drawing/2014/main" id="{887B598E-D787-43A6-B26E-87CB938B2D3E}"/>
              </a:ext>
            </a:extLst>
          </p:cNvPr>
          <p:cNvSpPr txBox="1"/>
          <p:nvPr/>
        </p:nvSpPr>
        <p:spPr bwMode="gray">
          <a:xfrm>
            <a:off x="280194" y="1577596"/>
            <a:ext cx="609248" cy="353943"/>
          </a:xfrm>
          <a:prstGeom prst="rect">
            <a:avLst/>
          </a:prstGeom>
          <a:noFill/>
        </p:spPr>
        <p:txBody>
          <a:bodyPr wrap="square" lIns="0" tIns="0" rIns="0" bIns="0" rtlCol="0">
            <a:spAutoFit/>
          </a:bodyPr>
          <a:lstStyle/>
          <a:p>
            <a:pPr>
              <a:spcBef>
                <a:spcPts val="500"/>
              </a:spcBef>
            </a:pPr>
            <a:r>
              <a:rPr lang="en-US" sz="2300" dirty="0">
                <a:solidFill>
                  <a:schemeClr val="tx2"/>
                </a:solidFill>
                <a:latin typeface="+mj-lt"/>
              </a:rPr>
              <a:t>31M</a:t>
            </a:r>
          </a:p>
        </p:txBody>
      </p:sp>
      <p:sp>
        <p:nvSpPr>
          <p:cNvPr id="47" name="TextBox 46">
            <a:extLst>
              <a:ext uri="{FF2B5EF4-FFF2-40B4-BE49-F238E27FC236}">
                <a16:creationId xmlns:a16="http://schemas.microsoft.com/office/drawing/2014/main" id="{94D92C9C-AE47-4FED-AFC4-44F4307E8E37}"/>
              </a:ext>
            </a:extLst>
          </p:cNvPr>
          <p:cNvSpPr txBox="1"/>
          <p:nvPr/>
        </p:nvSpPr>
        <p:spPr bwMode="gray">
          <a:xfrm>
            <a:off x="280194" y="2084553"/>
            <a:ext cx="823735" cy="1038746"/>
          </a:xfrm>
          <a:prstGeom prst="rect">
            <a:avLst/>
          </a:prstGeom>
          <a:noFill/>
        </p:spPr>
        <p:txBody>
          <a:bodyPr wrap="square" lIns="0" tIns="0" rIns="0" bIns="0" rtlCol="0">
            <a:spAutoFit/>
          </a:bodyPr>
          <a:lstStyle/>
          <a:p>
            <a:pPr>
              <a:spcBef>
                <a:spcPts val="500"/>
              </a:spcBef>
            </a:pPr>
            <a:r>
              <a:rPr lang="en-US" sz="750" dirty="0"/>
              <a:t>Size of degree completion market (some college, no degree) often cited—used in vendor sales pitches, strategic plans.</a:t>
            </a:r>
          </a:p>
        </p:txBody>
      </p:sp>
      <p:sp>
        <p:nvSpPr>
          <p:cNvPr id="48" name="TextBox 47">
            <a:extLst>
              <a:ext uri="{FF2B5EF4-FFF2-40B4-BE49-F238E27FC236}">
                <a16:creationId xmlns:a16="http://schemas.microsoft.com/office/drawing/2014/main" id="{1629E708-A0DC-4DC8-905C-531EDF578740}"/>
              </a:ext>
            </a:extLst>
          </p:cNvPr>
          <p:cNvSpPr txBox="1"/>
          <p:nvPr/>
        </p:nvSpPr>
        <p:spPr bwMode="gray">
          <a:xfrm>
            <a:off x="2489278" y="1577596"/>
            <a:ext cx="609248" cy="353943"/>
          </a:xfrm>
          <a:prstGeom prst="rect">
            <a:avLst/>
          </a:prstGeom>
          <a:noFill/>
        </p:spPr>
        <p:txBody>
          <a:bodyPr wrap="square" lIns="0" tIns="0" rIns="0" bIns="0" rtlCol="0">
            <a:spAutoFit/>
          </a:bodyPr>
          <a:lstStyle/>
          <a:p>
            <a:pPr>
              <a:spcBef>
                <a:spcPts val="500"/>
              </a:spcBef>
            </a:pPr>
            <a:r>
              <a:rPr lang="en-US" sz="2300" dirty="0">
                <a:solidFill>
                  <a:schemeClr val="tx2"/>
                </a:solidFill>
                <a:latin typeface="+mj-lt"/>
              </a:rPr>
              <a:t>4M</a:t>
            </a:r>
          </a:p>
        </p:txBody>
      </p:sp>
      <p:sp>
        <p:nvSpPr>
          <p:cNvPr id="49" name="Right Bracket 48">
            <a:extLst>
              <a:ext uri="{FF2B5EF4-FFF2-40B4-BE49-F238E27FC236}">
                <a16:creationId xmlns:a16="http://schemas.microsoft.com/office/drawing/2014/main" id="{3AFD766A-6ADE-4BE3-8BDF-8F30F2EC8C25}"/>
              </a:ext>
            </a:extLst>
          </p:cNvPr>
          <p:cNvSpPr/>
          <p:nvPr/>
        </p:nvSpPr>
        <p:spPr bwMode="gray">
          <a:xfrm flipH="1">
            <a:off x="1252792" y="1621572"/>
            <a:ext cx="70358" cy="2018241"/>
          </a:xfrm>
          <a:prstGeom prst="rightBracket">
            <a:avLst>
              <a:gd name="adj" fmla="val 0"/>
            </a:avLst>
          </a:prstGeom>
          <a:ln w="9525">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1018879" rtl="0" eaLnBrk="1" latinLnBrk="0" hangingPunct="1">
              <a:defRPr sz="2100" kern="1200">
                <a:solidFill>
                  <a:schemeClr val="tx1"/>
                </a:solidFill>
                <a:latin typeface="+mn-lt"/>
                <a:ea typeface="+mn-ea"/>
                <a:cs typeface="+mn-cs"/>
              </a:defRPr>
            </a:lvl1pPr>
            <a:lvl2pPr marL="509440" algn="l" defTabSz="1018879" rtl="0" eaLnBrk="1" latinLnBrk="0" hangingPunct="1">
              <a:defRPr sz="2100" kern="1200">
                <a:solidFill>
                  <a:schemeClr val="tx1"/>
                </a:solidFill>
                <a:latin typeface="+mn-lt"/>
                <a:ea typeface="+mn-ea"/>
                <a:cs typeface="+mn-cs"/>
              </a:defRPr>
            </a:lvl2pPr>
            <a:lvl3pPr marL="1018879" algn="l" defTabSz="1018879" rtl="0" eaLnBrk="1" latinLnBrk="0" hangingPunct="1">
              <a:defRPr sz="2100" kern="1200">
                <a:solidFill>
                  <a:schemeClr val="tx1"/>
                </a:solidFill>
                <a:latin typeface="+mn-lt"/>
                <a:ea typeface="+mn-ea"/>
                <a:cs typeface="+mn-cs"/>
              </a:defRPr>
            </a:lvl3pPr>
            <a:lvl4pPr marL="1528319" algn="l" defTabSz="1018879" rtl="0" eaLnBrk="1" latinLnBrk="0" hangingPunct="1">
              <a:defRPr sz="2100" kern="1200">
                <a:solidFill>
                  <a:schemeClr val="tx1"/>
                </a:solidFill>
                <a:latin typeface="+mn-lt"/>
                <a:ea typeface="+mn-ea"/>
                <a:cs typeface="+mn-cs"/>
              </a:defRPr>
            </a:lvl4pPr>
            <a:lvl5pPr marL="2037759" algn="l" defTabSz="1018879" rtl="0" eaLnBrk="1" latinLnBrk="0" hangingPunct="1">
              <a:defRPr sz="2100" kern="1200">
                <a:solidFill>
                  <a:schemeClr val="tx1"/>
                </a:solidFill>
                <a:latin typeface="+mn-lt"/>
                <a:ea typeface="+mn-ea"/>
                <a:cs typeface="+mn-cs"/>
              </a:defRPr>
            </a:lvl5pPr>
            <a:lvl6pPr marL="2547198" algn="l" defTabSz="1018879" rtl="0" eaLnBrk="1" latinLnBrk="0" hangingPunct="1">
              <a:defRPr sz="2100" kern="1200">
                <a:solidFill>
                  <a:schemeClr val="tx1"/>
                </a:solidFill>
                <a:latin typeface="+mn-lt"/>
                <a:ea typeface="+mn-ea"/>
                <a:cs typeface="+mn-cs"/>
              </a:defRPr>
            </a:lvl6pPr>
            <a:lvl7pPr marL="3056638" algn="l" defTabSz="1018879" rtl="0" eaLnBrk="1" latinLnBrk="0" hangingPunct="1">
              <a:defRPr sz="2100" kern="1200">
                <a:solidFill>
                  <a:schemeClr val="tx1"/>
                </a:solidFill>
                <a:latin typeface="+mn-lt"/>
                <a:ea typeface="+mn-ea"/>
                <a:cs typeface="+mn-cs"/>
              </a:defRPr>
            </a:lvl7pPr>
            <a:lvl8pPr marL="3566078" algn="l" defTabSz="1018879" rtl="0" eaLnBrk="1" latinLnBrk="0" hangingPunct="1">
              <a:defRPr sz="2100" kern="1200">
                <a:solidFill>
                  <a:schemeClr val="tx1"/>
                </a:solidFill>
                <a:latin typeface="+mn-lt"/>
                <a:ea typeface="+mn-ea"/>
                <a:cs typeface="+mn-cs"/>
              </a:defRPr>
            </a:lvl8pPr>
            <a:lvl9pPr marL="4075517" algn="l" defTabSz="1018879" rtl="0" eaLnBrk="1" latinLnBrk="0" hangingPunct="1">
              <a:defRPr sz="2100" kern="1200">
                <a:solidFill>
                  <a:schemeClr val="tx1"/>
                </a:solidFill>
                <a:latin typeface="+mn-lt"/>
                <a:ea typeface="+mn-ea"/>
                <a:cs typeface="+mn-cs"/>
              </a:defRPr>
            </a:lvl9pPr>
          </a:lstStyle>
          <a:p>
            <a:pPr algn="ctr"/>
            <a:endParaRPr lang="en-US" dirty="0"/>
          </a:p>
        </p:txBody>
      </p:sp>
      <p:sp>
        <p:nvSpPr>
          <p:cNvPr id="50" name="TextBox 49">
            <a:extLst>
              <a:ext uri="{FF2B5EF4-FFF2-40B4-BE49-F238E27FC236}">
                <a16:creationId xmlns:a16="http://schemas.microsoft.com/office/drawing/2014/main" id="{86D7F35E-E430-442E-AF92-D95AAB6BEF34}"/>
              </a:ext>
            </a:extLst>
          </p:cNvPr>
          <p:cNvSpPr txBox="1"/>
          <p:nvPr/>
        </p:nvSpPr>
        <p:spPr bwMode="gray">
          <a:xfrm>
            <a:off x="2286079" y="1021653"/>
            <a:ext cx="1879247" cy="307777"/>
          </a:xfrm>
          <a:prstGeom prst="rect">
            <a:avLst/>
          </a:prstGeom>
          <a:noFill/>
        </p:spPr>
        <p:txBody>
          <a:bodyPr wrap="square" lIns="0" tIns="0" rIns="0" bIns="0" rtlCol="0">
            <a:spAutoFit/>
          </a:bodyPr>
          <a:lstStyle/>
          <a:p>
            <a:r>
              <a:rPr lang="en-US" sz="1000" b="1" dirty="0"/>
              <a:t>The Reality of </a:t>
            </a:r>
            <a:br>
              <a:rPr lang="en-US" sz="1000" b="1" dirty="0"/>
            </a:br>
            <a:r>
              <a:rPr lang="en-US" sz="1000" b="1" dirty="0"/>
              <a:t>“Potential Completers”</a:t>
            </a:r>
          </a:p>
        </p:txBody>
      </p:sp>
      <p:pic>
        <p:nvPicPr>
          <p:cNvPr id="51" name="Picture 4" descr="https://s3.amazonaws.com/datacookbook/system/154/NSC_wordmark-black.png">
            <a:extLst>
              <a:ext uri="{FF2B5EF4-FFF2-40B4-BE49-F238E27FC236}">
                <a16:creationId xmlns:a16="http://schemas.microsoft.com/office/drawing/2014/main" id="{EE608AC2-FA9C-4DAA-AAD5-C7E442BFB0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5004" y="4031334"/>
            <a:ext cx="1121833" cy="211902"/>
          </a:xfrm>
          <a:prstGeom prst="rect">
            <a:avLst/>
          </a:prstGeom>
          <a:noFill/>
          <a:extLst>
            <a:ext uri="{909E8E84-426E-40DD-AFC4-6F175D3DCCD1}">
              <a14:hiddenFill xmlns:a14="http://schemas.microsoft.com/office/drawing/2010/main">
                <a:solidFill>
                  <a:srgbClr val="FFFFFF"/>
                </a:solidFill>
              </a14:hiddenFill>
            </a:ext>
          </a:extLst>
        </p:spPr>
      </p:pic>
      <p:sp>
        <p:nvSpPr>
          <p:cNvPr id="52" name="Line Callout 1 29">
            <a:extLst>
              <a:ext uri="{FF2B5EF4-FFF2-40B4-BE49-F238E27FC236}">
                <a16:creationId xmlns:a16="http://schemas.microsoft.com/office/drawing/2014/main" id="{02E807DE-9DBD-4149-9845-E449CD3FEF38}"/>
              </a:ext>
            </a:extLst>
          </p:cNvPr>
          <p:cNvSpPr/>
          <p:nvPr/>
        </p:nvSpPr>
        <p:spPr bwMode="gray">
          <a:xfrm>
            <a:off x="4130516" y="1043163"/>
            <a:ext cx="1951133" cy="1846659"/>
          </a:xfrm>
          <a:prstGeom prst="borderCallout1">
            <a:avLst>
              <a:gd name="adj1" fmla="val 59903"/>
              <a:gd name="adj2" fmla="val 1896"/>
              <a:gd name="adj3" fmla="val 59732"/>
              <a:gd name="adj4" fmla="val -21098"/>
            </a:avLst>
          </a:prstGeom>
          <a:solidFill>
            <a:schemeClr val="accent5"/>
          </a:solidFill>
          <a:ln w="12700" cap="flat" cmpd="sng" algn="ctr">
            <a:solidFill>
              <a:schemeClr val="accent5"/>
            </a:solidFill>
            <a:prstDash val="solid"/>
            <a:miter lim="800000"/>
            <a:headEnd type="none" w="med" len="med"/>
            <a:tailEnd type="oval" w="sm" len="sm"/>
          </a:ln>
          <a:effectLst/>
        </p:spPr>
        <p:txBody>
          <a:bodyPr vert="horz" wrap="square" lIns="91440" tIns="45720" rIns="91440" bIns="45720" numCol="1" rtlCol="0" anchor="t" anchorCtr="0" compatLnSpc="1">
            <a:prstTxWarp prst="textNoShape">
              <a:avLst/>
            </a:prstTxWarp>
            <a:spAutoFit/>
          </a:bodyPr>
          <a:lstStyle/>
          <a:p>
            <a:pPr>
              <a:spcBef>
                <a:spcPts val="300"/>
              </a:spcBef>
            </a:pPr>
            <a:r>
              <a:rPr lang="en-US" sz="800" b="1" dirty="0">
                <a:solidFill>
                  <a:schemeClr val="bg1"/>
                </a:solidFill>
              </a:rPr>
              <a:t>Key Characteristics</a:t>
            </a:r>
          </a:p>
          <a:p>
            <a:pPr marL="112713" indent="-112713">
              <a:spcBef>
                <a:spcPts val="300"/>
              </a:spcBef>
              <a:buFont typeface="Arial" panose="020B0604020202020204" pitchFamily="34" charset="0"/>
              <a:buChar char="•"/>
            </a:pPr>
            <a:r>
              <a:rPr lang="en-US" sz="800" dirty="0">
                <a:solidFill>
                  <a:schemeClr val="bg1"/>
                </a:solidFill>
              </a:rPr>
              <a:t>Most common potential completer is between 24-29 years old</a:t>
            </a:r>
          </a:p>
          <a:p>
            <a:pPr marL="112713" indent="-112713">
              <a:spcBef>
                <a:spcPts val="300"/>
              </a:spcBef>
              <a:buFont typeface="Arial" panose="020B0604020202020204" pitchFamily="34" charset="0"/>
              <a:buChar char="•"/>
            </a:pPr>
            <a:r>
              <a:rPr lang="en-US" sz="800" dirty="0">
                <a:solidFill>
                  <a:schemeClr val="bg1"/>
                </a:solidFill>
              </a:rPr>
              <a:t>Men represent a slightly smaller proportion (trend younger)</a:t>
            </a:r>
          </a:p>
          <a:p>
            <a:pPr marL="112713" indent="-112713">
              <a:spcBef>
                <a:spcPts val="300"/>
              </a:spcBef>
              <a:buFont typeface="Arial" panose="020B0604020202020204" pitchFamily="34" charset="0"/>
              <a:buChar char="•"/>
            </a:pPr>
            <a:r>
              <a:rPr lang="en-US" sz="800" dirty="0">
                <a:solidFill>
                  <a:schemeClr val="bg1"/>
                </a:solidFill>
              </a:rPr>
              <a:t>For 17% of potential completers, seven or more years has elapsed since their last enrollment</a:t>
            </a:r>
          </a:p>
          <a:p>
            <a:pPr marL="112713" indent="-112713">
              <a:spcBef>
                <a:spcPts val="300"/>
              </a:spcBef>
              <a:buFont typeface="Arial" panose="020B0604020202020204" pitchFamily="34" charset="0"/>
              <a:buChar char="•"/>
            </a:pPr>
            <a:r>
              <a:rPr lang="en-US" sz="800" dirty="0">
                <a:solidFill>
                  <a:schemeClr val="bg1"/>
                </a:solidFill>
              </a:rPr>
              <a:t>45.6% attended only one institution and 36% attended only two institutions</a:t>
            </a:r>
          </a:p>
        </p:txBody>
      </p:sp>
      <p:sp>
        <p:nvSpPr>
          <p:cNvPr id="54" name="TextBox 53">
            <a:extLst>
              <a:ext uri="{FF2B5EF4-FFF2-40B4-BE49-F238E27FC236}">
                <a16:creationId xmlns:a16="http://schemas.microsoft.com/office/drawing/2014/main" id="{4A8C73C0-59EC-46BA-B29F-EA51E355E54A}"/>
              </a:ext>
            </a:extLst>
          </p:cNvPr>
          <p:cNvSpPr txBox="1"/>
          <p:nvPr/>
        </p:nvSpPr>
        <p:spPr bwMode="gray">
          <a:xfrm>
            <a:off x="3359358" y="3713210"/>
            <a:ext cx="2722291" cy="552450"/>
          </a:xfrm>
          <a:prstGeom prst="rect">
            <a:avLst/>
          </a:prstGeom>
          <a:noFill/>
        </p:spPr>
        <p:txBody>
          <a:bodyPr wrap="square" lIns="0" tIns="0" rIns="0" bIns="0" rtlCol="0">
            <a:noAutofit/>
          </a:bodyPr>
          <a:lstStyle/>
          <a:p>
            <a:pPr>
              <a:spcBef>
                <a:spcPts val="500"/>
              </a:spcBef>
            </a:pPr>
            <a:r>
              <a:rPr lang="en-US" sz="900" i="1" dirty="0">
                <a:solidFill>
                  <a:schemeClr val="bg1"/>
                </a:solidFill>
              </a:rPr>
              <a:t>For more information about how EAB can help institutions identify and recruit adult students, please see our Adult Learner Recruitment Service on eab.com</a:t>
            </a:r>
          </a:p>
        </p:txBody>
      </p:sp>
      <p:pic>
        <p:nvPicPr>
          <p:cNvPr id="55" name="Picture 54">
            <a:extLst>
              <a:ext uri="{FF2B5EF4-FFF2-40B4-BE49-F238E27FC236}">
                <a16:creationId xmlns:a16="http://schemas.microsoft.com/office/drawing/2014/main" id="{E7005AD4-0E97-45F2-A65B-8338DD2C73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71630" y="3817012"/>
            <a:ext cx="457200" cy="393192"/>
          </a:xfrm>
          <a:prstGeom prst="rect">
            <a:avLst/>
          </a:prstGeom>
        </p:spPr>
      </p:pic>
    </p:spTree>
    <p:extLst>
      <p:ext uri="{BB962C8B-B14F-4D97-AF65-F5344CB8AC3E}">
        <p14:creationId xmlns:p14="http://schemas.microsoft.com/office/powerpoint/2010/main" val="36302652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p:nvPr/>
        </p:nvGraphicFramePr>
        <p:xfrm>
          <a:off x="138388" y="1540540"/>
          <a:ext cx="3430312" cy="268014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 Placeholder 1"/>
          <p:cNvSpPr>
            <a:spLocks noGrp="1"/>
          </p:cNvSpPr>
          <p:nvPr>
            <p:ph type="body" sz="quarter" idx="15"/>
          </p:nvPr>
        </p:nvSpPr>
        <p:spPr/>
        <p:txBody>
          <a:bodyPr/>
          <a:lstStyle/>
          <a:p>
            <a:r>
              <a:rPr lang="en-US" dirty="0"/>
              <a:t>Protecting Your Investment in the First-Year Class</a:t>
            </a:r>
          </a:p>
        </p:txBody>
      </p:sp>
      <p:sp>
        <p:nvSpPr>
          <p:cNvPr id="3" name="Text Placeholder 2"/>
          <p:cNvSpPr>
            <a:spLocks noGrp="1"/>
          </p:cNvSpPr>
          <p:nvPr>
            <p:ph type="body" sz="quarter" idx="16"/>
          </p:nvPr>
        </p:nvSpPr>
        <p:spPr/>
        <p:txBody>
          <a:bodyPr/>
          <a:lstStyle/>
          <a:p>
            <a:r>
              <a:rPr lang="en-US" dirty="0"/>
              <a:t>Student Success </a:t>
            </a:r>
          </a:p>
        </p:txBody>
      </p:sp>
      <p:sp>
        <p:nvSpPr>
          <p:cNvPr id="4" name="Text Placeholder 3"/>
          <p:cNvSpPr>
            <a:spLocks noGrp="1"/>
          </p:cNvSpPr>
          <p:nvPr>
            <p:ph type="body" sz="quarter" idx="18"/>
          </p:nvPr>
        </p:nvSpPr>
        <p:spPr>
          <a:xfrm>
            <a:off x="2939143" y="4523601"/>
            <a:ext cx="3461657" cy="276999"/>
          </a:xfrm>
        </p:spPr>
        <p:txBody>
          <a:bodyPr/>
          <a:lstStyle/>
          <a:p>
            <a:pPr algn="r"/>
            <a:r>
              <a:rPr lang="en-US" dirty="0"/>
              <a:t>Source: BMO Capital Markets “Education and Training,” September 2016; NACAC (National Association for College Admission Counseling) Annual State of College Admissions; 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b="0" dirty="0"/>
              <a:t>The Economic Case for Student Success</a:t>
            </a:r>
          </a:p>
        </p:txBody>
      </p:sp>
      <p:sp>
        <p:nvSpPr>
          <p:cNvPr id="7" name="Rectangle 6"/>
          <p:cNvSpPr/>
          <p:nvPr/>
        </p:nvSpPr>
        <p:spPr bwMode="gray">
          <a:xfrm>
            <a:off x="3643594" y="1205188"/>
            <a:ext cx="2516188" cy="2824637"/>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8" name="TextBox 7"/>
          <p:cNvSpPr txBox="1"/>
          <p:nvPr/>
        </p:nvSpPr>
        <p:spPr bwMode="gray">
          <a:xfrm>
            <a:off x="138387" y="1337985"/>
            <a:ext cx="3092252" cy="515526"/>
          </a:xfrm>
          <a:prstGeom prst="rect">
            <a:avLst/>
          </a:prstGeom>
          <a:noFill/>
        </p:spPr>
        <p:txBody>
          <a:bodyPr wrap="square" lIns="0" tIns="0" rIns="0" bIns="0" rtlCol="0">
            <a:spAutoFit/>
          </a:bodyPr>
          <a:lstStyle/>
          <a:p>
            <a:pPr algn="ctr">
              <a:spcBef>
                <a:spcPts val="500"/>
              </a:spcBef>
            </a:pPr>
            <a:r>
              <a:rPr lang="en-US" sz="1200" b="1" dirty="0"/>
              <a:t>Cost to Recruit a New Student</a:t>
            </a:r>
            <a:br>
              <a:rPr lang="en-US" sz="1200" b="1" dirty="0"/>
            </a:br>
            <a:r>
              <a:rPr lang="en-US" sz="1050" dirty="0"/>
              <a:t>Public Universities</a:t>
            </a:r>
            <a:br>
              <a:rPr lang="en-US" sz="1200" b="1" dirty="0"/>
            </a:br>
            <a:endParaRPr lang="en-US" sz="1100" dirty="0"/>
          </a:p>
        </p:txBody>
      </p:sp>
      <p:sp>
        <p:nvSpPr>
          <p:cNvPr id="9" name="TextBox 8"/>
          <p:cNvSpPr txBox="1"/>
          <p:nvPr/>
        </p:nvSpPr>
        <p:spPr bwMode="gray">
          <a:xfrm>
            <a:off x="3613163" y="1337985"/>
            <a:ext cx="2577051" cy="184666"/>
          </a:xfrm>
          <a:prstGeom prst="rect">
            <a:avLst/>
          </a:prstGeom>
          <a:noFill/>
        </p:spPr>
        <p:txBody>
          <a:bodyPr wrap="square" lIns="0" tIns="0" rIns="0" bIns="0" rtlCol="0">
            <a:spAutoFit/>
          </a:bodyPr>
          <a:lstStyle/>
          <a:p>
            <a:pPr algn="ctr">
              <a:spcBef>
                <a:spcPts val="500"/>
              </a:spcBef>
            </a:pPr>
            <a:r>
              <a:rPr lang="en-US" sz="1200" b="1" dirty="0"/>
              <a:t>Doing The Math</a:t>
            </a:r>
          </a:p>
        </p:txBody>
      </p:sp>
      <p:sp>
        <p:nvSpPr>
          <p:cNvPr id="11" name="TextBox 10"/>
          <p:cNvSpPr txBox="1"/>
          <p:nvPr/>
        </p:nvSpPr>
        <p:spPr bwMode="gray">
          <a:xfrm>
            <a:off x="5234849" y="2356457"/>
            <a:ext cx="1764254" cy="323165"/>
          </a:xfrm>
          <a:prstGeom prst="rect">
            <a:avLst/>
          </a:prstGeom>
          <a:noFill/>
        </p:spPr>
        <p:txBody>
          <a:bodyPr wrap="square" lIns="0" tIns="0" rIns="0" bIns="0" rtlCol="0">
            <a:spAutoFit/>
          </a:bodyPr>
          <a:lstStyle/>
          <a:p>
            <a:pPr>
              <a:spcBef>
                <a:spcPts val="500"/>
              </a:spcBef>
            </a:pPr>
            <a:r>
              <a:rPr lang="en-US" sz="1050" dirty="0"/>
              <a:t>First-Year </a:t>
            </a:r>
            <a:br>
              <a:rPr lang="en-US" sz="1050" dirty="0"/>
            </a:br>
            <a:r>
              <a:rPr lang="en-US" sz="1050" dirty="0"/>
              <a:t>Attrition</a:t>
            </a:r>
          </a:p>
        </p:txBody>
      </p:sp>
      <p:sp>
        <p:nvSpPr>
          <p:cNvPr id="12" name="TextBox 11"/>
          <p:cNvSpPr txBox="1"/>
          <p:nvPr/>
        </p:nvSpPr>
        <p:spPr bwMode="gray">
          <a:xfrm>
            <a:off x="5234849" y="1921585"/>
            <a:ext cx="1764254" cy="323165"/>
          </a:xfrm>
          <a:prstGeom prst="rect">
            <a:avLst/>
          </a:prstGeom>
          <a:noFill/>
        </p:spPr>
        <p:txBody>
          <a:bodyPr wrap="square" lIns="0" tIns="0" rIns="0" bIns="0" rtlCol="0">
            <a:spAutoFit/>
          </a:bodyPr>
          <a:lstStyle/>
          <a:p>
            <a:pPr>
              <a:spcBef>
                <a:spcPts val="500"/>
              </a:spcBef>
            </a:pPr>
            <a:r>
              <a:rPr lang="en-US" sz="1050" dirty="0"/>
              <a:t>First-Year </a:t>
            </a:r>
            <a:br>
              <a:rPr lang="en-US" sz="1050" dirty="0"/>
            </a:br>
            <a:r>
              <a:rPr lang="en-US" sz="1050" dirty="0"/>
              <a:t>Students</a:t>
            </a:r>
          </a:p>
        </p:txBody>
      </p:sp>
      <p:sp>
        <p:nvSpPr>
          <p:cNvPr id="13" name="TextBox 12"/>
          <p:cNvSpPr txBox="1"/>
          <p:nvPr/>
        </p:nvSpPr>
        <p:spPr bwMode="gray">
          <a:xfrm>
            <a:off x="5234849" y="2791329"/>
            <a:ext cx="1764254" cy="323165"/>
          </a:xfrm>
          <a:prstGeom prst="rect">
            <a:avLst/>
          </a:prstGeom>
          <a:noFill/>
        </p:spPr>
        <p:txBody>
          <a:bodyPr wrap="square" lIns="0" tIns="0" rIns="0" bIns="0" rtlCol="0">
            <a:spAutoFit/>
          </a:bodyPr>
          <a:lstStyle/>
          <a:p>
            <a:pPr>
              <a:spcBef>
                <a:spcPts val="500"/>
              </a:spcBef>
            </a:pPr>
            <a:r>
              <a:rPr lang="en-US" sz="1050" dirty="0"/>
              <a:t>Cost to </a:t>
            </a:r>
            <a:br>
              <a:rPr lang="en-US" sz="1050" dirty="0"/>
            </a:br>
            <a:r>
              <a:rPr lang="en-US" sz="1050" dirty="0"/>
              <a:t>Recruit</a:t>
            </a:r>
          </a:p>
        </p:txBody>
      </p:sp>
      <p:sp>
        <p:nvSpPr>
          <p:cNvPr id="14" name="TextBox 13"/>
          <p:cNvSpPr txBox="1"/>
          <p:nvPr/>
        </p:nvSpPr>
        <p:spPr bwMode="gray">
          <a:xfrm>
            <a:off x="5234849" y="3226200"/>
            <a:ext cx="1764254" cy="484748"/>
          </a:xfrm>
          <a:prstGeom prst="rect">
            <a:avLst/>
          </a:prstGeom>
          <a:noFill/>
        </p:spPr>
        <p:txBody>
          <a:bodyPr wrap="square" lIns="0" tIns="0" rIns="0" bIns="0" rtlCol="0">
            <a:spAutoFit/>
          </a:bodyPr>
          <a:lstStyle/>
          <a:p>
            <a:pPr>
              <a:spcBef>
                <a:spcPts val="500"/>
              </a:spcBef>
            </a:pPr>
            <a:r>
              <a:rPr lang="en-US" sz="1050" dirty="0"/>
              <a:t>Recruitment </a:t>
            </a:r>
            <a:br>
              <a:rPr lang="en-US" sz="1050" dirty="0"/>
            </a:br>
            <a:r>
              <a:rPr lang="en-US" sz="1050" dirty="0"/>
              <a:t>Spend Lost </a:t>
            </a:r>
            <a:br>
              <a:rPr lang="en-US" sz="1050" dirty="0"/>
            </a:br>
            <a:r>
              <a:rPr lang="en-US" sz="1050" dirty="0"/>
              <a:t>Each Year</a:t>
            </a:r>
          </a:p>
        </p:txBody>
      </p:sp>
      <p:cxnSp>
        <p:nvCxnSpPr>
          <p:cNvPr id="15" name="Straight Connector 14"/>
          <p:cNvCxnSpPr/>
          <p:nvPr/>
        </p:nvCxnSpPr>
        <p:spPr bwMode="gray">
          <a:xfrm>
            <a:off x="4096219" y="2090862"/>
            <a:ext cx="914400" cy="0"/>
          </a:xfrm>
          <a:prstGeom prst="line">
            <a:avLst/>
          </a:prstGeom>
          <a:ln w="12700">
            <a:solidFill>
              <a:schemeClr val="accent2"/>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gray">
          <a:xfrm>
            <a:off x="4096219" y="2960606"/>
            <a:ext cx="914400" cy="0"/>
          </a:xfrm>
          <a:prstGeom prst="line">
            <a:avLst/>
          </a:prstGeom>
          <a:ln w="12700">
            <a:solidFill>
              <a:schemeClr val="accent2"/>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gray">
          <a:xfrm>
            <a:off x="4096219" y="3395477"/>
            <a:ext cx="914400" cy="0"/>
          </a:xfrm>
          <a:prstGeom prst="line">
            <a:avLst/>
          </a:prstGeom>
          <a:ln w="12700">
            <a:solidFill>
              <a:schemeClr val="accent2"/>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bwMode="gray">
          <a:xfrm>
            <a:off x="4863598" y="2305655"/>
            <a:ext cx="182880" cy="169277"/>
          </a:xfrm>
          <a:prstGeom prst="rect">
            <a:avLst/>
          </a:prstGeom>
          <a:noFill/>
        </p:spPr>
        <p:txBody>
          <a:bodyPr wrap="square" lIns="0" tIns="0" rIns="0" bIns="0" rtlCol="0">
            <a:spAutoFit/>
          </a:bodyPr>
          <a:lstStyle/>
          <a:p>
            <a:pPr>
              <a:spcBef>
                <a:spcPts val="500"/>
              </a:spcBef>
            </a:pPr>
            <a:r>
              <a:rPr lang="en-US" sz="1100" b="1" dirty="0"/>
              <a:t>%</a:t>
            </a:r>
          </a:p>
        </p:txBody>
      </p:sp>
      <p:sp>
        <p:nvSpPr>
          <p:cNvPr id="19" name="TextBox 18"/>
          <p:cNvSpPr txBox="1"/>
          <p:nvPr/>
        </p:nvSpPr>
        <p:spPr bwMode="gray">
          <a:xfrm>
            <a:off x="3921920" y="2313425"/>
            <a:ext cx="263129" cy="169277"/>
          </a:xfrm>
          <a:prstGeom prst="rect">
            <a:avLst/>
          </a:prstGeom>
          <a:noFill/>
        </p:spPr>
        <p:txBody>
          <a:bodyPr wrap="square" lIns="0" tIns="0" rIns="0" bIns="0" rtlCol="0">
            <a:spAutoFit/>
          </a:bodyPr>
          <a:lstStyle/>
          <a:p>
            <a:pPr>
              <a:spcBef>
                <a:spcPts val="500"/>
              </a:spcBef>
            </a:pPr>
            <a:r>
              <a:rPr lang="en-US" sz="1100" dirty="0"/>
              <a:t>x</a:t>
            </a:r>
          </a:p>
        </p:txBody>
      </p:sp>
      <p:sp>
        <p:nvSpPr>
          <p:cNvPr id="20" name="TextBox 19"/>
          <p:cNvSpPr txBox="1"/>
          <p:nvPr/>
        </p:nvSpPr>
        <p:spPr bwMode="gray">
          <a:xfrm>
            <a:off x="3921920" y="2748297"/>
            <a:ext cx="263129" cy="169277"/>
          </a:xfrm>
          <a:prstGeom prst="rect">
            <a:avLst/>
          </a:prstGeom>
          <a:noFill/>
        </p:spPr>
        <p:txBody>
          <a:bodyPr wrap="square" lIns="0" tIns="0" rIns="0" bIns="0" rtlCol="0">
            <a:spAutoFit/>
          </a:bodyPr>
          <a:lstStyle/>
          <a:p>
            <a:pPr>
              <a:spcBef>
                <a:spcPts val="500"/>
              </a:spcBef>
            </a:pPr>
            <a:r>
              <a:rPr lang="en-US" sz="1100" dirty="0"/>
              <a:t>x</a:t>
            </a:r>
          </a:p>
        </p:txBody>
      </p:sp>
      <p:sp>
        <p:nvSpPr>
          <p:cNvPr id="21" name="TextBox 20"/>
          <p:cNvSpPr txBox="1"/>
          <p:nvPr/>
        </p:nvSpPr>
        <p:spPr bwMode="gray">
          <a:xfrm>
            <a:off x="4106521" y="2740527"/>
            <a:ext cx="263129" cy="169277"/>
          </a:xfrm>
          <a:prstGeom prst="rect">
            <a:avLst/>
          </a:prstGeom>
          <a:noFill/>
        </p:spPr>
        <p:txBody>
          <a:bodyPr wrap="square" lIns="0" tIns="0" rIns="0" bIns="0" rtlCol="0">
            <a:spAutoFit/>
          </a:bodyPr>
          <a:lstStyle/>
          <a:p>
            <a:pPr>
              <a:spcBef>
                <a:spcPts val="500"/>
              </a:spcBef>
            </a:pPr>
            <a:r>
              <a:rPr lang="en-US" sz="1100" b="1" dirty="0"/>
              <a:t>$</a:t>
            </a:r>
          </a:p>
        </p:txBody>
      </p:sp>
      <p:sp>
        <p:nvSpPr>
          <p:cNvPr id="22" name="TextBox 21"/>
          <p:cNvSpPr txBox="1"/>
          <p:nvPr/>
        </p:nvSpPr>
        <p:spPr bwMode="gray">
          <a:xfrm>
            <a:off x="4106521" y="3175398"/>
            <a:ext cx="263129" cy="169277"/>
          </a:xfrm>
          <a:prstGeom prst="rect">
            <a:avLst/>
          </a:prstGeom>
          <a:noFill/>
        </p:spPr>
        <p:txBody>
          <a:bodyPr wrap="square" lIns="0" tIns="0" rIns="0" bIns="0" rtlCol="0">
            <a:spAutoFit/>
          </a:bodyPr>
          <a:lstStyle/>
          <a:p>
            <a:pPr>
              <a:spcBef>
                <a:spcPts val="500"/>
              </a:spcBef>
            </a:pPr>
            <a:r>
              <a:rPr lang="en-US" sz="1100" b="1" dirty="0"/>
              <a:t>$</a:t>
            </a:r>
          </a:p>
        </p:txBody>
      </p:sp>
      <p:sp>
        <p:nvSpPr>
          <p:cNvPr id="23" name="TextBox 22"/>
          <p:cNvSpPr txBox="1"/>
          <p:nvPr/>
        </p:nvSpPr>
        <p:spPr bwMode="gray">
          <a:xfrm>
            <a:off x="3921920" y="3183168"/>
            <a:ext cx="263129" cy="169277"/>
          </a:xfrm>
          <a:prstGeom prst="rect">
            <a:avLst/>
          </a:prstGeom>
          <a:noFill/>
        </p:spPr>
        <p:txBody>
          <a:bodyPr wrap="square" lIns="0" tIns="0" rIns="0" bIns="0" rtlCol="0">
            <a:spAutoFit/>
          </a:bodyPr>
          <a:lstStyle/>
          <a:p>
            <a:pPr>
              <a:spcBef>
                <a:spcPts val="500"/>
              </a:spcBef>
            </a:pPr>
            <a:r>
              <a:rPr lang="en-US" sz="1100" dirty="0"/>
              <a:t>=</a:t>
            </a:r>
          </a:p>
        </p:txBody>
      </p:sp>
      <p:cxnSp>
        <p:nvCxnSpPr>
          <p:cNvPr id="24" name="Straight Connector 23"/>
          <p:cNvCxnSpPr/>
          <p:nvPr/>
        </p:nvCxnSpPr>
        <p:spPr bwMode="gray">
          <a:xfrm>
            <a:off x="4132078" y="2525734"/>
            <a:ext cx="914400" cy="0"/>
          </a:xfrm>
          <a:prstGeom prst="line">
            <a:avLst/>
          </a:prstGeom>
          <a:ln w="12700">
            <a:solidFill>
              <a:schemeClr val="accent2"/>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74058" y="4097573"/>
            <a:ext cx="1494971" cy="123111"/>
          </a:xfrm>
          <a:prstGeom prst="rect">
            <a:avLst/>
          </a:prstGeom>
          <a:noFill/>
        </p:spPr>
        <p:txBody>
          <a:bodyPr wrap="square" lIns="0" tIns="0" rIns="0" bIns="0" rtlCol="0">
            <a:spAutoFit/>
          </a:bodyPr>
          <a:lstStyle/>
          <a:p>
            <a:pPr algn="ctr">
              <a:spcBef>
                <a:spcPts val="500"/>
              </a:spcBef>
            </a:pPr>
            <a:r>
              <a:rPr lang="en-US" sz="800" dirty="0"/>
              <a:t>(* estimated)</a:t>
            </a:r>
          </a:p>
        </p:txBody>
      </p:sp>
    </p:spTree>
    <p:extLst>
      <p:ext uri="{BB962C8B-B14F-4D97-AF65-F5344CB8AC3E}">
        <p14:creationId xmlns:p14="http://schemas.microsoft.com/office/powerpoint/2010/main" val="152183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Bachelor’s Degree Holders See ROI</a:t>
            </a:r>
            <a:r>
              <a:rPr lang="en-US" baseline="30000" dirty="0"/>
              <a:t>1</a:t>
            </a:r>
            <a:r>
              <a:rPr lang="en-US" dirty="0"/>
              <a:t> in Lifetime Earnings and Beyond</a:t>
            </a:r>
          </a:p>
        </p:txBody>
      </p:sp>
      <p:sp>
        <p:nvSpPr>
          <p:cNvPr id="4" name="Text Placeholder 3"/>
          <p:cNvSpPr>
            <a:spLocks noGrp="1"/>
          </p:cNvSpPr>
          <p:nvPr>
            <p:ph type="body" sz="quarter" idx="18"/>
          </p:nvPr>
        </p:nvSpPr>
        <p:spPr>
          <a:xfrm>
            <a:off x="3228374" y="4518712"/>
            <a:ext cx="2994145" cy="276999"/>
          </a:xfrm>
        </p:spPr>
        <p:txBody>
          <a:bodyPr/>
          <a:lstStyle/>
          <a:p>
            <a:r>
              <a:rPr lang="en-US" dirty="0"/>
              <a:t>Source: Pew Research Center, 2014, “</a:t>
            </a:r>
            <a:r>
              <a:rPr lang="en-US" dirty="0">
                <a:hlinkClick r:id="rId3"/>
              </a:rPr>
              <a:t>The Rising Cost of Not Going to College</a:t>
            </a:r>
            <a:r>
              <a:rPr lang="en-US" dirty="0"/>
              <a:t>”; Georgetown University Center on Education and the Workforce, 2011, “</a:t>
            </a:r>
            <a:r>
              <a:rPr lang="en-US" dirty="0">
                <a:hlinkClick r:id="rId4"/>
              </a:rPr>
              <a:t>The College Payoff</a:t>
            </a:r>
            <a:r>
              <a:rPr lang="en-US" dirty="0"/>
              <a:t>”; Lumina Foundation, 2015, “</a:t>
            </a:r>
            <a:r>
              <a:rPr lang="en-US" dirty="0">
                <a:hlinkClick r:id="rId5"/>
              </a:rPr>
              <a:t>It’s Not Just the Money</a:t>
            </a:r>
            <a:r>
              <a:rPr lang="en-US" dirty="0"/>
              <a:t>”; EAB interviews and analysis.</a:t>
            </a:r>
          </a:p>
        </p:txBody>
      </p:sp>
      <p:sp>
        <p:nvSpPr>
          <p:cNvPr id="6" name="Title 5"/>
          <p:cNvSpPr>
            <a:spLocks noGrp="1"/>
          </p:cNvSpPr>
          <p:nvPr>
            <p:ph type="title"/>
          </p:nvPr>
        </p:nvSpPr>
        <p:spPr>
          <a:xfrm>
            <a:off x="269875" y="309824"/>
            <a:ext cx="5486400" cy="256480"/>
          </a:xfrm>
        </p:spPr>
        <p:txBody>
          <a:bodyPr/>
          <a:lstStyle/>
          <a:p>
            <a:r>
              <a:rPr lang="en-US" b="0" dirty="0"/>
              <a:t>Value of College Degree has Never Been Higher</a:t>
            </a:r>
          </a:p>
        </p:txBody>
      </p:sp>
      <p:sp>
        <p:nvSpPr>
          <p:cNvPr id="14" name="TextBox 13"/>
          <p:cNvSpPr txBox="1"/>
          <p:nvPr/>
        </p:nvSpPr>
        <p:spPr bwMode="gray">
          <a:xfrm>
            <a:off x="273050" y="1012088"/>
            <a:ext cx="4838037" cy="153888"/>
          </a:xfrm>
          <a:prstGeom prst="rect">
            <a:avLst/>
          </a:prstGeom>
          <a:noFill/>
        </p:spPr>
        <p:txBody>
          <a:bodyPr wrap="square" lIns="0" tIns="0" rIns="0" bIns="0" rtlCol="0">
            <a:spAutoFit/>
          </a:bodyPr>
          <a:lstStyle/>
          <a:p>
            <a:pPr>
              <a:spcBef>
                <a:spcPts val="500"/>
              </a:spcBef>
            </a:pPr>
            <a:r>
              <a:rPr lang="en-US" sz="1000" b="1" dirty="0"/>
              <a:t>Median Annual Earnings Among Full-Time Workers Ages 25 to 32</a:t>
            </a:r>
          </a:p>
        </p:txBody>
      </p:sp>
      <p:grpSp>
        <p:nvGrpSpPr>
          <p:cNvPr id="9" name="Group 8"/>
          <p:cNvGrpSpPr/>
          <p:nvPr/>
        </p:nvGrpSpPr>
        <p:grpSpPr>
          <a:xfrm>
            <a:off x="68244" y="1013137"/>
            <a:ext cx="6061634" cy="2844800"/>
            <a:chOff x="68244" y="967129"/>
            <a:chExt cx="6061634" cy="2844800"/>
          </a:xfrm>
        </p:grpSpPr>
        <p:grpSp>
          <p:nvGrpSpPr>
            <p:cNvPr id="52" name="Group 51"/>
            <p:cNvGrpSpPr/>
            <p:nvPr/>
          </p:nvGrpSpPr>
          <p:grpSpPr>
            <a:xfrm>
              <a:off x="68244" y="967129"/>
              <a:ext cx="6061634" cy="2844800"/>
              <a:chOff x="68244" y="1110433"/>
              <a:chExt cx="6061634" cy="2844800"/>
            </a:xfrm>
          </p:grpSpPr>
          <p:graphicFrame>
            <p:nvGraphicFramePr>
              <p:cNvPr id="10" name="Chart 9"/>
              <p:cNvGraphicFramePr/>
              <p:nvPr/>
            </p:nvGraphicFramePr>
            <p:xfrm>
              <a:off x="68244" y="1110433"/>
              <a:ext cx="6061094" cy="2844800"/>
            </p:xfrm>
            <a:graphic>
              <a:graphicData uri="http://schemas.openxmlformats.org/drawingml/2006/chart">
                <c:chart xmlns:c="http://schemas.openxmlformats.org/drawingml/2006/chart" xmlns:r="http://schemas.openxmlformats.org/officeDocument/2006/relationships" r:id="rId6"/>
              </a:graphicData>
            </a:graphic>
          </p:graphicFrame>
          <p:grpSp>
            <p:nvGrpSpPr>
              <p:cNvPr id="37" name="Group 36"/>
              <p:cNvGrpSpPr/>
              <p:nvPr/>
            </p:nvGrpSpPr>
            <p:grpSpPr>
              <a:xfrm>
                <a:off x="4434616" y="1794287"/>
                <a:ext cx="1695262" cy="1201704"/>
                <a:chOff x="4632060" y="1590290"/>
                <a:chExt cx="1695262" cy="1201704"/>
              </a:xfrm>
            </p:grpSpPr>
            <p:sp>
              <p:nvSpPr>
                <p:cNvPr id="11" name="Line Callout 1 10"/>
                <p:cNvSpPr/>
                <p:nvPr/>
              </p:nvSpPr>
              <p:spPr bwMode="gray">
                <a:xfrm>
                  <a:off x="4632060" y="1633489"/>
                  <a:ext cx="1648076" cy="1158505"/>
                </a:xfrm>
                <a:prstGeom prst="borderCallout1">
                  <a:avLst>
                    <a:gd name="adj1" fmla="val 13637"/>
                    <a:gd name="adj2" fmla="val 2034"/>
                    <a:gd name="adj3" fmla="val 13602"/>
                    <a:gd name="adj4" fmla="val -14226"/>
                  </a:avLst>
                </a:prstGeom>
                <a:solidFill>
                  <a:schemeClr val="accent4"/>
                </a:solidFill>
                <a:ln w="19050">
                  <a:solidFill>
                    <a:schemeClr val="accent4"/>
                  </a:solidFill>
                  <a:prstDash val="solid"/>
                  <a:miter lim="800000"/>
                  <a:tailEnd type="ova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500"/>
                    </a:spcBef>
                  </a:pPr>
                  <a:endParaRPr lang="en-US" sz="900" dirty="0">
                    <a:solidFill>
                      <a:schemeClr val="tx1"/>
                    </a:solidFill>
                  </a:endParaRPr>
                </a:p>
              </p:txBody>
            </p:sp>
            <p:sp>
              <p:nvSpPr>
                <p:cNvPr id="12" name="Rectangle 11"/>
                <p:cNvSpPr/>
                <p:nvPr/>
              </p:nvSpPr>
              <p:spPr>
                <a:xfrm>
                  <a:off x="4679245" y="1974706"/>
                  <a:ext cx="1648077" cy="784830"/>
                </a:xfrm>
                <a:prstGeom prst="rect">
                  <a:avLst/>
                </a:prstGeom>
              </p:spPr>
              <p:txBody>
                <a:bodyPr wrap="square">
                  <a:spAutoFit/>
                </a:bodyPr>
                <a:lstStyle/>
                <a:p>
                  <a:pPr>
                    <a:spcBef>
                      <a:spcPts val="500"/>
                    </a:spcBef>
                  </a:pPr>
                  <a:r>
                    <a:rPr lang="en-US" sz="900" dirty="0">
                      <a:solidFill>
                        <a:schemeClr val="bg1"/>
                      </a:solidFill>
                    </a:rPr>
                    <a:t>Nearly $1 million</a:t>
                  </a:r>
                  <a:r>
                    <a:rPr lang="en-US" sz="900" baseline="30000" dirty="0">
                      <a:solidFill>
                        <a:schemeClr val="bg1"/>
                      </a:solidFill>
                    </a:rPr>
                    <a:t>2</a:t>
                  </a:r>
                  <a:r>
                    <a:rPr lang="en-US" sz="900" dirty="0">
                      <a:solidFill>
                        <a:schemeClr val="bg1"/>
                      </a:solidFill>
                    </a:rPr>
                    <a:t> </a:t>
                  </a:r>
                  <a:r>
                    <a:rPr lang="en-US" sz="900" b="1" dirty="0">
                      <a:solidFill>
                        <a:schemeClr val="bg1"/>
                      </a:solidFill>
                    </a:rPr>
                    <a:t>lifetime earnings differential</a:t>
                  </a:r>
                  <a:r>
                    <a:rPr lang="en-US" sz="900" dirty="0">
                      <a:solidFill>
                        <a:schemeClr val="bg1"/>
                      </a:solidFill>
                    </a:rPr>
                    <a:t> between bachelor’s degree and HS diploma holders</a:t>
                  </a:r>
                </a:p>
              </p:txBody>
            </p:sp>
            <p:sp>
              <p:nvSpPr>
                <p:cNvPr id="13" name="Rectangle 12"/>
                <p:cNvSpPr/>
                <p:nvPr/>
              </p:nvSpPr>
              <p:spPr>
                <a:xfrm>
                  <a:off x="4679246" y="1590290"/>
                  <a:ext cx="811441" cy="477054"/>
                </a:xfrm>
                <a:prstGeom prst="rect">
                  <a:avLst/>
                </a:prstGeom>
              </p:spPr>
              <p:txBody>
                <a:bodyPr wrap="none">
                  <a:spAutoFit/>
                </a:bodyPr>
                <a:lstStyle/>
                <a:p>
                  <a:r>
                    <a:rPr lang="en-US" sz="2500" dirty="0">
                      <a:solidFill>
                        <a:schemeClr val="tx2"/>
                      </a:solidFill>
                      <a:latin typeface="+mj-lt"/>
                    </a:rPr>
                    <a:t>$1M</a:t>
                  </a:r>
                </a:p>
              </p:txBody>
            </p:sp>
          </p:grpSp>
        </p:grpSp>
        <p:grpSp>
          <p:nvGrpSpPr>
            <p:cNvPr id="7" name="Group 6"/>
            <p:cNvGrpSpPr/>
            <p:nvPr/>
          </p:nvGrpSpPr>
          <p:grpSpPr>
            <a:xfrm>
              <a:off x="1000665" y="2637434"/>
              <a:ext cx="3160005" cy="373132"/>
              <a:chOff x="1098431" y="2767516"/>
              <a:chExt cx="3160005" cy="373132"/>
            </a:xfrm>
          </p:grpSpPr>
          <p:sp>
            <p:nvSpPr>
              <p:cNvPr id="5" name="TextBox 4"/>
              <p:cNvSpPr txBox="1"/>
              <p:nvPr/>
            </p:nvSpPr>
            <p:spPr bwMode="gray">
              <a:xfrm>
                <a:off x="1098431" y="2769221"/>
                <a:ext cx="360976" cy="246221"/>
              </a:xfrm>
              <a:prstGeom prst="rect">
                <a:avLst/>
              </a:prstGeom>
              <a:noFill/>
            </p:spPr>
            <p:txBody>
              <a:bodyPr wrap="square" lIns="0" tIns="0" rIns="0" bIns="0" rtlCol="0">
                <a:spAutoFit/>
              </a:bodyPr>
              <a:lstStyle/>
              <a:p>
                <a:pPr>
                  <a:spcBef>
                    <a:spcPts val="500"/>
                  </a:spcBef>
                </a:pPr>
                <a:r>
                  <a:rPr lang="en-US" sz="800" i="1" dirty="0"/>
                  <a:t>Silents (1965)</a:t>
                </a:r>
              </a:p>
            </p:txBody>
          </p:sp>
          <p:sp>
            <p:nvSpPr>
              <p:cNvPr id="53" name="TextBox 52"/>
              <p:cNvSpPr txBox="1"/>
              <p:nvPr/>
            </p:nvSpPr>
            <p:spPr bwMode="gray">
              <a:xfrm>
                <a:off x="1543388" y="2767516"/>
                <a:ext cx="740664" cy="369332"/>
              </a:xfrm>
              <a:prstGeom prst="rect">
                <a:avLst/>
              </a:prstGeom>
              <a:noFill/>
            </p:spPr>
            <p:txBody>
              <a:bodyPr wrap="square" lIns="0" tIns="0" rIns="0" bIns="0" rtlCol="0">
                <a:spAutoFit/>
              </a:bodyPr>
              <a:lstStyle/>
              <a:p>
                <a:pPr algn="ctr">
                  <a:spcBef>
                    <a:spcPts val="500"/>
                  </a:spcBef>
                </a:pPr>
                <a:r>
                  <a:rPr lang="en-US" sz="800" i="1" dirty="0"/>
                  <a:t>Early Boomers (1979)</a:t>
                </a:r>
              </a:p>
            </p:txBody>
          </p:sp>
          <p:sp>
            <p:nvSpPr>
              <p:cNvPr id="54" name="TextBox 53"/>
              <p:cNvSpPr txBox="1"/>
              <p:nvPr/>
            </p:nvSpPr>
            <p:spPr bwMode="gray">
              <a:xfrm>
                <a:off x="2370058" y="2771316"/>
                <a:ext cx="704088" cy="369332"/>
              </a:xfrm>
              <a:prstGeom prst="rect">
                <a:avLst/>
              </a:prstGeom>
              <a:noFill/>
            </p:spPr>
            <p:txBody>
              <a:bodyPr wrap="square" lIns="0" tIns="0" rIns="0" bIns="0" rtlCol="0">
                <a:spAutoFit/>
              </a:bodyPr>
              <a:lstStyle/>
              <a:p>
                <a:pPr algn="ctr">
                  <a:spcBef>
                    <a:spcPts val="500"/>
                  </a:spcBef>
                </a:pPr>
                <a:r>
                  <a:rPr lang="en-US" sz="800" i="1" dirty="0"/>
                  <a:t>Late Boomers (1986)</a:t>
                </a:r>
              </a:p>
            </p:txBody>
          </p:sp>
          <p:sp>
            <p:nvSpPr>
              <p:cNvPr id="56" name="TextBox 55"/>
              <p:cNvSpPr txBox="1"/>
              <p:nvPr/>
            </p:nvSpPr>
            <p:spPr bwMode="gray">
              <a:xfrm>
                <a:off x="3160152" y="2769221"/>
                <a:ext cx="475488" cy="246221"/>
              </a:xfrm>
              <a:prstGeom prst="rect">
                <a:avLst/>
              </a:prstGeom>
              <a:noFill/>
            </p:spPr>
            <p:txBody>
              <a:bodyPr wrap="square" lIns="0" tIns="0" rIns="0" bIns="0" rtlCol="0">
                <a:spAutoFit/>
              </a:bodyPr>
              <a:lstStyle/>
              <a:p>
                <a:pPr algn="ctr">
                  <a:spcBef>
                    <a:spcPts val="500"/>
                  </a:spcBef>
                </a:pPr>
                <a:r>
                  <a:rPr lang="en-US" sz="800" i="1" dirty="0"/>
                  <a:t>Gen Xers (1995)</a:t>
                </a:r>
              </a:p>
            </p:txBody>
          </p:sp>
          <p:sp>
            <p:nvSpPr>
              <p:cNvPr id="57" name="TextBox 56"/>
              <p:cNvSpPr txBox="1"/>
              <p:nvPr/>
            </p:nvSpPr>
            <p:spPr bwMode="gray">
              <a:xfrm>
                <a:off x="3718940" y="2769221"/>
                <a:ext cx="539496" cy="246221"/>
              </a:xfrm>
              <a:prstGeom prst="rect">
                <a:avLst/>
              </a:prstGeom>
              <a:noFill/>
            </p:spPr>
            <p:txBody>
              <a:bodyPr wrap="square" lIns="0" tIns="0" rIns="0" bIns="0" rtlCol="0">
                <a:spAutoFit/>
              </a:bodyPr>
              <a:lstStyle/>
              <a:p>
                <a:pPr algn="ctr">
                  <a:spcBef>
                    <a:spcPts val="500"/>
                  </a:spcBef>
                </a:pPr>
                <a:r>
                  <a:rPr lang="en-US" sz="800" i="1" dirty="0"/>
                  <a:t>Millennials (2013)</a:t>
                </a:r>
              </a:p>
            </p:txBody>
          </p:sp>
        </p:grpSp>
      </p:grpSp>
      <p:grpSp>
        <p:nvGrpSpPr>
          <p:cNvPr id="15" name="Group 14"/>
          <p:cNvGrpSpPr/>
          <p:nvPr/>
        </p:nvGrpSpPr>
        <p:grpSpPr>
          <a:xfrm>
            <a:off x="0" y="3194872"/>
            <a:ext cx="6400800" cy="1280160"/>
            <a:chOff x="-5751" y="3232972"/>
            <a:chExt cx="6400800" cy="1280160"/>
          </a:xfrm>
        </p:grpSpPr>
        <p:sp>
          <p:nvSpPr>
            <p:cNvPr id="43" name="Rectangle 42"/>
            <p:cNvSpPr/>
            <p:nvPr/>
          </p:nvSpPr>
          <p:spPr bwMode="gray">
            <a:xfrm>
              <a:off x="-5751" y="3232972"/>
              <a:ext cx="6400800" cy="1280160"/>
            </a:xfrm>
            <a:prstGeom prst="rect">
              <a:avLst/>
            </a:prstGeom>
            <a:solidFill>
              <a:schemeClr val="bg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nvGrpSpPr>
            <p:cNvPr id="47" name="Group 46"/>
            <p:cNvGrpSpPr/>
            <p:nvPr/>
          </p:nvGrpSpPr>
          <p:grpSpPr>
            <a:xfrm>
              <a:off x="399762" y="3549182"/>
              <a:ext cx="1419274" cy="888103"/>
              <a:chOff x="266226" y="3584134"/>
              <a:chExt cx="1419274" cy="888103"/>
            </a:xfrm>
          </p:grpSpPr>
          <p:grpSp>
            <p:nvGrpSpPr>
              <p:cNvPr id="39" name="Group 38"/>
              <p:cNvGrpSpPr/>
              <p:nvPr/>
            </p:nvGrpSpPr>
            <p:grpSpPr>
              <a:xfrm>
                <a:off x="266226" y="3584134"/>
                <a:ext cx="1419274" cy="888103"/>
                <a:chOff x="204810" y="3638472"/>
                <a:chExt cx="1419274" cy="888103"/>
              </a:xfrm>
            </p:grpSpPr>
            <p:sp>
              <p:nvSpPr>
                <p:cNvPr id="17" name="Rectangle 16"/>
                <p:cNvSpPr/>
                <p:nvPr/>
              </p:nvSpPr>
              <p:spPr bwMode="gray">
                <a:xfrm>
                  <a:off x="303330" y="4111077"/>
                  <a:ext cx="1320754" cy="415498"/>
                </a:xfrm>
                <a:prstGeom prst="rect">
                  <a:avLst/>
                </a:prstGeom>
              </p:spPr>
              <p:txBody>
                <a:bodyPr wrap="square" lIns="0" tIns="0" rIns="0" bIns="0" anchor="t" anchorCtr="0">
                  <a:spAutoFit/>
                </a:bodyPr>
                <a:lstStyle/>
                <a:p>
                  <a:pPr>
                    <a:spcBef>
                      <a:spcPts val="500"/>
                    </a:spcBef>
                  </a:pPr>
                  <a:r>
                    <a:rPr lang="en-US" sz="900" dirty="0"/>
                    <a:t>Likelihood of having health insurance through employment</a:t>
                  </a:r>
                  <a:endParaRPr lang="en-US" sz="900" dirty="0">
                    <a:solidFill>
                      <a:schemeClr val="accent4"/>
                    </a:solidFill>
                  </a:endParaRPr>
                </a:p>
              </p:txBody>
            </p:sp>
            <p:sp>
              <p:nvSpPr>
                <p:cNvPr id="18" name="Rectangle 17"/>
                <p:cNvSpPr/>
                <p:nvPr/>
              </p:nvSpPr>
              <p:spPr bwMode="gray">
                <a:xfrm>
                  <a:off x="204810" y="3689961"/>
                  <a:ext cx="902847" cy="384721"/>
                </a:xfrm>
                <a:prstGeom prst="rect">
                  <a:avLst/>
                </a:prstGeom>
              </p:spPr>
              <p:txBody>
                <a:bodyPr wrap="square" lIns="0" tIns="0" rIns="0" bIns="0">
                  <a:spAutoFit/>
                </a:bodyPr>
                <a:lstStyle/>
                <a:p>
                  <a:r>
                    <a:rPr lang="en-US" sz="2500" dirty="0">
                      <a:solidFill>
                        <a:schemeClr val="accent6"/>
                      </a:solidFill>
                      <a:latin typeface="+mj-lt"/>
                    </a:rPr>
                    <a:t>+47%</a:t>
                  </a:r>
                </a:p>
              </p:txBody>
            </p:sp>
            <p:cxnSp>
              <p:nvCxnSpPr>
                <p:cNvPr id="19" name="Straight Connector 18"/>
                <p:cNvCxnSpPr/>
                <p:nvPr/>
              </p:nvCxnSpPr>
              <p:spPr bwMode="gray">
                <a:xfrm>
                  <a:off x="301728" y="4071595"/>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0" name="Rectangle 341"/>
                <p:cNvSpPr/>
                <p:nvPr/>
              </p:nvSpPr>
              <p:spPr bwMode="gray">
                <a:xfrm>
                  <a:off x="285906" y="3638472"/>
                  <a:ext cx="821998" cy="395112"/>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accent3"/>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pic>
            <p:nvPicPr>
              <p:cNvPr id="1026" name="Picture 2" descr="http://abco.advisory.com/DSS/eab-icons/Insurance_card.png"/>
              <p:cNvPicPr>
                <a:picLocks noChangeAspect="1" noChangeArrowheads="1"/>
              </p:cNvPicPr>
              <p:nvPr/>
            </p:nvPicPr>
            <p:blipFill rotWithShape="1">
              <a:blip r:embed="rId7">
                <a:extLst>
                  <a:ext uri="{28A0092B-C50C-407E-A947-70E740481C1C}">
                    <a14:useLocalDpi xmlns:a14="http://schemas.microsoft.com/office/drawing/2010/main" val="0"/>
                  </a:ext>
                </a:extLst>
              </a:blip>
              <a:srcRect l="8276"/>
              <a:stretch/>
            </p:blipFill>
            <p:spPr bwMode="auto">
              <a:xfrm>
                <a:off x="1171518" y="3779780"/>
                <a:ext cx="194617" cy="18288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9" name="Group 48"/>
            <p:cNvGrpSpPr/>
            <p:nvPr/>
          </p:nvGrpSpPr>
          <p:grpSpPr>
            <a:xfrm>
              <a:off x="3400904" y="3548108"/>
              <a:ext cx="1399673" cy="889246"/>
              <a:chOff x="3597362" y="3582991"/>
              <a:chExt cx="1399673" cy="889246"/>
            </a:xfrm>
          </p:grpSpPr>
          <p:grpSp>
            <p:nvGrpSpPr>
              <p:cNvPr id="41" name="Group 40"/>
              <p:cNvGrpSpPr/>
              <p:nvPr/>
            </p:nvGrpSpPr>
            <p:grpSpPr>
              <a:xfrm>
                <a:off x="3597362" y="3582991"/>
                <a:ext cx="1399673" cy="889246"/>
                <a:chOff x="3556982" y="3588389"/>
                <a:chExt cx="1399673" cy="889246"/>
              </a:xfrm>
            </p:grpSpPr>
            <p:sp>
              <p:nvSpPr>
                <p:cNvPr id="28" name="Rectangle 27"/>
                <p:cNvSpPr/>
                <p:nvPr/>
              </p:nvSpPr>
              <p:spPr bwMode="gray">
                <a:xfrm>
                  <a:off x="3635901" y="4062137"/>
                  <a:ext cx="1320754" cy="415498"/>
                </a:xfrm>
                <a:prstGeom prst="rect">
                  <a:avLst/>
                </a:prstGeom>
              </p:spPr>
              <p:txBody>
                <a:bodyPr wrap="square" lIns="0" tIns="0" rIns="0" bIns="0" anchor="t" anchorCtr="0">
                  <a:spAutoFit/>
                </a:bodyPr>
                <a:lstStyle/>
                <a:p>
                  <a:pPr>
                    <a:spcBef>
                      <a:spcPts val="500"/>
                    </a:spcBef>
                  </a:pPr>
                  <a:r>
                    <a:rPr lang="en-US" sz="900" dirty="0"/>
                    <a:t>Likelihood of reporting health to be very good or excellent</a:t>
                  </a:r>
                  <a:endParaRPr lang="en-US" sz="900" dirty="0">
                    <a:solidFill>
                      <a:schemeClr val="accent4"/>
                    </a:solidFill>
                  </a:endParaRPr>
                </a:p>
              </p:txBody>
            </p:sp>
            <p:sp>
              <p:nvSpPr>
                <p:cNvPr id="29" name="Rectangle 28"/>
                <p:cNvSpPr/>
                <p:nvPr/>
              </p:nvSpPr>
              <p:spPr bwMode="gray">
                <a:xfrm>
                  <a:off x="3556982" y="3639878"/>
                  <a:ext cx="902847" cy="384721"/>
                </a:xfrm>
                <a:prstGeom prst="rect">
                  <a:avLst/>
                </a:prstGeom>
              </p:spPr>
              <p:txBody>
                <a:bodyPr wrap="square" lIns="0" tIns="0" rIns="0" bIns="0">
                  <a:spAutoFit/>
                </a:bodyPr>
                <a:lstStyle/>
                <a:p>
                  <a:r>
                    <a:rPr lang="en-US" sz="2500" dirty="0">
                      <a:solidFill>
                        <a:schemeClr val="accent6"/>
                      </a:solidFill>
                      <a:latin typeface="+mj-lt"/>
                    </a:rPr>
                    <a:t>+44%</a:t>
                  </a:r>
                </a:p>
              </p:txBody>
            </p:sp>
            <p:cxnSp>
              <p:nvCxnSpPr>
                <p:cNvPr id="30" name="Straight Connector 29"/>
                <p:cNvCxnSpPr/>
                <p:nvPr/>
              </p:nvCxnSpPr>
              <p:spPr bwMode="gray">
                <a:xfrm>
                  <a:off x="3634299" y="4022655"/>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1" name="Rectangle 341"/>
                <p:cNvSpPr/>
                <p:nvPr/>
              </p:nvSpPr>
              <p:spPr bwMode="gray">
                <a:xfrm>
                  <a:off x="3638078" y="3588389"/>
                  <a:ext cx="821998" cy="395112"/>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accent3"/>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pic>
            <p:nvPicPr>
              <p:cNvPr id="45" name="Picture 44"/>
              <p:cNvPicPr>
                <a:picLocks noChangeAspect="1"/>
              </p:cNvPicPr>
              <p:nvPr/>
            </p:nvPicPr>
            <p:blipFill rotWithShape="1">
              <a:blip r:embed="rId8">
                <a:extLst>
                  <a:ext uri="{28A0092B-C50C-407E-A947-70E740481C1C}">
                    <a14:useLocalDpi xmlns:a14="http://schemas.microsoft.com/office/drawing/2010/main" val="0"/>
                  </a:ext>
                </a:extLst>
              </a:blip>
              <a:srcRect l="16714"/>
              <a:stretch/>
            </p:blipFill>
            <p:spPr>
              <a:xfrm>
                <a:off x="4500563" y="3749495"/>
                <a:ext cx="188488" cy="228600"/>
              </a:xfrm>
              <a:prstGeom prst="rect">
                <a:avLst/>
              </a:prstGeom>
            </p:spPr>
          </p:pic>
        </p:grpSp>
        <p:grpSp>
          <p:nvGrpSpPr>
            <p:cNvPr id="48" name="Group 47"/>
            <p:cNvGrpSpPr/>
            <p:nvPr/>
          </p:nvGrpSpPr>
          <p:grpSpPr>
            <a:xfrm>
              <a:off x="1851073" y="3548659"/>
              <a:ext cx="1419274" cy="888103"/>
              <a:chOff x="1911294" y="3584134"/>
              <a:chExt cx="1419274" cy="888103"/>
            </a:xfrm>
          </p:grpSpPr>
          <p:grpSp>
            <p:nvGrpSpPr>
              <p:cNvPr id="40" name="Group 39"/>
              <p:cNvGrpSpPr/>
              <p:nvPr/>
            </p:nvGrpSpPr>
            <p:grpSpPr>
              <a:xfrm>
                <a:off x="1911294" y="3584134"/>
                <a:ext cx="1419274" cy="888103"/>
                <a:chOff x="1878936" y="3641035"/>
                <a:chExt cx="1419274" cy="888103"/>
              </a:xfrm>
            </p:grpSpPr>
            <p:sp>
              <p:nvSpPr>
                <p:cNvPr id="23" name="Rectangle 22"/>
                <p:cNvSpPr/>
                <p:nvPr/>
              </p:nvSpPr>
              <p:spPr bwMode="gray">
                <a:xfrm>
                  <a:off x="1977456" y="4113640"/>
                  <a:ext cx="1320754" cy="415498"/>
                </a:xfrm>
                <a:prstGeom prst="rect">
                  <a:avLst/>
                </a:prstGeom>
              </p:spPr>
              <p:txBody>
                <a:bodyPr wrap="square" lIns="0" tIns="0" rIns="0" bIns="0" anchor="t" anchorCtr="0">
                  <a:spAutoFit/>
                </a:bodyPr>
                <a:lstStyle/>
                <a:p>
                  <a:pPr>
                    <a:spcBef>
                      <a:spcPts val="500"/>
                    </a:spcBef>
                  </a:pPr>
                  <a:r>
                    <a:rPr lang="en-US" sz="900" dirty="0"/>
                    <a:t>Likelihood of having a retirement plan through employment</a:t>
                  </a:r>
                  <a:endParaRPr lang="en-US" sz="900" dirty="0">
                    <a:solidFill>
                      <a:schemeClr val="accent4"/>
                    </a:solidFill>
                  </a:endParaRPr>
                </a:p>
              </p:txBody>
            </p:sp>
            <p:sp>
              <p:nvSpPr>
                <p:cNvPr id="24" name="Rectangle 23"/>
                <p:cNvSpPr/>
                <p:nvPr/>
              </p:nvSpPr>
              <p:spPr bwMode="gray">
                <a:xfrm>
                  <a:off x="1878936" y="3692524"/>
                  <a:ext cx="902847" cy="384721"/>
                </a:xfrm>
                <a:prstGeom prst="rect">
                  <a:avLst/>
                </a:prstGeom>
              </p:spPr>
              <p:txBody>
                <a:bodyPr wrap="square" lIns="0" tIns="0" rIns="0" bIns="0">
                  <a:spAutoFit/>
                </a:bodyPr>
                <a:lstStyle/>
                <a:p>
                  <a:r>
                    <a:rPr lang="en-US" sz="2500" dirty="0">
                      <a:solidFill>
                        <a:schemeClr val="accent6"/>
                      </a:solidFill>
                      <a:latin typeface="+mj-lt"/>
                    </a:rPr>
                    <a:t>+72%</a:t>
                  </a:r>
                </a:p>
              </p:txBody>
            </p:sp>
            <p:cxnSp>
              <p:nvCxnSpPr>
                <p:cNvPr id="25" name="Straight Connector 24"/>
                <p:cNvCxnSpPr/>
                <p:nvPr/>
              </p:nvCxnSpPr>
              <p:spPr bwMode="gray">
                <a:xfrm>
                  <a:off x="1975854" y="4074158"/>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Rectangle 341"/>
                <p:cNvSpPr/>
                <p:nvPr/>
              </p:nvSpPr>
              <p:spPr bwMode="gray">
                <a:xfrm>
                  <a:off x="1960032" y="3641035"/>
                  <a:ext cx="821998" cy="395112"/>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accent3"/>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pic>
            <p:nvPicPr>
              <p:cNvPr id="46" name="Picture 45"/>
              <p:cNvPicPr>
                <a:picLocks noChangeAspect="1"/>
              </p:cNvPicPr>
              <p:nvPr/>
            </p:nvPicPr>
            <p:blipFill rotWithShape="1">
              <a:blip r:embed="rId9">
                <a:extLst>
                  <a:ext uri="{28A0092B-C50C-407E-A947-70E740481C1C}">
                    <a14:useLocalDpi xmlns:a14="http://schemas.microsoft.com/office/drawing/2010/main" val="0"/>
                  </a:ext>
                </a:extLst>
              </a:blip>
              <a:srcRect l="17441" r="-1"/>
              <a:stretch/>
            </p:blipFill>
            <p:spPr>
              <a:xfrm>
                <a:off x="2814638" y="3750907"/>
                <a:ext cx="123304" cy="228600"/>
              </a:xfrm>
              <a:prstGeom prst="rect">
                <a:avLst/>
              </a:prstGeom>
            </p:spPr>
          </p:pic>
        </p:grpSp>
        <p:grpSp>
          <p:nvGrpSpPr>
            <p:cNvPr id="50" name="Group 49"/>
            <p:cNvGrpSpPr/>
            <p:nvPr/>
          </p:nvGrpSpPr>
          <p:grpSpPr>
            <a:xfrm>
              <a:off x="4931134" y="3547410"/>
              <a:ext cx="1055849" cy="749604"/>
              <a:chOff x="5134364" y="3582224"/>
              <a:chExt cx="1055849" cy="749604"/>
            </a:xfrm>
          </p:grpSpPr>
          <p:grpSp>
            <p:nvGrpSpPr>
              <p:cNvPr id="42" name="Group 41"/>
              <p:cNvGrpSpPr/>
              <p:nvPr/>
            </p:nvGrpSpPr>
            <p:grpSpPr>
              <a:xfrm>
                <a:off x="5134364" y="3582224"/>
                <a:ext cx="993482" cy="749604"/>
                <a:chOff x="4892814" y="3611259"/>
                <a:chExt cx="993482" cy="749604"/>
              </a:xfrm>
            </p:grpSpPr>
            <p:sp>
              <p:nvSpPr>
                <p:cNvPr id="33" name="Rectangle 32"/>
                <p:cNvSpPr/>
                <p:nvPr/>
              </p:nvSpPr>
              <p:spPr bwMode="gray">
                <a:xfrm>
                  <a:off x="4991334" y="4083864"/>
                  <a:ext cx="894962" cy="276999"/>
                </a:xfrm>
                <a:prstGeom prst="rect">
                  <a:avLst/>
                </a:prstGeom>
              </p:spPr>
              <p:txBody>
                <a:bodyPr wrap="square" lIns="0" tIns="0" rIns="0" bIns="0" anchor="t" anchorCtr="0">
                  <a:spAutoFit/>
                </a:bodyPr>
                <a:lstStyle/>
                <a:p>
                  <a:pPr>
                    <a:spcBef>
                      <a:spcPts val="500"/>
                    </a:spcBef>
                  </a:pPr>
                  <a:r>
                    <a:rPr lang="en-US" sz="900" dirty="0"/>
                    <a:t>Likelihood of being married</a:t>
                  </a:r>
                  <a:endParaRPr lang="en-US" sz="900" dirty="0">
                    <a:solidFill>
                      <a:schemeClr val="accent4"/>
                    </a:solidFill>
                  </a:endParaRPr>
                </a:p>
              </p:txBody>
            </p:sp>
            <p:sp>
              <p:nvSpPr>
                <p:cNvPr id="34" name="Rectangle 33"/>
                <p:cNvSpPr/>
                <p:nvPr/>
              </p:nvSpPr>
              <p:spPr bwMode="gray">
                <a:xfrm>
                  <a:off x="4892814" y="3662748"/>
                  <a:ext cx="902847" cy="384721"/>
                </a:xfrm>
                <a:prstGeom prst="rect">
                  <a:avLst/>
                </a:prstGeom>
              </p:spPr>
              <p:txBody>
                <a:bodyPr wrap="square" lIns="0" tIns="0" rIns="0" bIns="0">
                  <a:spAutoFit/>
                </a:bodyPr>
                <a:lstStyle/>
                <a:p>
                  <a:r>
                    <a:rPr lang="en-US" sz="2500" dirty="0">
                      <a:solidFill>
                        <a:schemeClr val="accent6"/>
                      </a:solidFill>
                      <a:latin typeface="+mj-lt"/>
                    </a:rPr>
                    <a:t>+21%</a:t>
                  </a:r>
                </a:p>
              </p:txBody>
            </p:sp>
            <p:cxnSp>
              <p:nvCxnSpPr>
                <p:cNvPr id="35" name="Straight Connector 34"/>
                <p:cNvCxnSpPr/>
                <p:nvPr/>
              </p:nvCxnSpPr>
              <p:spPr bwMode="gray">
                <a:xfrm>
                  <a:off x="5078444" y="4044382"/>
                  <a:ext cx="0"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6" name="Rectangle 341"/>
                <p:cNvSpPr/>
                <p:nvPr/>
              </p:nvSpPr>
              <p:spPr bwMode="gray">
                <a:xfrm>
                  <a:off x="4973910" y="3611259"/>
                  <a:ext cx="821998" cy="395112"/>
                </a:xfrm>
                <a:custGeom>
                  <a:avLst/>
                  <a:gdLst>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0 w 587014"/>
                    <a:gd name="connsiteY4" fmla="*/ 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4" fmla="*/ 91440 w 587014"/>
                    <a:gd name="connsiteY4" fmla="*/ 91440 h 455916"/>
                    <a:gd name="connsiteX0" fmla="*/ 0 w 587014"/>
                    <a:gd name="connsiteY0" fmla="*/ 0 h 455916"/>
                    <a:gd name="connsiteX1" fmla="*/ 587014 w 587014"/>
                    <a:gd name="connsiteY1" fmla="*/ 0 h 455916"/>
                    <a:gd name="connsiteX2" fmla="*/ 587014 w 587014"/>
                    <a:gd name="connsiteY2" fmla="*/ 455916 h 455916"/>
                    <a:gd name="connsiteX3" fmla="*/ 0 w 587014"/>
                    <a:gd name="connsiteY3" fmla="*/ 455916 h 455916"/>
                    <a:gd name="connsiteX0" fmla="*/ 587014 w 587014"/>
                    <a:gd name="connsiteY0" fmla="*/ 0 h 455916"/>
                    <a:gd name="connsiteX1" fmla="*/ 587014 w 587014"/>
                    <a:gd name="connsiteY1" fmla="*/ 455916 h 455916"/>
                    <a:gd name="connsiteX2" fmla="*/ 0 w 587014"/>
                    <a:gd name="connsiteY2" fmla="*/ 455916 h 455916"/>
                  </a:gdLst>
                  <a:ahLst/>
                  <a:cxnLst>
                    <a:cxn ang="0">
                      <a:pos x="connsiteX0" y="connsiteY0"/>
                    </a:cxn>
                    <a:cxn ang="0">
                      <a:pos x="connsiteX1" y="connsiteY1"/>
                    </a:cxn>
                    <a:cxn ang="0">
                      <a:pos x="connsiteX2" y="connsiteY2"/>
                    </a:cxn>
                  </a:cxnLst>
                  <a:rect l="l" t="t" r="r" b="b"/>
                  <a:pathLst>
                    <a:path w="587014" h="455916">
                      <a:moveTo>
                        <a:pt x="587014" y="0"/>
                      </a:moveTo>
                      <a:lnTo>
                        <a:pt x="587014" y="455916"/>
                      </a:lnTo>
                      <a:lnTo>
                        <a:pt x="0" y="455916"/>
                      </a:lnTo>
                    </a:path>
                  </a:pathLst>
                </a:custGeom>
                <a:noFill/>
                <a:ln w="12700">
                  <a:solidFill>
                    <a:schemeClr val="accent3"/>
                  </a:solidFill>
                  <a:miter lim="800000"/>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grpSp>
          <p:pic>
            <p:nvPicPr>
              <p:cNvPr id="1028" name="Picture 4" descr="http://abco.advisory.com/DSS/eab-icons/church.png"/>
              <p:cNvPicPr>
                <a:picLocks noChangeAspect="1" noChangeArrowheads="1"/>
              </p:cNvPicPr>
              <p:nvPr/>
            </p:nvPicPr>
            <p:blipFill rotWithShape="1">
              <a:blip r:embed="rId10">
                <a:extLst>
                  <a:ext uri="{28A0092B-C50C-407E-A947-70E740481C1C}">
                    <a14:useLocalDpi xmlns:a14="http://schemas.microsoft.com/office/drawing/2010/main" val="0"/>
                  </a:ext>
                </a:extLst>
              </a:blip>
              <a:srcRect l="19259"/>
              <a:stretch/>
            </p:blipFill>
            <p:spPr bwMode="auto">
              <a:xfrm>
                <a:off x="6043613" y="3749495"/>
                <a:ext cx="146600" cy="210312"/>
              </a:xfrm>
              <a:prstGeom prst="rect">
                <a:avLst/>
              </a:prstGeom>
              <a:noFill/>
              <a:extLst>
                <a:ext uri="{909E8E84-426E-40DD-AFC4-6F175D3DCCD1}">
                  <a14:hiddenFill xmlns:a14="http://schemas.microsoft.com/office/drawing/2010/main">
                    <a:solidFill>
                      <a:srgbClr val="FFFFFF"/>
                    </a:solidFill>
                  </a14:hiddenFill>
                </a:ext>
              </a:extLst>
            </p:spPr>
          </p:pic>
        </p:grpSp>
        <p:sp>
          <p:nvSpPr>
            <p:cNvPr id="55" name="TextBox 54"/>
            <p:cNvSpPr txBox="1"/>
            <p:nvPr/>
          </p:nvSpPr>
          <p:spPr bwMode="gray">
            <a:xfrm>
              <a:off x="397050" y="3304223"/>
              <a:ext cx="4838037" cy="153888"/>
            </a:xfrm>
            <a:prstGeom prst="rect">
              <a:avLst/>
            </a:prstGeom>
            <a:noFill/>
          </p:spPr>
          <p:txBody>
            <a:bodyPr wrap="square" lIns="0" tIns="0" rIns="0" bIns="0" rtlCol="0">
              <a:spAutoFit/>
            </a:bodyPr>
            <a:lstStyle/>
            <a:p>
              <a:pPr>
                <a:spcBef>
                  <a:spcPts val="500"/>
                </a:spcBef>
              </a:pPr>
              <a:r>
                <a:rPr lang="en-US" sz="1000" b="1" dirty="0"/>
                <a:t>Benefits Beyond Earnings</a:t>
              </a:r>
            </a:p>
          </p:txBody>
        </p:sp>
      </p:grpSp>
      <p:sp>
        <p:nvSpPr>
          <p:cNvPr id="58" name="Text Placeholder 4"/>
          <p:cNvSpPr>
            <a:spLocks noGrp="1"/>
          </p:cNvSpPr>
          <p:nvPr>
            <p:ph type="body" sz="quarter" idx="19"/>
          </p:nvPr>
        </p:nvSpPr>
        <p:spPr>
          <a:xfrm>
            <a:off x="0" y="4500726"/>
            <a:ext cx="2046204" cy="166712"/>
          </a:xfrm>
        </p:spPr>
        <p:txBody>
          <a:bodyPr/>
          <a:lstStyle/>
          <a:p>
            <a:r>
              <a:rPr lang="en-US" dirty="0"/>
              <a:t>Return on Investment.</a:t>
            </a:r>
          </a:p>
          <a:p>
            <a:r>
              <a:rPr lang="en-US" dirty="0"/>
              <a:t>Median lifetime earnings differential $964,000.</a:t>
            </a:r>
          </a:p>
        </p:txBody>
      </p:sp>
      <p:sp>
        <p:nvSpPr>
          <p:cNvPr id="8" name="Text Placeholder 7"/>
          <p:cNvSpPr>
            <a:spLocks noGrp="1"/>
          </p:cNvSpPr>
          <p:nvPr>
            <p:ph type="body" sz="quarter" idx="16"/>
          </p:nvPr>
        </p:nvSpPr>
        <p:spPr/>
        <p:txBody>
          <a:bodyPr/>
          <a:lstStyle/>
          <a:p>
            <a:endParaRPr lang="en-US"/>
          </a:p>
        </p:txBody>
      </p:sp>
    </p:spTree>
    <p:extLst>
      <p:ext uri="{BB962C8B-B14F-4D97-AF65-F5344CB8AC3E}">
        <p14:creationId xmlns:p14="http://schemas.microsoft.com/office/powerpoint/2010/main" val="2160289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9875" y="640267"/>
            <a:ext cx="5859463" cy="184666"/>
          </a:xfrm>
        </p:spPr>
        <p:txBody>
          <a:bodyPr/>
          <a:lstStyle/>
          <a:p>
            <a:r>
              <a:rPr lang="en-US" dirty="0"/>
              <a:t>Financial Impact of a Retention Improvement</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a:xfrm>
            <a:off x="4023360" y="4677489"/>
            <a:ext cx="2377440" cy="123111"/>
          </a:xfrm>
        </p:spPr>
        <p:txBody>
          <a:bodyPr/>
          <a:lstStyle/>
          <a:p>
            <a:pPr algn="r"/>
            <a:r>
              <a:rPr lang="en-US" dirty="0"/>
              <a:t>EAB interviews and analysis</a:t>
            </a:r>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b="0" dirty="0"/>
              <a:t>The Economic Case for Student Success</a:t>
            </a:r>
          </a:p>
        </p:txBody>
      </p:sp>
      <p:sp>
        <p:nvSpPr>
          <p:cNvPr id="7" name="TextBox 6"/>
          <p:cNvSpPr txBox="1"/>
          <p:nvPr/>
        </p:nvSpPr>
        <p:spPr bwMode="gray">
          <a:xfrm>
            <a:off x="1962755" y="1135423"/>
            <a:ext cx="4517135" cy="338554"/>
          </a:xfrm>
          <a:prstGeom prst="rect">
            <a:avLst/>
          </a:prstGeom>
          <a:noFill/>
        </p:spPr>
        <p:txBody>
          <a:bodyPr wrap="square" lIns="0" tIns="0" rIns="0" bIns="0" rtlCol="0">
            <a:spAutoFit/>
          </a:bodyPr>
          <a:lstStyle/>
          <a:p>
            <a:pPr algn="ctr">
              <a:spcBef>
                <a:spcPts val="500"/>
              </a:spcBef>
            </a:pPr>
            <a:r>
              <a:rPr lang="en-US" sz="1100" b="1" dirty="0"/>
              <a:t>Projected Net Revenue Above Baseline</a:t>
            </a:r>
            <a:br>
              <a:rPr lang="en-US" sz="1100" b="1" dirty="0"/>
            </a:br>
            <a:endParaRPr lang="en-US" sz="1100" b="1" dirty="0"/>
          </a:p>
        </p:txBody>
      </p:sp>
      <p:sp>
        <p:nvSpPr>
          <p:cNvPr id="8" name="TextBox 7"/>
          <p:cNvSpPr txBox="1"/>
          <p:nvPr/>
        </p:nvSpPr>
        <p:spPr bwMode="gray">
          <a:xfrm>
            <a:off x="300727" y="2605142"/>
            <a:ext cx="1451077" cy="756617"/>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b="1" dirty="0"/>
              <a:t>10,000</a:t>
            </a:r>
            <a:r>
              <a:rPr lang="en-US" sz="900" dirty="0"/>
              <a:t> student public institution</a:t>
            </a:r>
          </a:p>
          <a:p>
            <a:pPr marL="171450" indent="-171450">
              <a:spcBef>
                <a:spcPts val="500"/>
              </a:spcBef>
              <a:buFont typeface="Arial" panose="020B0604020202020204" pitchFamily="34" charset="0"/>
              <a:buChar char="•"/>
            </a:pPr>
            <a:r>
              <a:rPr lang="en-US" sz="900" b="1" dirty="0"/>
              <a:t>$12,000 </a:t>
            </a:r>
            <a:br>
              <a:rPr lang="en-US" sz="900" b="1" dirty="0"/>
            </a:br>
            <a:r>
              <a:rPr lang="en-US" sz="900" dirty="0"/>
              <a:t>net revenue </a:t>
            </a:r>
            <a:br>
              <a:rPr lang="en-US" sz="900" dirty="0"/>
            </a:br>
            <a:r>
              <a:rPr lang="en-US" sz="900" dirty="0"/>
              <a:t>per student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5675" y="1964867"/>
            <a:ext cx="601679" cy="523156"/>
          </a:xfrm>
          <a:prstGeom prst="rect">
            <a:avLst/>
          </a:prstGeom>
        </p:spPr>
      </p:pic>
      <p:graphicFrame>
        <p:nvGraphicFramePr>
          <p:cNvPr id="10" name="Chart 9"/>
          <p:cNvGraphicFramePr/>
          <p:nvPr/>
        </p:nvGraphicFramePr>
        <p:xfrm>
          <a:off x="1954161" y="1563329"/>
          <a:ext cx="4168827" cy="2840496"/>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p:cNvSpPr txBox="1"/>
          <p:nvPr/>
        </p:nvSpPr>
        <p:spPr bwMode="gray">
          <a:xfrm>
            <a:off x="2058983" y="1783382"/>
            <a:ext cx="1351062" cy="415498"/>
          </a:xfrm>
          <a:prstGeom prst="rect">
            <a:avLst/>
          </a:prstGeom>
          <a:noFill/>
        </p:spPr>
        <p:txBody>
          <a:bodyPr wrap="square" lIns="0" tIns="0" rIns="0" bIns="0" rtlCol="0">
            <a:spAutoFit/>
          </a:bodyPr>
          <a:lstStyle/>
          <a:p>
            <a:pPr algn="ctr">
              <a:spcBef>
                <a:spcPts val="500"/>
              </a:spcBef>
            </a:pPr>
            <a:r>
              <a:rPr lang="en-US" sz="900" b="1" i="1" dirty="0">
                <a:solidFill>
                  <a:schemeClr val="accent6"/>
                </a:solidFill>
              </a:rPr>
              <a:t>1% increase</a:t>
            </a:r>
            <a:br>
              <a:rPr lang="en-US" sz="900" b="1" i="1" dirty="0">
                <a:solidFill>
                  <a:schemeClr val="accent6"/>
                </a:solidFill>
              </a:rPr>
            </a:br>
            <a:r>
              <a:rPr lang="en-US" sz="900" i="1" dirty="0">
                <a:solidFill>
                  <a:schemeClr val="accent6"/>
                </a:solidFill>
              </a:rPr>
              <a:t>in overall persistence each year for </a:t>
            </a:r>
            <a:r>
              <a:rPr lang="en-US" sz="900" b="1" i="1" dirty="0">
                <a:solidFill>
                  <a:schemeClr val="accent6"/>
                </a:solidFill>
              </a:rPr>
              <a:t>3 years</a:t>
            </a:r>
          </a:p>
        </p:txBody>
      </p:sp>
      <p:cxnSp>
        <p:nvCxnSpPr>
          <p:cNvPr id="30" name="Straight Connector 29"/>
          <p:cNvCxnSpPr/>
          <p:nvPr/>
        </p:nvCxnSpPr>
        <p:spPr bwMode="gray">
          <a:xfrm>
            <a:off x="1893581" y="1731677"/>
            <a:ext cx="0" cy="256032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gray">
          <a:xfrm>
            <a:off x="3514867" y="1731677"/>
            <a:ext cx="0" cy="2560320"/>
          </a:xfrm>
          <a:prstGeom prst="line">
            <a:avLst/>
          </a:prstGeom>
          <a:ln w="12700">
            <a:solidFill>
              <a:schemeClr val="accent3"/>
            </a:solidFill>
            <a:prstDash val="dash"/>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97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5"/>
          </p:nvPr>
        </p:nvSpPr>
        <p:spPr bwMode="gray"/>
        <p:txBody>
          <a:bodyPr/>
          <a:lstStyle/>
          <a:p>
            <a:r>
              <a:rPr lang="en-US" dirty="0"/>
              <a:t>Most Growth in Sophistication Has Come in Last Decade </a:t>
            </a:r>
          </a:p>
        </p:txBody>
      </p:sp>
      <p:sp>
        <p:nvSpPr>
          <p:cNvPr id="9" name="Text Placeholder 8"/>
          <p:cNvSpPr>
            <a:spLocks noGrp="1"/>
          </p:cNvSpPr>
          <p:nvPr>
            <p:ph type="body" sz="quarter" idx="16"/>
          </p:nvPr>
        </p:nvSpPr>
        <p:spPr bwMode="gray"/>
        <p:txBody>
          <a:bodyPr/>
          <a:lstStyle/>
          <a:p>
            <a:endParaRPr lang="en-US"/>
          </a:p>
        </p:txBody>
      </p:sp>
      <p:sp>
        <p:nvSpPr>
          <p:cNvPr id="10" name="Text Placeholder 9"/>
          <p:cNvSpPr>
            <a:spLocks noGrp="1"/>
          </p:cNvSpPr>
          <p:nvPr>
            <p:ph type="body" sz="quarter" idx="18"/>
          </p:nvPr>
        </p:nvSpPr>
        <p:spPr bwMode="gray">
          <a:xfrm>
            <a:off x="4023360" y="4677489"/>
            <a:ext cx="2377440" cy="123111"/>
          </a:xfrm>
        </p:spPr>
        <p:txBody>
          <a:bodyPr/>
          <a:lstStyle/>
          <a:p>
            <a:pPr algn="r"/>
            <a:r>
              <a:rPr lang="en-US" dirty="0"/>
              <a:t>Source: EAB interviews and analysis.</a:t>
            </a:r>
          </a:p>
        </p:txBody>
      </p:sp>
      <p:sp>
        <p:nvSpPr>
          <p:cNvPr id="11" name="Text Placeholder 10"/>
          <p:cNvSpPr>
            <a:spLocks noGrp="1"/>
          </p:cNvSpPr>
          <p:nvPr>
            <p:ph type="body" sz="quarter" idx="19"/>
          </p:nvPr>
        </p:nvSpPr>
        <p:spPr bwMode="gray"/>
        <p:txBody>
          <a:bodyPr/>
          <a:lstStyle/>
          <a:p>
            <a:endParaRPr lang="en-US"/>
          </a:p>
        </p:txBody>
      </p:sp>
      <p:sp>
        <p:nvSpPr>
          <p:cNvPr id="7" name="Title 6"/>
          <p:cNvSpPr>
            <a:spLocks noGrp="1"/>
          </p:cNvSpPr>
          <p:nvPr>
            <p:ph type="title"/>
          </p:nvPr>
        </p:nvSpPr>
        <p:spPr bwMode="gray">
          <a:noFill/>
        </p:spPr>
        <p:txBody>
          <a:bodyPr/>
          <a:lstStyle/>
          <a:p>
            <a:r>
              <a:rPr lang="en-US" b="0" dirty="0"/>
              <a:t>The Evolution of Student Success Strategy </a:t>
            </a:r>
          </a:p>
        </p:txBody>
      </p:sp>
      <p:sp>
        <p:nvSpPr>
          <p:cNvPr id="35" name="Pentagon 34"/>
          <p:cNvSpPr/>
          <p:nvPr/>
        </p:nvSpPr>
        <p:spPr bwMode="gray">
          <a:xfrm>
            <a:off x="1223152" y="3489521"/>
            <a:ext cx="4581531" cy="244351"/>
          </a:xfrm>
          <a:prstGeom prst="homePlate">
            <a:avLst/>
          </a:prstGeom>
          <a:solidFill>
            <a:schemeClr val="accent5"/>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8" name="Pentagon 37"/>
          <p:cNvSpPr/>
          <p:nvPr/>
        </p:nvSpPr>
        <p:spPr bwMode="gray">
          <a:xfrm>
            <a:off x="4474904" y="2499094"/>
            <a:ext cx="1329778" cy="244351"/>
          </a:xfrm>
          <a:prstGeom prst="homePlate">
            <a:avLst/>
          </a:prstGeom>
          <a:solidFill>
            <a:srgbClr val="7CBF33"/>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9" name="Pentagon 38"/>
          <p:cNvSpPr/>
          <p:nvPr/>
        </p:nvSpPr>
        <p:spPr bwMode="gray">
          <a:xfrm>
            <a:off x="4738099" y="1992481"/>
            <a:ext cx="1066583" cy="250209"/>
          </a:xfrm>
          <a:prstGeom prst="homePlate">
            <a:avLst/>
          </a:prstGeom>
          <a:solidFill>
            <a:srgbClr val="F7B909"/>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0" name="Pentagon 39"/>
          <p:cNvSpPr/>
          <p:nvPr/>
        </p:nvSpPr>
        <p:spPr bwMode="gray">
          <a:xfrm>
            <a:off x="3598404" y="2994308"/>
            <a:ext cx="2206279" cy="244351"/>
          </a:xfrm>
          <a:prstGeom prst="homePlate">
            <a:avLst/>
          </a:prstGeom>
          <a:solidFill>
            <a:srgbClr val="00B0F0"/>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1" name="Pentagon 40"/>
          <p:cNvSpPr/>
          <p:nvPr/>
        </p:nvSpPr>
        <p:spPr bwMode="gray">
          <a:xfrm>
            <a:off x="2618820" y="3241915"/>
            <a:ext cx="3185863" cy="244351"/>
          </a:xfrm>
          <a:prstGeom prst="homePlate">
            <a:avLst/>
          </a:prstGeom>
          <a:solidFill>
            <a:srgbClr val="7030A0"/>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2" name="Pentagon 41"/>
          <p:cNvSpPr/>
          <p:nvPr/>
        </p:nvSpPr>
        <p:spPr bwMode="gray">
          <a:xfrm>
            <a:off x="4199196" y="2746701"/>
            <a:ext cx="1605486" cy="244351"/>
          </a:xfrm>
          <a:prstGeom prst="homePlate">
            <a:avLst/>
          </a:prstGeom>
          <a:solidFill>
            <a:srgbClr val="7CBF33"/>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3" name="Pentagon 42"/>
          <p:cNvSpPr/>
          <p:nvPr/>
        </p:nvSpPr>
        <p:spPr bwMode="gray">
          <a:xfrm>
            <a:off x="4602236" y="2251487"/>
            <a:ext cx="1202447" cy="244351"/>
          </a:xfrm>
          <a:prstGeom prst="homePlate">
            <a:avLst/>
          </a:prstGeom>
          <a:solidFill>
            <a:srgbClr val="7CBF33"/>
          </a:solidFill>
          <a:ln w="63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4" name="Pentagon 43"/>
          <p:cNvSpPr/>
          <p:nvPr/>
        </p:nvSpPr>
        <p:spPr bwMode="gray">
          <a:xfrm>
            <a:off x="4826115" y="1720029"/>
            <a:ext cx="978568" cy="250210"/>
          </a:xfrm>
          <a:prstGeom prst="homePlate">
            <a:avLst/>
          </a:prstGeom>
          <a:solidFill>
            <a:srgbClr val="F7B909"/>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3" name="Straight Arrow Connector 2"/>
          <p:cNvCxnSpPr/>
          <p:nvPr/>
        </p:nvCxnSpPr>
        <p:spPr bwMode="gray">
          <a:xfrm>
            <a:off x="269876" y="3749003"/>
            <a:ext cx="5705225" cy="0"/>
          </a:xfrm>
          <a:prstGeom prst="straightConnector1">
            <a:avLst/>
          </a:prstGeom>
          <a:ln w="19050">
            <a:solidFill>
              <a:schemeClr val="accent3"/>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bwMode="gray">
          <a:xfrm>
            <a:off x="269875" y="3807949"/>
            <a:ext cx="357796" cy="169330"/>
          </a:xfrm>
          <a:prstGeom prst="rect">
            <a:avLst/>
          </a:prstGeom>
          <a:noFill/>
        </p:spPr>
        <p:txBody>
          <a:bodyPr wrap="square" lIns="0" tIns="0" rIns="0" bIns="0" rtlCol="0">
            <a:spAutoFit/>
          </a:bodyPr>
          <a:lstStyle/>
          <a:p>
            <a:pPr algn="ctr">
              <a:spcBef>
                <a:spcPts val="500"/>
              </a:spcBef>
            </a:pPr>
            <a:r>
              <a:rPr lang="en-US" sz="700" dirty="0">
                <a:solidFill>
                  <a:schemeClr val="accent3"/>
                </a:solidFill>
              </a:rPr>
              <a:t>1960</a:t>
            </a:r>
          </a:p>
        </p:txBody>
      </p:sp>
      <p:sp>
        <p:nvSpPr>
          <p:cNvPr id="12" name="TextBox 11"/>
          <p:cNvSpPr txBox="1"/>
          <p:nvPr/>
        </p:nvSpPr>
        <p:spPr bwMode="gray">
          <a:xfrm>
            <a:off x="1165918" y="3807949"/>
            <a:ext cx="357796" cy="169330"/>
          </a:xfrm>
          <a:prstGeom prst="rect">
            <a:avLst/>
          </a:prstGeom>
          <a:noFill/>
        </p:spPr>
        <p:txBody>
          <a:bodyPr wrap="square" lIns="0" tIns="0" rIns="0" bIns="0" rtlCol="0">
            <a:spAutoFit/>
          </a:bodyPr>
          <a:lstStyle/>
          <a:p>
            <a:pPr algn="ctr">
              <a:spcBef>
                <a:spcPts val="500"/>
              </a:spcBef>
            </a:pPr>
            <a:r>
              <a:rPr lang="en-US" sz="700" dirty="0">
                <a:solidFill>
                  <a:schemeClr val="accent3"/>
                </a:solidFill>
              </a:rPr>
              <a:t>1970</a:t>
            </a:r>
          </a:p>
        </p:txBody>
      </p:sp>
      <p:sp>
        <p:nvSpPr>
          <p:cNvPr id="13" name="TextBox 12"/>
          <p:cNvSpPr txBox="1"/>
          <p:nvPr/>
        </p:nvSpPr>
        <p:spPr bwMode="gray">
          <a:xfrm>
            <a:off x="2061960" y="3807949"/>
            <a:ext cx="357796" cy="169330"/>
          </a:xfrm>
          <a:prstGeom prst="rect">
            <a:avLst/>
          </a:prstGeom>
          <a:noFill/>
        </p:spPr>
        <p:txBody>
          <a:bodyPr wrap="square" lIns="0" tIns="0" rIns="0" bIns="0" rtlCol="0">
            <a:spAutoFit/>
          </a:bodyPr>
          <a:lstStyle/>
          <a:p>
            <a:pPr algn="ctr">
              <a:spcBef>
                <a:spcPts val="500"/>
              </a:spcBef>
            </a:pPr>
            <a:r>
              <a:rPr lang="en-US" sz="700" dirty="0">
                <a:solidFill>
                  <a:schemeClr val="accent3"/>
                </a:solidFill>
              </a:rPr>
              <a:t>1980</a:t>
            </a:r>
          </a:p>
        </p:txBody>
      </p:sp>
      <p:sp>
        <p:nvSpPr>
          <p:cNvPr id="14" name="TextBox 13"/>
          <p:cNvSpPr txBox="1"/>
          <p:nvPr/>
        </p:nvSpPr>
        <p:spPr bwMode="gray">
          <a:xfrm>
            <a:off x="2958003" y="3807949"/>
            <a:ext cx="357796" cy="169330"/>
          </a:xfrm>
          <a:prstGeom prst="rect">
            <a:avLst/>
          </a:prstGeom>
          <a:noFill/>
        </p:spPr>
        <p:txBody>
          <a:bodyPr wrap="square" lIns="0" tIns="0" rIns="0" bIns="0" rtlCol="0">
            <a:spAutoFit/>
          </a:bodyPr>
          <a:lstStyle/>
          <a:p>
            <a:pPr algn="ctr">
              <a:spcBef>
                <a:spcPts val="500"/>
              </a:spcBef>
            </a:pPr>
            <a:r>
              <a:rPr lang="en-US" sz="700" dirty="0">
                <a:solidFill>
                  <a:schemeClr val="accent3"/>
                </a:solidFill>
              </a:rPr>
              <a:t>1990</a:t>
            </a:r>
          </a:p>
        </p:txBody>
      </p:sp>
      <p:sp>
        <p:nvSpPr>
          <p:cNvPr id="15" name="TextBox 14"/>
          <p:cNvSpPr txBox="1"/>
          <p:nvPr/>
        </p:nvSpPr>
        <p:spPr bwMode="gray">
          <a:xfrm>
            <a:off x="3854047" y="3807949"/>
            <a:ext cx="357796" cy="169330"/>
          </a:xfrm>
          <a:prstGeom prst="rect">
            <a:avLst/>
          </a:prstGeom>
          <a:noFill/>
        </p:spPr>
        <p:txBody>
          <a:bodyPr wrap="square" lIns="0" tIns="0" rIns="0" bIns="0" rtlCol="0">
            <a:spAutoFit/>
          </a:bodyPr>
          <a:lstStyle/>
          <a:p>
            <a:pPr algn="ctr">
              <a:spcBef>
                <a:spcPts val="500"/>
              </a:spcBef>
            </a:pPr>
            <a:r>
              <a:rPr lang="en-US" sz="700" dirty="0">
                <a:solidFill>
                  <a:schemeClr val="accent3"/>
                </a:solidFill>
              </a:rPr>
              <a:t>2000</a:t>
            </a:r>
          </a:p>
        </p:txBody>
      </p:sp>
      <p:sp>
        <p:nvSpPr>
          <p:cNvPr id="16" name="TextBox 15"/>
          <p:cNvSpPr txBox="1"/>
          <p:nvPr/>
        </p:nvSpPr>
        <p:spPr bwMode="gray">
          <a:xfrm>
            <a:off x="4750090" y="3807949"/>
            <a:ext cx="357796" cy="169330"/>
          </a:xfrm>
          <a:prstGeom prst="rect">
            <a:avLst/>
          </a:prstGeom>
          <a:noFill/>
        </p:spPr>
        <p:txBody>
          <a:bodyPr wrap="square" lIns="0" tIns="0" rIns="0" bIns="0" rtlCol="0">
            <a:spAutoFit/>
          </a:bodyPr>
          <a:lstStyle/>
          <a:p>
            <a:pPr algn="ctr">
              <a:spcBef>
                <a:spcPts val="500"/>
              </a:spcBef>
            </a:pPr>
            <a:r>
              <a:rPr lang="en-US" sz="700" dirty="0">
                <a:solidFill>
                  <a:schemeClr val="accent3"/>
                </a:solidFill>
              </a:rPr>
              <a:t>2010</a:t>
            </a:r>
          </a:p>
        </p:txBody>
      </p:sp>
      <p:sp>
        <p:nvSpPr>
          <p:cNvPr id="17" name="TextBox 16"/>
          <p:cNvSpPr txBox="1"/>
          <p:nvPr/>
        </p:nvSpPr>
        <p:spPr bwMode="gray">
          <a:xfrm>
            <a:off x="5646129" y="3807949"/>
            <a:ext cx="357796" cy="169330"/>
          </a:xfrm>
          <a:prstGeom prst="rect">
            <a:avLst/>
          </a:prstGeom>
          <a:noFill/>
        </p:spPr>
        <p:txBody>
          <a:bodyPr wrap="square" lIns="0" tIns="0" rIns="0" bIns="0" rtlCol="0">
            <a:spAutoFit/>
          </a:bodyPr>
          <a:lstStyle/>
          <a:p>
            <a:pPr algn="ctr">
              <a:spcBef>
                <a:spcPts val="500"/>
              </a:spcBef>
            </a:pPr>
            <a:r>
              <a:rPr lang="en-US" sz="700" dirty="0">
                <a:solidFill>
                  <a:schemeClr val="accent3"/>
                </a:solidFill>
              </a:rPr>
              <a:t>2020</a:t>
            </a:r>
          </a:p>
        </p:txBody>
      </p:sp>
      <p:sp>
        <p:nvSpPr>
          <p:cNvPr id="18" name="TextBox 17"/>
          <p:cNvSpPr txBox="1"/>
          <p:nvPr/>
        </p:nvSpPr>
        <p:spPr bwMode="gray">
          <a:xfrm>
            <a:off x="1281852" y="3544394"/>
            <a:ext cx="1676151" cy="111726"/>
          </a:xfrm>
          <a:prstGeom prst="rect">
            <a:avLst/>
          </a:prstGeom>
          <a:noFill/>
        </p:spPr>
        <p:txBody>
          <a:bodyPr wrap="square" lIns="0" tIns="0" rIns="0" bIns="0" rtlCol="0">
            <a:spAutoFit/>
          </a:bodyPr>
          <a:lstStyle/>
          <a:p>
            <a:pPr>
              <a:spcBef>
                <a:spcPts val="500"/>
              </a:spcBef>
            </a:pPr>
            <a:r>
              <a:rPr lang="en-US" sz="800" dirty="0">
                <a:solidFill>
                  <a:schemeClr val="bg1"/>
                </a:solidFill>
              </a:rPr>
              <a:t>Student Engagement</a:t>
            </a:r>
          </a:p>
        </p:txBody>
      </p:sp>
      <p:sp>
        <p:nvSpPr>
          <p:cNvPr id="19" name="TextBox 18"/>
          <p:cNvSpPr txBox="1"/>
          <p:nvPr/>
        </p:nvSpPr>
        <p:spPr bwMode="gray">
          <a:xfrm>
            <a:off x="2672577" y="3294884"/>
            <a:ext cx="1307773" cy="111726"/>
          </a:xfrm>
          <a:prstGeom prst="rect">
            <a:avLst/>
          </a:prstGeom>
          <a:noFill/>
        </p:spPr>
        <p:txBody>
          <a:bodyPr wrap="square" lIns="0" tIns="0" rIns="0" bIns="0" rtlCol="0">
            <a:spAutoFit/>
          </a:bodyPr>
          <a:lstStyle/>
          <a:p>
            <a:pPr>
              <a:spcBef>
                <a:spcPts val="500"/>
              </a:spcBef>
            </a:pPr>
            <a:r>
              <a:rPr lang="en-US" sz="800" dirty="0">
                <a:solidFill>
                  <a:schemeClr val="bg1"/>
                </a:solidFill>
              </a:rPr>
              <a:t>Special Populations</a:t>
            </a:r>
          </a:p>
        </p:txBody>
      </p:sp>
      <p:sp>
        <p:nvSpPr>
          <p:cNvPr id="20" name="TextBox 19"/>
          <p:cNvSpPr txBox="1"/>
          <p:nvPr/>
        </p:nvSpPr>
        <p:spPr bwMode="gray">
          <a:xfrm>
            <a:off x="3665920" y="3045373"/>
            <a:ext cx="1605471" cy="111726"/>
          </a:xfrm>
          <a:prstGeom prst="rect">
            <a:avLst/>
          </a:prstGeom>
          <a:noFill/>
        </p:spPr>
        <p:txBody>
          <a:bodyPr wrap="square" lIns="0" tIns="0" rIns="0" bIns="0" rtlCol="0">
            <a:spAutoFit/>
          </a:bodyPr>
          <a:lstStyle/>
          <a:p>
            <a:pPr>
              <a:spcBef>
                <a:spcPts val="500"/>
              </a:spcBef>
            </a:pPr>
            <a:r>
              <a:rPr lang="en-US" sz="800" dirty="0">
                <a:solidFill>
                  <a:schemeClr val="bg1"/>
                </a:solidFill>
              </a:rPr>
              <a:t>First-Year Experience</a:t>
            </a:r>
          </a:p>
        </p:txBody>
      </p:sp>
      <p:sp>
        <p:nvSpPr>
          <p:cNvPr id="21" name="TextBox 20"/>
          <p:cNvSpPr txBox="1"/>
          <p:nvPr/>
        </p:nvSpPr>
        <p:spPr bwMode="gray">
          <a:xfrm>
            <a:off x="4270873" y="2795862"/>
            <a:ext cx="1307773" cy="123111"/>
          </a:xfrm>
          <a:prstGeom prst="rect">
            <a:avLst/>
          </a:prstGeom>
          <a:noFill/>
        </p:spPr>
        <p:txBody>
          <a:bodyPr wrap="square" lIns="0" tIns="0" rIns="0" bIns="0" rtlCol="0">
            <a:spAutoFit/>
          </a:bodyPr>
          <a:lstStyle/>
          <a:p>
            <a:pPr>
              <a:spcBef>
                <a:spcPts val="500"/>
              </a:spcBef>
            </a:pPr>
            <a:r>
              <a:rPr lang="en-US" sz="800" dirty="0">
                <a:solidFill>
                  <a:schemeClr val="bg1"/>
                </a:solidFill>
              </a:rPr>
              <a:t>Early Intervention</a:t>
            </a:r>
          </a:p>
        </p:txBody>
      </p:sp>
      <p:sp>
        <p:nvSpPr>
          <p:cNvPr id="22" name="TextBox 21"/>
          <p:cNvSpPr txBox="1"/>
          <p:nvPr/>
        </p:nvSpPr>
        <p:spPr bwMode="gray">
          <a:xfrm>
            <a:off x="4538236" y="2546351"/>
            <a:ext cx="1198332" cy="123111"/>
          </a:xfrm>
          <a:prstGeom prst="rect">
            <a:avLst/>
          </a:prstGeom>
          <a:noFill/>
        </p:spPr>
        <p:txBody>
          <a:bodyPr wrap="square" lIns="0" tIns="0" rIns="0" bIns="0" rtlCol="0">
            <a:spAutoFit/>
          </a:bodyPr>
          <a:lstStyle/>
          <a:p>
            <a:pPr>
              <a:spcBef>
                <a:spcPts val="500"/>
              </a:spcBef>
            </a:pPr>
            <a:r>
              <a:rPr lang="en-US" sz="800" dirty="0">
                <a:solidFill>
                  <a:schemeClr val="bg1"/>
                </a:solidFill>
              </a:rPr>
              <a:t>Degree Planning</a:t>
            </a:r>
          </a:p>
        </p:txBody>
      </p:sp>
      <p:sp>
        <p:nvSpPr>
          <p:cNvPr id="25" name="TextBox 24"/>
          <p:cNvSpPr txBox="1"/>
          <p:nvPr/>
        </p:nvSpPr>
        <p:spPr bwMode="gray">
          <a:xfrm>
            <a:off x="4655549" y="2302382"/>
            <a:ext cx="1081020" cy="123111"/>
          </a:xfrm>
          <a:prstGeom prst="rect">
            <a:avLst/>
          </a:prstGeom>
          <a:noFill/>
        </p:spPr>
        <p:txBody>
          <a:bodyPr wrap="square" lIns="0" tIns="0" rIns="0" bIns="0" rtlCol="0">
            <a:spAutoFit/>
          </a:bodyPr>
          <a:lstStyle/>
          <a:p>
            <a:pPr>
              <a:spcBef>
                <a:spcPts val="500"/>
              </a:spcBef>
            </a:pPr>
            <a:r>
              <a:rPr lang="en-US" sz="800" dirty="0">
                <a:solidFill>
                  <a:schemeClr val="bg1"/>
                </a:solidFill>
              </a:rPr>
              <a:t>Dev Ed Reform</a:t>
            </a:r>
          </a:p>
        </p:txBody>
      </p:sp>
      <p:sp>
        <p:nvSpPr>
          <p:cNvPr id="33" name="Pentagon 32"/>
          <p:cNvSpPr/>
          <p:nvPr/>
        </p:nvSpPr>
        <p:spPr bwMode="gray">
          <a:xfrm>
            <a:off x="4826115" y="1450218"/>
            <a:ext cx="978568" cy="247568"/>
          </a:xfrm>
          <a:prstGeom prst="homePlate">
            <a:avLst/>
          </a:prstGeom>
          <a:solidFill>
            <a:srgbClr val="F7B909"/>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6" name="Pentagon 35"/>
          <p:cNvSpPr/>
          <p:nvPr/>
        </p:nvSpPr>
        <p:spPr bwMode="gray">
          <a:xfrm>
            <a:off x="4826115" y="1174059"/>
            <a:ext cx="978568" cy="253916"/>
          </a:xfrm>
          <a:prstGeom prst="homePlate">
            <a:avLst/>
          </a:prstGeom>
          <a:solidFill>
            <a:srgbClr val="F7B909"/>
          </a:solidFill>
          <a:ln w="12700">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32" name="TextBox 31"/>
          <p:cNvSpPr txBox="1"/>
          <p:nvPr/>
        </p:nvSpPr>
        <p:spPr bwMode="gray">
          <a:xfrm>
            <a:off x="4871113" y="1767928"/>
            <a:ext cx="1307773" cy="123111"/>
          </a:xfrm>
          <a:prstGeom prst="rect">
            <a:avLst/>
          </a:prstGeom>
          <a:noFill/>
        </p:spPr>
        <p:txBody>
          <a:bodyPr wrap="square" lIns="0" tIns="0" rIns="0" bIns="0" rtlCol="0">
            <a:spAutoFit/>
          </a:bodyPr>
          <a:lstStyle/>
          <a:p>
            <a:pPr>
              <a:spcBef>
                <a:spcPts val="500"/>
              </a:spcBef>
            </a:pPr>
            <a:r>
              <a:rPr lang="en-US" sz="800" dirty="0">
                <a:solidFill>
                  <a:schemeClr val="bg1"/>
                </a:solidFill>
              </a:rPr>
              <a:t>Degree Progress</a:t>
            </a:r>
          </a:p>
        </p:txBody>
      </p:sp>
      <p:sp>
        <p:nvSpPr>
          <p:cNvPr id="34" name="TextBox 33"/>
          <p:cNvSpPr txBox="1"/>
          <p:nvPr/>
        </p:nvSpPr>
        <p:spPr bwMode="gray">
          <a:xfrm>
            <a:off x="4871113" y="1498152"/>
            <a:ext cx="1198332" cy="123111"/>
          </a:xfrm>
          <a:prstGeom prst="rect">
            <a:avLst/>
          </a:prstGeom>
          <a:noFill/>
        </p:spPr>
        <p:txBody>
          <a:bodyPr wrap="square" lIns="0" tIns="0" rIns="0" bIns="0" rtlCol="0">
            <a:spAutoFit/>
          </a:bodyPr>
          <a:lstStyle/>
          <a:p>
            <a:pPr>
              <a:spcBef>
                <a:spcPts val="500"/>
              </a:spcBef>
            </a:pPr>
            <a:r>
              <a:rPr lang="en-US" sz="800" dirty="0">
                <a:solidFill>
                  <a:schemeClr val="bg1"/>
                </a:solidFill>
              </a:rPr>
              <a:t>Career Dev</a:t>
            </a:r>
          </a:p>
        </p:txBody>
      </p:sp>
      <p:sp>
        <p:nvSpPr>
          <p:cNvPr id="37" name="TextBox 36"/>
          <p:cNvSpPr txBox="1"/>
          <p:nvPr/>
        </p:nvSpPr>
        <p:spPr bwMode="gray">
          <a:xfrm>
            <a:off x="4871113" y="1222834"/>
            <a:ext cx="1081020" cy="123111"/>
          </a:xfrm>
          <a:prstGeom prst="rect">
            <a:avLst/>
          </a:prstGeom>
          <a:noFill/>
        </p:spPr>
        <p:txBody>
          <a:bodyPr wrap="square" lIns="0" tIns="0" rIns="0" bIns="0" rtlCol="0">
            <a:spAutoFit/>
          </a:bodyPr>
          <a:lstStyle/>
          <a:p>
            <a:pPr>
              <a:spcBef>
                <a:spcPts val="500"/>
              </a:spcBef>
            </a:pPr>
            <a:r>
              <a:rPr lang="en-US" sz="800" dirty="0">
                <a:solidFill>
                  <a:schemeClr val="bg1"/>
                </a:solidFill>
              </a:rPr>
              <a:t>Strategic Fin Aid</a:t>
            </a:r>
          </a:p>
        </p:txBody>
      </p:sp>
      <p:sp>
        <p:nvSpPr>
          <p:cNvPr id="45" name="TextBox 44"/>
          <p:cNvSpPr txBox="1"/>
          <p:nvPr/>
        </p:nvSpPr>
        <p:spPr bwMode="gray">
          <a:xfrm>
            <a:off x="4776899" y="2037704"/>
            <a:ext cx="1307773" cy="123111"/>
          </a:xfrm>
          <a:prstGeom prst="rect">
            <a:avLst/>
          </a:prstGeom>
          <a:noFill/>
        </p:spPr>
        <p:txBody>
          <a:bodyPr wrap="square" lIns="0" tIns="0" rIns="0" bIns="0" rtlCol="0">
            <a:spAutoFit/>
          </a:bodyPr>
          <a:lstStyle/>
          <a:p>
            <a:pPr>
              <a:spcBef>
                <a:spcPts val="500"/>
              </a:spcBef>
            </a:pPr>
            <a:r>
              <a:rPr lang="en-US" sz="800" dirty="0">
                <a:solidFill>
                  <a:schemeClr val="bg1"/>
                </a:solidFill>
              </a:rPr>
              <a:t>Next-Gen Advising</a:t>
            </a:r>
          </a:p>
        </p:txBody>
      </p:sp>
    </p:spTree>
    <p:extLst>
      <p:ext uri="{BB962C8B-B14F-4D97-AF65-F5344CB8AC3E}">
        <p14:creationId xmlns:p14="http://schemas.microsoft.com/office/powerpoint/2010/main" val="4090457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699" y="640267"/>
            <a:ext cx="6012720" cy="184666"/>
          </a:xfrm>
        </p:spPr>
        <p:txBody>
          <a:bodyPr/>
          <a:lstStyle/>
          <a:p>
            <a:r>
              <a:rPr lang="en-US" dirty="0"/>
              <a:t>Large Numbers of Mid-Range Students Leaving Sophomore Year or Later</a:t>
            </a:r>
          </a:p>
        </p:txBody>
      </p:sp>
      <p:sp>
        <p:nvSpPr>
          <p:cNvPr id="4" name="Text Placeholder 3"/>
          <p:cNvSpPr>
            <a:spLocks noGrp="1"/>
          </p:cNvSpPr>
          <p:nvPr>
            <p:ph type="body" sz="quarter" idx="12"/>
          </p:nvPr>
        </p:nvSpPr>
        <p:spPr>
          <a:xfrm>
            <a:off x="266700" y="309824"/>
            <a:ext cx="5472363" cy="256480"/>
          </a:xfrm>
        </p:spPr>
        <p:txBody>
          <a:bodyPr/>
          <a:lstStyle/>
          <a:p>
            <a:r>
              <a:rPr lang="en-US" dirty="0"/>
              <a:t>A Big Opportunity in the “Murky Middle”</a:t>
            </a:r>
          </a:p>
        </p:txBody>
      </p:sp>
      <p:sp>
        <p:nvSpPr>
          <p:cNvPr id="5" name="Text Placeholder 4"/>
          <p:cNvSpPr>
            <a:spLocks noGrp="1"/>
          </p:cNvSpPr>
          <p:nvPr>
            <p:ph type="body" sz="quarter" idx="13"/>
          </p:nvPr>
        </p:nvSpPr>
        <p:spPr/>
        <p:txBody>
          <a:bodyPr/>
          <a:lstStyle/>
          <a:p>
            <a:endParaRPr lang="en-US"/>
          </a:p>
        </p:txBody>
      </p:sp>
      <p:sp>
        <p:nvSpPr>
          <p:cNvPr id="6" name="Text Placeholder 5"/>
          <p:cNvSpPr>
            <a:spLocks noGrp="1"/>
          </p:cNvSpPr>
          <p:nvPr>
            <p:ph type="body" sz="quarter" idx="14"/>
          </p:nvPr>
        </p:nvSpPr>
        <p:spPr/>
        <p:txBody>
          <a:bodyPr/>
          <a:lstStyle/>
          <a:p>
            <a:endParaRPr lang="en-US"/>
          </a:p>
        </p:txBody>
      </p:sp>
      <p:sp>
        <p:nvSpPr>
          <p:cNvPr id="29" name="TextBox 28"/>
          <p:cNvSpPr txBox="1"/>
          <p:nvPr/>
        </p:nvSpPr>
        <p:spPr bwMode="gray">
          <a:xfrm>
            <a:off x="1440728" y="2294799"/>
            <a:ext cx="1678987" cy="743793"/>
          </a:xfrm>
          <a:prstGeom prst="rect">
            <a:avLst/>
          </a:prstGeom>
          <a:noFill/>
        </p:spPr>
        <p:txBody>
          <a:bodyPr wrap="square" lIns="0" tIns="0" rIns="0" bIns="0" rtlCol="0">
            <a:spAutoFit/>
          </a:bodyPr>
          <a:lstStyle/>
          <a:p>
            <a:pPr>
              <a:spcBef>
                <a:spcPts val="500"/>
              </a:spcBef>
            </a:pPr>
            <a:r>
              <a:rPr lang="en-US" sz="1000" b="1" dirty="0"/>
              <a:t>The Murky Middle </a:t>
            </a:r>
            <a:br>
              <a:rPr lang="en-US" sz="1000" b="1" dirty="0"/>
            </a:br>
            <a:r>
              <a:rPr lang="en-US" sz="1000" dirty="0"/>
              <a:t>(GPA 2.0-3.0)</a:t>
            </a:r>
          </a:p>
          <a:p>
            <a:pPr>
              <a:spcBef>
                <a:spcPts val="500"/>
              </a:spcBef>
            </a:pPr>
            <a:r>
              <a:rPr lang="en-US" sz="1000" b="1" dirty="0">
                <a:solidFill>
                  <a:schemeClr val="accent5"/>
                </a:solidFill>
              </a:rPr>
              <a:t>85% </a:t>
            </a:r>
            <a:r>
              <a:rPr lang="en-US" sz="1000" dirty="0"/>
              <a:t>retention rate</a:t>
            </a:r>
          </a:p>
          <a:p>
            <a:pPr>
              <a:spcBef>
                <a:spcPts val="500"/>
              </a:spcBef>
            </a:pPr>
            <a:r>
              <a:rPr lang="en-US" sz="1000" b="1" dirty="0">
                <a:solidFill>
                  <a:schemeClr val="accent5"/>
                </a:solidFill>
              </a:rPr>
              <a:t>56% </a:t>
            </a:r>
            <a:r>
              <a:rPr lang="en-US" sz="1000" dirty="0"/>
              <a:t>graduation rate</a:t>
            </a:r>
          </a:p>
        </p:txBody>
      </p:sp>
      <p:cxnSp>
        <p:nvCxnSpPr>
          <p:cNvPr id="30" name="Straight Arrow Connector 29"/>
          <p:cNvCxnSpPr/>
          <p:nvPr/>
        </p:nvCxnSpPr>
        <p:spPr bwMode="gray">
          <a:xfrm flipV="1">
            <a:off x="575503" y="1760556"/>
            <a:ext cx="0" cy="2361326"/>
          </a:xfrm>
          <a:prstGeom prst="straightConnector1">
            <a:avLst/>
          </a:prstGeom>
          <a:ln w="95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bwMode="gray">
          <a:xfrm>
            <a:off x="1245018" y="2176788"/>
            <a:ext cx="1724900" cy="956937"/>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TextBox 10"/>
          <p:cNvSpPr txBox="1"/>
          <p:nvPr/>
        </p:nvSpPr>
        <p:spPr bwMode="gray">
          <a:xfrm>
            <a:off x="4997772" y="3038592"/>
            <a:ext cx="772852" cy="123111"/>
          </a:xfrm>
          <a:prstGeom prst="rect">
            <a:avLst/>
          </a:prstGeom>
          <a:noFill/>
        </p:spPr>
        <p:txBody>
          <a:bodyPr wrap="square" lIns="0" tIns="0" rIns="0" bIns="0" rtlCol="0">
            <a:spAutoFit/>
          </a:bodyPr>
          <a:lstStyle/>
          <a:p>
            <a:pPr algn="ctr">
              <a:spcBef>
                <a:spcPts val="309"/>
              </a:spcBef>
            </a:pPr>
            <a:r>
              <a:rPr lang="en-US" sz="800" b="1" dirty="0">
                <a:solidFill>
                  <a:schemeClr val="bg1"/>
                </a:solidFill>
              </a:rPr>
              <a:t>Graduates</a:t>
            </a:r>
          </a:p>
        </p:txBody>
      </p:sp>
      <p:sp>
        <p:nvSpPr>
          <p:cNvPr id="12" name="TextBox 11"/>
          <p:cNvSpPr txBox="1"/>
          <p:nvPr/>
        </p:nvSpPr>
        <p:spPr bwMode="gray">
          <a:xfrm>
            <a:off x="4763478" y="3613893"/>
            <a:ext cx="1241440" cy="246221"/>
          </a:xfrm>
          <a:prstGeom prst="rect">
            <a:avLst/>
          </a:prstGeom>
          <a:noFill/>
        </p:spPr>
        <p:txBody>
          <a:bodyPr wrap="square" lIns="0" tIns="0" rIns="0" bIns="0" rtlCol="0">
            <a:spAutoFit/>
          </a:bodyPr>
          <a:lstStyle/>
          <a:p>
            <a:pPr algn="ctr">
              <a:spcBef>
                <a:spcPts val="309"/>
              </a:spcBef>
            </a:pPr>
            <a:r>
              <a:rPr lang="en-US" sz="800" b="1" dirty="0">
                <a:solidFill>
                  <a:schemeClr val="bg1"/>
                </a:solidFill>
              </a:rPr>
              <a:t>Sophomore+</a:t>
            </a:r>
            <a:br>
              <a:rPr lang="en-US" sz="800" b="1" dirty="0">
                <a:solidFill>
                  <a:schemeClr val="bg1"/>
                </a:solidFill>
              </a:rPr>
            </a:br>
            <a:r>
              <a:rPr lang="en-US" sz="800" b="1" dirty="0">
                <a:solidFill>
                  <a:schemeClr val="bg1"/>
                </a:solidFill>
              </a:rPr>
              <a:t>Dropouts</a:t>
            </a:r>
          </a:p>
        </p:txBody>
      </p:sp>
      <p:sp>
        <p:nvSpPr>
          <p:cNvPr id="13" name="TextBox 12"/>
          <p:cNvSpPr txBox="1"/>
          <p:nvPr/>
        </p:nvSpPr>
        <p:spPr bwMode="gray">
          <a:xfrm>
            <a:off x="4856578" y="3935575"/>
            <a:ext cx="1055240" cy="246221"/>
          </a:xfrm>
          <a:prstGeom prst="rect">
            <a:avLst/>
          </a:prstGeom>
          <a:noFill/>
        </p:spPr>
        <p:txBody>
          <a:bodyPr wrap="square" lIns="0" tIns="0" rIns="0" bIns="0" rtlCol="0">
            <a:spAutoFit/>
          </a:bodyPr>
          <a:lstStyle/>
          <a:p>
            <a:pPr algn="ctr">
              <a:spcBef>
                <a:spcPts val="309"/>
              </a:spcBef>
            </a:pPr>
            <a:r>
              <a:rPr lang="en-US" sz="800" b="1" dirty="0">
                <a:solidFill>
                  <a:schemeClr val="bg1"/>
                </a:solidFill>
              </a:rPr>
              <a:t>First-Year </a:t>
            </a:r>
            <a:br>
              <a:rPr lang="en-US" sz="800" b="1" dirty="0">
                <a:solidFill>
                  <a:schemeClr val="bg1"/>
                </a:solidFill>
              </a:rPr>
            </a:br>
            <a:r>
              <a:rPr lang="en-US" sz="800" b="1" dirty="0">
                <a:solidFill>
                  <a:schemeClr val="bg1"/>
                </a:solidFill>
              </a:rPr>
              <a:t>Dropouts</a:t>
            </a:r>
          </a:p>
        </p:txBody>
      </p:sp>
      <p:graphicFrame>
        <p:nvGraphicFramePr>
          <p:cNvPr id="14" name="Chart 13"/>
          <p:cNvGraphicFramePr/>
          <p:nvPr/>
        </p:nvGraphicFramePr>
        <p:xfrm>
          <a:off x="323850" y="977900"/>
          <a:ext cx="5799138" cy="3657600"/>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Straight Connector 19"/>
          <p:cNvCxnSpPr/>
          <p:nvPr/>
        </p:nvCxnSpPr>
        <p:spPr bwMode="gray">
          <a:xfrm flipH="1">
            <a:off x="3370224" y="1544368"/>
            <a:ext cx="0" cy="2604547"/>
          </a:xfrm>
          <a:prstGeom prst="line">
            <a:avLst/>
          </a:prstGeom>
          <a:ln w="19050">
            <a:solidFill>
              <a:schemeClr val="bg1"/>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gray">
          <a:xfrm flipH="1">
            <a:off x="4767623" y="1710611"/>
            <a:ext cx="0" cy="2604547"/>
          </a:xfrm>
          <a:prstGeom prst="line">
            <a:avLst/>
          </a:prstGeom>
          <a:ln w="19050">
            <a:solidFill>
              <a:schemeClr val="bg1"/>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bwMode="gray">
          <a:xfrm>
            <a:off x="2969918" y="2658561"/>
            <a:ext cx="1053085" cy="1043277"/>
          </a:xfrm>
          <a:prstGeom prst="bentConnector3">
            <a:avLst>
              <a:gd name="adj1" fmla="val 98410"/>
            </a:avLst>
          </a:prstGeom>
          <a:ln w="19050">
            <a:solidFill>
              <a:schemeClr val="accent5"/>
            </a:solidFill>
            <a:prstDash val="sysDot"/>
            <a:miter lim="800000"/>
            <a:headEnd type="none"/>
            <a:tailEnd type="oval" w="med" len="med"/>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bwMode="gray">
          <a:xfrm>
            <a:off x="4997772" y="2948232"/>
            <a:ext cx="772852" cy="123111"/>
          </a:xfrm>
          <a:prstGeom prst="rect">
            <a:avLst/>
          </a:prstGeom>
          <a:noFill/>
        </p:spPr>
        <p:txBody>
          <a:bodyPr wrap="square" lIns="0" tIns="0" rIns="0" bIns="0" rtlCol="0">
            <a:spAutoFit/>
          </a:bodyPr>
          <a:lstStyle/>
          <a:p>
            <a:pPr algn="ctr">
              <a:spcBef>
                <a:spcPts val="309"/>
              </a:spcBef>
            </a:pPr>
            <a:r>
              <a:rPr lang="en-US" sz="800" b="1" dirty="0">
                <a:solidFill>
                  <a:schemeClr val="bg1"/>
                </a:solidFill>
              </a:rPr>
              <a:t>Graduates</a:t>
            </a:r>
          </a:p>
        </p:txBody>
      </p:sp>
      <p:sp>
        <p:nvSpPr>
          <p:cNvPr id="25" name="TextBox 24"/>
          <p:cNvSpPr txBox="1"/>
          <p:nvPr/>
        </p:nvSpPr>
        <p:spPr bwMode="gray">
          <a:xfrm>
            <a:off x="4763478" y="3580452"/>
            <a:ext cx="1241440" cy="246221"/>
          </a:xfrm>
          <a:prstGeom prst="rect">
            <a:avLst/>
          </a:prstGeom>
          <a:noFill/>
        </p:spPr>
        <p:txBody>
          <a:bodyPr wrap="square" lIns="0" tIns="0" rIns="0" bIns="0" rtlCol="0">
            <a:spAutoFit/>
          </a:bodyPr>
          <a:lstStyle/>
          <a:p>
            <a:pPr algn="ctr">
              <a:spcBef>
                <a:spcPts val="309"/>
              </a:spcBef>
            </a:pPr>
            <a:r>
              <a:rPr lang="en-US" sz="800" b="1" dirty="0">
                <a:solidFill>
                  <a:schemeClr val="bg1"/>
                </a:solidFill>
              </a:rPr>
              <a:t>Sophomore+</a:t>
            </a:r>
            <a:br>
              <a:rPr lang="en-US" sz="800" b="1" dirty="0">
                <a:solidFill>
                  <a:schemeClr val="bg1"/>
                </a:solidFill>
              </a:rPr>
            </a:br>
            <a:r>
              <a:rPr lang="en-US" sz="800" b="1" dirty="0">
                <a:solidFill>
                  <a:schemeClr val="bg1"/>
                </a:solidFill>
              </a:rPr>
              <a:t>Dropouts</a:t>
            </a:r>
          </a:p>
        </p:txBody>
      </p:sp>
      <p:sp>
        <p:nvSpPr>
          <p:cNvPr id="26" name="TextBox 25"/>
          <p:cNvSpPr txBox="1"/>
          <p:nvPr/>
        </p:nvSpPr>
        <p:spPr bwMode="gray">
          <a:xfrm>
            <a:off x="4856578" y="3895015"/>
            <a:ext cx="1055240" cy="246221"/>
          </a:xfrm>
          <a:prstGeom prst="rect">
            <a:avLst/>
          </a:prstGeom>
          <a:noFill/>
        </p:spPr>
        <p:txBody>
          <a:bodyPr wrap="square" lIns="0" tIns="0" rIns="0" bIns="0" rtlCol="0">
            <a:spAutoFit/>
          </a:bodyPr>
          <a:lstStyle/>
          <a:p>
            <a:pPr algn="ctr">
              <a:spcBef>
                <a:spcPts val="309"/>
              </a:spcBef>
            </a:pPr>
            <a:r>
              <a:rPr lang="en-US" sz="800" b="1" dirty="0">
                <a:solidFill>
                  <a:schemeClr val="bg1"/>
                </a:solidFill>
              </a:rPr>
              <a:t>First-Year </a:t>
            </a:r>
            <a:br>
              <a:rPr lang="en-US" sz="800" b="1" dirty="0">
                <a:solidFill>
                  <a:schemeClr val="bg1"/>
                </a:solidFill>
              </a:rPr>
            </a:br>
            <a:r>
              <a:rPr lang="en-US" sz="800" b="1" dirty="0">
                <a:solidFill>
                  <a:schemeClr val="bg1"/>
                </a:solidFill>
              </a:rPr>
              <a:t>Dropouts</a:t>
            </a:r>
          </a:p>
        </p:txBody>
      </p:sp>
    </p:spTree>
    <p:extLst>
      <p:ext uri="{BB962C8B-B14F-4D97-AF65-F5344CB8AC3E}">
        <p14:creationId xmlns:p14="http://schemas.microsoft.com/office/powerpoint/2010/main" val="124851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0" name="Straight Arrow Connector 59"/>
          <p:cNvCxnSpPr/>
          <p:nvPr/>
        </p:nvCxnSpPr>
        <p:spPr bwMode="gray">
          <a:xfrm>
            <a:off x="2914089" y="1886117"/>
            <a:ext cx="457200" cy="0"/>
          </a:xfrm>
          <a:prstGeom prst="straightConnector1">
            <a:avLst/>
          </a:prstGeom>
          <a:solidFill>
            <a:schemeClr val="accent1"/>
          </a:solidFill>
          <a:ln w="57150" cap="flat" cmpd="sng" algn="ctr">
            <a:solidFill>
              <a:schemeClr val="tx2"/>
            </a:solidFill>
            <a:prstDash val="solid"/>
            <a:miter lim="800000"/>
            <a:headEnd type="none" w="med" len="med"/>
            <a:tailEnd type="triangle"/>
          </a:ln>
          <a:effectLst/>
        </p:spPr>
      </p:cxnSp>
      <p:cxnSp>
        <p:nvCxnSpPr>
          <p:cNvPr id="61" name="Straight Arrow Connector 60"/>
          <p:cNvCxnSpPr/>
          <p:nvPr/>
        </p:nvCxnSpPr>
        <p:spPr bwMode="gray">
          <a:xfrm>
            <a:off x="2914089" y="2632195"/>
            <a:ext cx="457200" cy="0"/>
          </a:xfrm>
          <a:prstGeom prst="straightConnector1">
            <a:avLst/>
          </a:prstGeom>
          <a:solidFill>
            <a:schemeClr val="accent1"/>
          </a:solidFill>
          <a:ln w="57150" cap="flat" cmpd="sng" algn="ctr">
            <a:solidFill>
              <a:schemeClr val="tx2"/>
            </a:solidFill>
            <a:prstDash val="solid"/>
            <a:miter lim="800000"/>
            <a:headEnd type="none" w="med" len="med"/>
            <a:tailEnd type="triangle"/>
          </a:ln>
          <a:effectLst/>
        </p:spPr>
      </p:cxnSp>
      <p:cxnSp>
        <p:nvCxnSpPr>
          <p:cNvPr id="62" name="Straight Arrow Connector 61"/>
          <p:cNvCxnSpPr/>
          <p:nvPr/>
        </p:nvCxnSpPr>
        <p:spPr bwMode="gray">
          <a:xfrm>
            <a:off x="2914089" y="3396469"/>
            <a:ext cx="457200" cy="0"/>
          </a:xfrm>
          <a:prstGeom prst="straightConnector1">
            <a:avLst/>
          </a:prstGeom>
          <a:solidFill>
            <a:schemeClr val="accent1"/>
          </a:solidFill>
          <a:ln w="57150" cap="flat" cmpd="sng" algn="ctr">
            <a:solidFill>
              <a:schemeClr val="tx2"/>
            </a:solidFill>
            <a:prstDash val="solid"/>
            <a:miter lim="800000"/>
            <a:headEnd type="none" w="med" len="med"/>
            <a:tailEnd type="triangle"/>
          </a:ln>
          <a:effectLst/>
        </p:spPr>
      </p:cxnSp>
      <p:cxnSp>
        <p:nvCxnSpPr>
          <p:cNvPr id="63" name="Straight Arrow Connector 62"/>
          <p:cNvCxnSpPr/>
          <p:nvPr/>
        </p:nvCxnSpPr>
        <p:spPr bwMode="gray">
          <a:xfrm>
            <a:off x="2914089" y="4126625"/>
            <a:ext cx="457200" cy="0"/>
          </a:xfrm>
          <a:prstGeom prst="straightConnector1">
            <a:avLst/>
          </a:prstGeom>
          <a:solidFill>
            <a:schemeClr val="accent1"/>
          </a:solidFill>
          <a:ln w="57150" cap="flat" cmpd="sng" algn="ctr">
            <a:solidFill>
              <a:schemeClr val="tx2"/>
            </a:solidFill>
            <a:prstDash val="solid"/>
            <a:miter lim="800000"/>
            <a:headEnd type="none" w="med" len="med"/>
            <a:tailEnd type="triangle"/>
          </a:ln>
          <a:effectLst/>
        </p:spPr>
      </p:cxnSp>
      <p:sp>
        <p:nvSpPr>
          <p:cNvPr id="6" name="Text Placeholder 5"/>
          <p:cNvSpPr>
            <a:spLocks noGrp="1"/>
          </p:cNvSpPr>
          <p:nvPr>
            <p:ph type="body" sz="quarter" idx="15"/>
          </p:nvPr>
        </p:nvSpPr>
        <p:spPr/>
        <p:txBody>
          <a:bodyPr/>
          <a:lstStyle/>
          <a:p>
            <a:r>
              <a:rPr lang="en-US" dirty="0"/>
              <a:t>Behavioral Economics Comes to Higher Ed</a:t>
            </a:r>
          </a:p>
        </p:txBody>
      </p:sp>
      <p:sp>
        <p:nvSpPr>
          <p:cNvPr id="2" name="Text Placeholder 1"/>
          <p:cNvSpPr>
            <a:spLocks noGrp="1"/>
          </p:cNvSpPr>
          <p:nvPr>
            <p:ph type="body" sz="quarter" idx="16"/>
          </p:nvPr>
        </p:nvSpPr>
        <p:spPr/>
        <p:txBody>
          <a:bodyPr/>
          <a:lstStyle/>
          <a:p>
            <a:endParaRPr lang="en-US" dirty="0"/>
          </a:p>
        </p:txBody>
      </p:sp>
      <p:sp>
        <p:nvSpPr>
          <p:cNvPr id="5" name="Text Placeholder 4"/>
          <p:cNvSpPr>
            <a:spLocks noGrp="1"/>
          </p:cNvSpPr>
          <p:nvPr>
            <p:ph type="body" sz="quarter" idx="18"/>
          </p:nvPr>
        </p:nvSpPr>
        <p:spPr>
          <a:xfrm>
            <a:off x="4023360" y="4677489"/>
            <a:ext cx="2377440" cy="123111"/>
          </a:xfrm>
        </p:spPr>
        <p:txBody>
          <a:bodyPr/>
          <a:lstStyle/>
          <a:p>
            <a:r>
              <a:rPr lang="en-US" dirty="0"/>
              <a:t>Source: EAB Interviews and Analysis</a:t>
            </a:r>
          </a:p>
        </p:txBody>
      </p:sp>
      <p:sp>
        <p:nvSpPr>
          <p:cNvPr id="11" name="Text Placeholder 10"/>
          <p:cNvSpPr>
            <a:spLocks noGrp="1"/>
          </p:cNvSpPr>
          <p:nvPr>
            <p:ph type="body" sz="quarter" idx="19"/>
          </p:nvPr>
        </p:nvSpPr>
        <p:spPr/>
        <p:txBody>
          <a:bodyPr/>
          <a:lstStyle/>
          <a:p>
            <a:endParaRPr lang="en-US"/>
          </a:p>
        </p:txBody>
      </p:sp>
      <p:sp>
        <p:nvSpPr>
          <p:cNvPr id="4" name="Title 3"/>
          <p:cNvSpPr>
            <a:spLocks noGrp="1"/>
          </p:cNvSpPr>
          <p:nvPr>
            <p:ph type="title"/>
          </p:nvPr>
        </p:nvSpPr>
        <p:spPr>
          <a:xfrm>
            <a:off x="266700" y="309824"/>
            <a:ext cx="5486400" cy="256480"/>
          </a:xfrm>
        </p:spPr>
        <p:txBody>
          <a:bodyPr/>
          <a:lstStyle/>
          <a:p>
            <a:r>
              <a:rPr lang="en-US" b="0" dirty="0"/>
              <a:t>Steering Choice Architecture in Our Favor</a:t>
            </a:r>
          </a:p>
        </p:txBody>
      </p:sp>
      <p:sp>
        <p:nvSpPr>
          <p:cNvPr id="19" name="Text Placeholder 16"/>
          <p:cNvSpPr txBox="1">
            <a:spLocks/>
          </p:cNvSpPr>
          <p:nvPr/>
        </p:nvSpPr>
        <p:spPr bwMode="gray">
          <a:xfrm>
            <a:off x="3280296" y="1173276"/>
            <a:ext cx="2761113" cy="424041"/>
          </a:xfrm>
          <a:prstGeom prst="rect">
            <a:avLst/>
          </a:prstGeom>
        </p:spPr>
        <p:txBody>
          <a:bodyPr lIns="0" tIns="0" rIns="0" bIns="0"/>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000" dirty="0"/>
              <a:t>But Too Often, Students are “Nudged” in the Wrong Direction</a:t>
            </a:r>
          </a:p>
        </p:txBody>
      </p:sp>
      <p:sp>
        <p:nvSpPr>
          <p:cNvPr id="23" name="Text Placeholder 16"/>
          <p:cNvSpPr txBox="1">
            <a:spLocks/>
          </p:cNvSpPr>
          <p:nvPr/>
        </p:nvSpPr>
        <p:spPr bwMode="gray">
          <a:xfrm>
            <a:off x="266700" y="1161903"/>
            <a:ext cx="2761113" cy="424041"/>
          </a:xfrm>
          <a:prstGeom prst="rect">
            <a:avLst/>
          </a:prstGeom>
        </p:spPr>
        <p:txBody>
          <a:bodyPr lIns="0" tIns="0" rIns="0" bIns="0"/>
          <a:lstStyle>
            <a:lvl1pPr marL="0" indent="0" algn="ctr" defTabSz="1018879" rtl="0" eaLnBrk="1" latinLnBrk="0" hangingPunct="1">
              <a:spcBef>
                <a:spcPts val="0"/>
              </a:spcBef>
              <a:buFont typeface="Arial" pitchFamily="34" charset="0"/>
              <a:buNone/>
              <a:defRPr sz="1100" b="1" kern="1200">
                <a:solidFill>
                  <a:schemeClr val="tx1"/>
                </a:solidFill>
                <a:latin typeface="+mn-lt"/>
                <a:ea typeface="+mn-ea"/>
                <a:cs typeface="+mn-cs"/>
              </a:defRPr>
            </a:lvl1pPr>
            <a:lvl2pPr marL="230188" indent="-117475"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2pPr>
            <a:lvl3pPr marL="342900" indent="-112713"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3pPr>
            <a:lvl4pPr marL="458788" indent="-115888" algn="ctr" defTabSz="1018879" rtl="0" eaLnBrk="1" latinLnBrk="0" hangingPunct="1">
              <a:spcBef>
                <a:spcPts val="500"/>
              </a:spcBef>
              <a:buFont typeface="Arial" pitchFamily="34" charset="0"/>
              <a:buNone/>
              <a:defRPr sz="1000" b="1" kern="1200">
                <a:solidFill>
                  <a:schemeClr val="tx1"/>
                </a:solidFill>
                <a:latin typeface="+mn-lt"/>
                <a:ea typeface="+mn-ea"/>
                <a:cs typeface="+mn-cs"/>
              </a:defRPr>
            </a:lvl4pPr>
            <a:lvl5pPr marL="571500" indent="-112713" algn="ctr" defTabSz="1018879" rtl="0" eaLnBrk="1" latinLnBrk="0" hangingPunct="1">
              <a:spcBef>
                <a:spcPts val="500"/>
              </a:spcBef>
              <a:buFont typeface="Arial" pitchFamily="34" charset="0"/>
              <a:buNone/>
              <a:defRPr sz="1000" b="1" kern="1200" baseline="0">
                <a:solidFill>
                  <a:schemeClr val="tx1"/>
                </a:solidFill>
                <a:latin typeface="+mn-lt"/>
                <a:ea typeface="+mn-ea"/>
                <a:cs typeface="+mn-cs"/>
              </a:defRPr>
            </a:lvl5pPr>
            <a:lvl6pPr marL="280191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35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798"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237" indent="-254720" algn="l" defTabSz="1018879"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US" sz="1000" dirty="0"/>
              <a:t>Minor Changes in Policy and Framing Affect All Aspects of Life</a:t>
            </a:r>
          </a:p>
        </p:txBody>
      </p:sp>
      <p:sp>
        <p:nvSpPr>
          <p:cNvPr id="7" name="Rectangle 6"/>
          <p:cNvSpPr/>
          <p:nvPr/>
        </p:nvSpPr>
        <p:spPr>
          <a:xfrm>
            <a:off x="104776" y="1562667"/>
            <a:ext cx="2897732" cy="634621"/>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6" name="Rectangle 25"/>
          <p:cNvSpPr/>
          <p:nvPr/>
        </p:nvSpPr>
        <p:spPr>
          <a:xfrm>
            <a:off x="104776" y="2311778"/>
            <a:ext cx="2897732" cy="634621"/>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Rectangle 26"/>
          <p:cNvSpPr/>
          <p:nvPr/>
        </p:nvSpPr>
        <p:spPr>
          <a:xfrm>
            <a:off x="104776" y="3060889"/>
            <a:ext cx="2897732" cy="634621"/>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8" name="Rectangle 27"/>
          <p:cNvSpPr/>
          <p:nvPr/>
        </p:nvSpPr>
        <p:spPr>
          <a:xfrm>
            <a:off x="104776" y="3809999"/>
            <a:ext cx="2897732" cy="634621"/>
          </a:xfrm>
          <a:prstGeom prst="rect">
            <a:avLst/>
          </a:prstGeom>
          <a:solidFill>
            <a:schemeClr val="accent1"/>
          </a:solidFill>
          <a:ln w="1905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bwMode="gray">
          <a:xfrm>
            <a:off x="423080" y="3118514"/>
            <a:ext cx="795089" cy="153888"/>
          </a:xfrm>
          <a:prstGeom prst="rect">
            <a:avLst/>
          </a:prstGeom>
          <a:noFill/>
        </p:spPr>
        <p:txBody>
          <a:bodyPr wrap="none" lIns="0" tIns="0" rIns="0" bIns="0" rtlCol="0">
            <a:spAutoFit/>
          </a:bodyPr>
          <a:lstStyle/>
          <a:p>
            <a:pPr>
              <a:spcBef>
                <a:spcPts val="500"/>
              </a:spcBef>
            </a:pPr>
            <a:r>
              <a:rPr lang="en-US" sz="1000" b="1" i="1" dirty="0"/>
              <a:t>Convenience</a:t>
            </a:r>
          </a:p>
        </p:txBody>
      </p:sp>
      <p:sp>
        <p:nvSpPr>
          <p:cNvPr id="29" name="TextBox 28"/>
          <p:cNvSpPr txBox="1"/>
          <p:nvPr/>
        </p:nvSpPr>
        <p:spPr bwMode="gray">
          <a:xfrm>
            <a:off x="423080" y="2363337"/>
            <a:ext cx="1146148" cy="153888"/>
          </a:xfrm>
          <a:prstGeom prst="rect">
            <a:avLst/>
          </a:prstGeom>
          <a:noFill/>
        </p:spPr>
        <p:txBody>
          <a:bodyPr wrap="none" lIns="0" tIns="0" rIns="0" bIns="0" rtlCol="0">
            <a:spAutoFit/>
          </a:bodyPr>
          <a:lstStyle/>
          <a:p>
            <a:pPr>
              <a:spcBef>
                <a:spcPts val="500"/>
              </a:spcBef>
            </a:pPr>
            <a:r>
              <a:rPr lang="en-US" sz="1000" b="1" i="1" dirty="0"/>
              <a:t>The Default Option</a:t>
            </a:r>
          </a:p>
        </p:txBody>
      </p:sp>
      <p:sp>
        <p:nvSpPr>
          <p:cNvPr id="30" name="TextBox 29"/>
          <p:cNvSpPr txBox="1"/>
          <p:nvPr/>
        </p:nvSpPr>
        <p:spPr bwMode="gray">
          <a:xfrm>
            <a:off x="423080" y="1601337"/>
            <a:ext cx="504946" cy="153888"/>
          </a:xfrm>
          <a:prstGeom prst="rect">
            <a:avLst/>
          </a:prstGeom>
          <a:noFill/>
        </p:spPr>
        <p:txBody>
          <a:bodyPr wrap="none" lIns="0" tIns="0" rIns="0" bIns="0" rtlCol="0">
            <a:spAutoFit/>
          </a:bodyPr>
          <a:lstStyle/>
          <a:p>
            <a:pPr>
              <a:spcBef>
                <a:spcPts val="500"/>
              </a:spcBef>
            </a:pPr>
            <a:r>
              <a:rPr lang="en-US" sz="1000" b="1" i="1" dirty="0"/>
              <a:t>Framing</a:t>
            </a:r>
          </a:p>
        </p:txBody>
      </p:sp>
      <p:sp>
        <p:nvSpPr>
          <p:cNvPr id="32" name="TextBox 31"/>
          <p:cNvSpPr txBox="1"/>
          <p:nvPr/>
        </p:nvSpPr>
        <p:spPr bwMode="gray">
          <a:xfrm>
            <a:off x="423080" y="3855492"/>
            <a:ext cx="1380186" cy="153888"/>
          </a:xfrm>
          <a:prstGeom prst="rect">
            <a:avLst/>
          </a:prstGeom>
          <a:noFill/>
        </p:spPr>
        <p:txBody>
          <a:bodyPr wrap="none" lIns="0" tIns="0" rIns="0" bIns="0" rtlCol="0">
            <a:spAutoFit/>
          </a:bodyPr>
          <a:lstStyle/>
          <a:p>
            <a:pPr>
              <a:spcBef>
                <a:spcPts val="500"/>
              </a:spcBef>
            </a:pPr>
            <a:r>
              <a:rPr lang="en-US" sz="1000" b="1" i="1" dirty="0"/>
              <a:t>Burdening Bad Choice</a:t>
            </a:r>
          </a:p>
        </p:txBody>
      </p:sp>
      <p:pic>
        <p:nvPicPr>
          <p:cNvPr id="9" name="Picture 2" descr="L:\public\share\ABC Templates and Resources\EAB Templates and Resources\EAB Art Icons Logos\EAB Icons\Brai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1037" y="1719617"/>
            <a:ext cx="256595" cy="30536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EAB Templates and Resources\EAB Art Icons Logos\EAB Icons\Appl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394" y="3214047"/>
            <a:ext cx="236555" cy="2780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public\share\ABC Templates and Resources\EAB Templates and Resources\EAB Art Icons Logos\EAB Icons\Check_box.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0371" y="2504364"/>
            <a:ext cx="267550" cy="23457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L:\public\share\ABC Templates and Resources\EAB Templates and Resources\EAB Art Icons Logos\EAB Icons\Hurdle.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86249" y="3991971"/>
            <a:ext cx="294037" cy="27361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bwMode="gray">
          <a:xfrm>
            <a:off x="180976" y="1815153"/>
            <a:ext cx="2128489" cy="276999"/>
          </a:xfrm>
          <a:prstGeom prst="rect">
            <a:avLst/>
          </a:prstGeom>
          <a:noFill/>
        </p:spPr>
        <p:txBody>
          <a:bodyPr wrap="square" lIns="0" tIns="0" rIns="0" bIns="0" rtlCol="0">
            <a:spAutoFit/>
          </a:bodyPr>
          <a:lstStyle/>
          <a:p>
            <a:pPr>
              <a:spcBef>
                <a:spcPts val="500"/>
              </a:spcBef>
            </a:pPr>
            <a:r>
              <a:rPr lang="en-US" sz="900" dirty="0"/>
              <a:t>“Medium” most popular coffee size, even when actual size manipulated</a:t>
            </a:r>
          </a:p>
        </p:txBody>
      </p:sp>
      <p:sp>
        <p:nvSpPr>
          <p:cNvPr id="37" name="TextBox 36"/>
          <p:cNvSpPr txBox="1"/>
          <p:nvPr/>
        </p:nvSpPr>
        <p:spPr bwMode="gray">
          <a:xfrm>
            <a:off x="180976" y="2568054"/>
            <a:ext cx="2128489" cy="276999"/>
          </a:xfrm>
          <a:prstGeom prst="rect">
            <a:avLst/>
          </a:prstGeom>
          <a:noFill/>
        </p:spPr>
        <p:txBody>
          <a:bodyPr wrap="square" lIns="0" tIns="0" rIns="0" bIns="0" rtlCol="0">
            <a:spAutoFit/>
          </a:bodyPr>
          <a:lstStyle/>
          <a:p>
            <a:pPr>
              <a:spcBef>
                <a:spcPts val="500"/>
              </a:spcBef>
            </a:pPr>
            <a:r>
              <a:rPr lang="en-US" sz="900" dirty="0"/>
              <a:t>Retirement plan enrollment climbs after “opt in” changed to “opt out”</a:t>
            </a:r>
          </a:p>
        </p:txBody>
      </p:sp>
      <p:sp>
        <p:nvSpPr>
          <p:cNvPr id="38" name="TextBox 37"/>
          <p:cNvSpPr txBox="1"/>
          <p:nvPr/>
        </p:nvSpPr>
        <p:spPr bwMode="gray">
          <a:xfrm>
            <a:off x="180976" y="3325505"/>
            <a:ext cx="2128489" cy="276999"/>
          </a:xfrm>
          <a:prstGeom prst="rect">
            <a:avLst/>
          </a:prstGeom>
          <a:noFill/>
        </p:spPr>
        <p:txBody>
          <a:bodyPr wrap="square" lIns="0" tIns="0" rIns="0" bIns="0" rtlCol="0">
            <a:spAutoFit/>
          </a:bodyPr>
          <a:lstStyle/>
          <a:p>
            <a:pPr>
              <a:spcBef>
                <a:spcPts val="500"/>
              </a:spcBef>
            </a:pPr>
            <a:r>
              <a:rPr lang="en-US" sz="900" dirty="0"/>
              <a:t>Consumers more likely to purchase food within easy reach, at eye level</a:t>
            </a:r>
          </a:p>
        </p:txBody>
      </p:sp>
      <p:sp>
        <p:nvSpPr>
          <p:cNvPr id="40" name="TextBox 39"/>
          <p:cNvSpPr txBox="1"/>
          <p:nvPr/>
        </p:nvSpPr>
        <p:spPr bwMode="gray">
          <a:xfrm>
            <a:off x="180976" y="4062484"/>
            <a:ext cx="2207384" cy="276999"/>
          </a:xfrm>
          <a:prstGeom prst="rect">
            <a:avLst/>
          </a:prstGeom>
          <a:noFill/>
        </p:spPr>
        <p:txBody>
          <a:bodyPr wrap="square" lIns="0" tIns="0" rIns="0" bIns="0" rtlCol="0">
            <a:spAutoFit/>
          </a:bodyPr>
          <a:lstStyle/>
          <a:p>
            <a:pPr>
              <a:spcBef>
                <a:spcPts val="500"/>
              </a:spcBef>
            </a:pPr>
            <a:r>
              <a:rPr lang="en-US" sz="900" dirty="0"/>
              <a:t>Motorcyclists must pass extra test and prove insurance to forgo helmet</a:t>
            </a:r>
          </a:p>
        </p:txBody>
      </p:sp>
      <p:sp>
        <p:nvSpPr>
          <p:cNvPr id="41" name="Rectangle 40"/>
          <p:cNvSpPr/>
          <p:nvPr/>
        </p:nvSpPr>
        <p:spPr>
          <a:xfrm>
            <a:off x="3393744" y="1619817"/>
            <a:ext cx="2647665" cy="634621"/>
          </a:xfrm>
          <a:prstGeom prst="rect">
            <a:avLst/>
          </a:prstGeom>
          <a:no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Rectangle 44"/>
          <p:cNvSpPr/>
          <p:nvPr/>
        </p:nvSpPr>
        <p:spPr>
          <a:xfrm>
            <a:off x="3393744" y="2368169"/>
            <a:ext cx="2647665" cy="634621"/>
          </a:xfrm>
          <a:prstGeom prst="rect">
            <a:avLst/>
          </a:prstGeom>
          <a:no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Rectangle 45"/>
          <p:cNvSpPr/>
          <p:nvPr/>
        </p:nvSpPr>
        <p:spPr>
          <a:xfrm>
            <a:off x="3393744" y="3116521"/>
            <a:ext cx="2647665" cy="634621"/>
          </a:xfrm>
          <a:prstGeom prst="rect">
            <a:avLst/>
          </a:prstGeom>
          <a:no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7" name="Rectangle 46"/>
          <p:cNvSpPr/>
          <p:nvPr/>
        </p:nvSpPr>
        <p:spPr>
          <a:xfrm>
            <a:off x="3393744" y="3864874"/>
            <a:ext cx="2647665" cy="634621"/>
          </a:xfrm>
          <a:prstGeom prst="rect">
            <a:avLst/>
          </a:prstGeom>
          <a:noFill/>
          <a:ln w="19050" cap="flat" cmpd="sng" algn="ctr">
            <a:solidFill>
              <a:schemeClr val="accent2"/>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48" name="Group 47"/>
          <p:cNvGrpSpPr/>
          <p:nvPr/>
        </p:nvGrpSpPr>
        <p:grpSpPr bwMode="gray">
          <a:xfrm>
            <a:off x="3277987" y="1445519"/>
            <a:ext cx="252374" cy="266826"/>
            <a:chOff x="3104999" y="3765065"/>
            <a:chExt cx="252374" cy="266826"/>
          </a:xfrm>
        </p:grpSpPr>
        <p:sp>
          <p:nvSpPr>
            <p:cNvPr id="49" name="Rectangle 48"/>
            <p:cNvSpPr/>
            <p:nvPr/>
          </p:nvSpPr>
          <p:spPr bwMode="gray">
            <a:xfrm>
              <a:off x="3104999" y="3779517"/>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0" name="TextBox 49"/>
            <p:cNvSpPr txBox="1"/>
            <p:nvPr/>
          </p:nvSpPr>
          <p:spPr bwMode="gray">
            <a:xfrm flipH="1">
              <a:off x="3188233" y="3765065"/>
              <a:ext cx="85906" cy="164633"/>
            </a:xfrm>
            <a:prstGeom prst="rect">
              <a:avLst/>
            </a:prstGeom>
            <a:noFill/>
          </p:spPr>
          <p:txBody>
            <a:bodyPr wrap="square" lIns="0" tIns="0" rIns="0" bIns="0" rtlCol="0">
              <a:noAutofit/>
            </a:bodyPr>
            <a:lstStyle/>
            <a:p>
              <a:pPr algn="ctr"/>
              <a:r>
                <a:rPr lang="en-US" sz="2800" b="1" baseline="-1000" dirty="0">
                  <a:solidFill>
                    <a:schemeClr val="bg1"/>
                  </a:solidFill>
                  <a:latin typeface="+mj-lt"/>
                </a:rPr>
                <a:t>!</a:t>
              </a:r>
            </a:p>
          </p:txBody>
        </p:sp>
      </p:grpSp>
      <p:grpSp>
        <p:nvGrpSpPr>
          <p:cNvPr id="51" name="Group 50"/>
          <p:cNvGrpSpPr/>
          <p:nvPr/>
        </p:nvGrpSpPr>
        <p:grpSpPr bwMode="gray">
          <a:xfrm>
            <a:off x="3277987" y="2184773"/>
            <a:ext cx="252374" cy="266826"/>
            <a:chOff x="3104999" y="3765065"/>
            <a:chExt cx="252374" cy="266826"/>
          </a:xfrm>
        </p:grpSpPr>
        <p:sp>
          <p:nvSpPr>
            <p:cNvPr id="52" name="Rectangle 51"/>
            <p:cNvSpPr/>
            <p:nvPr/>
          </p:nvSpPr>
          <p:spPr bwMode="gray">
            <a:xfrm>
              <a:off x="3104999" y="3779517"/>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3" name="TextBox 52"/>
            <p:cNvSpPr txBox="1"/>
            <p:nvPr/>
          </p:nvSpPr>
          <p:spPr bwMode="gray">
            <a:xfrm flipH="1">
              <a:off x="3188233" y="3765065"/>
              <a:ext cx="85906" cy="164633"/>
            </a:xfrm>
            <a:prstGeom prst="rect">
              <a:avLst/>
            </a:prstGeom>
            <a:noFill/>
          </p:spPr>
          <p:txBody>
            <a:bodyPr wrap="square" lIns="0" tIns="0" rIns="0" bIns="0" rtlCol="0">
              <a:noAutofit/>
            </a:bodyPr>
            <a:lstStyle/>
            <a:p>
              <a:pPr algn="ctr"/>
              <a:r>
                <a:rPr lang="en-US" sz="2800" b="1" baseline="-1000" dirty="0">
                  <a:solidFill>
                    <a:schemeClr val="bg1"/>
                  </a:solidFill>
                  <a:latin typeface="+mj-lt"/>
                </a:rPr>
                <a:t>!</a:t>
              </a:r>
            </a:p>
          </p:txBody>
        </p:sp>
      </p:grpSp>
      <p:grpSp>
        <p:nvGrpSpPr>
          <p:cNvPr id="54" name="Group 53"/>
          <p:cNvGrpSpPr/>
          <p:nvPr/>
        </p:nvGrpSpPr>
        <p:grpSpPr bwMode="gray">
          <a:xfrm>
            <a:off x="3277987" y="2935399"/>
            <a:ext cx="252374" cy="266826"/>
            <a:chOff x="3104999" y="3765065"/>
            <a:chExt cx="252374" cy="266826"/>
          </a:xfrm>
        </p:grpSpPr>
        <p:sp>
          <p:nvSpPr>
            <p:cNvPr id="55" name="Rectangle 54"/>
            <p:cNvSpPr/>
            <p:nvPr/>
          </p:nvSpPr>
          <p:spPr bwMode="gray">
            <a:xfrm>
              <a:off x="3104999" y="3779517"/>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6" name="TextBox 55"/>
            <p:cNvSpPr txBox="1"/>
            <p:nvPr/>
          </p:nvSpPr>
          <p:spPr bwMode="gray">
            <a:xfrm flipH="1">
              <a:off x="3188233" y="3765065"/>
              <a:ext cx="85906" cy="164633"/>
            </a:xfrm>
            <a:prstGeom prst="rect">
              <a:avLst/>
            </a:prstGeom>
            <a:noFill/>
          </p:spPr>
          <p:txBody>
            <a:bodyPr wrap="square" lIns="0" tIns="0" rIns="0" bIns="0" rtlCol="0">
              <a:noAutofit/>
            </a:bodyPr>
            <a:lstStyle/>
            <a:p>
              <a:pPr algn="ctr"/>
              <a:r>
                <a:rPr lang="en-US" sz="2800" b="1" baseline="-1000" dirty="0">
                  <a:solidFill>
                    <a:schemeClr val="bg1"/>
                  </a:solidFill>
                  <a:latin typeface="+mj-lt"/>
                </a:rPr>
                <a:t>!</a:t>
              </a:r>
            </a:p>
          </p:txBody>
        </p:sp>
      </p:grpSp>
      <p:grpSp>
        <p:nvGrpSpPr>
          <p:cNvPr id="57" name="Group 56"/>
          <p:cNvGrpSpPr/>
          <p:nvPr/>
        </p:nvGrpSpPr>
        <p:grpSpPr bwMode="gray">
          <a:xfrm>
            <a:off x="3277987" y="3679203"/>
            <a:ext cx="252374" cy="266826"/>
            <a:chOff x="3104999" y="3765065"/>
            <a:chExt cx="252374" cy="266826"/>
          </a:xfrm>
        </p:grpSpPr>
        <p:sp>
          <p:nvSpPr>
            <p:cNvPr id="58" name="Rectangle 57"/>
            <p:cNvSpPr/>
            <p:nvPr/>
          </p:nvSpPr>
          <p:spPr bwMode="gray">
            <a:xfrm>
              <a:off x="3104999" y="3779517"/>
              <a:ext cx="252374" cy="252374"/>
            </a:xfrm>
            <a:prstGeom prst="rect">
              <a:avLst/>
            </a:prstGeom>
            <a:solidFill>
              <a:schemeClr val="accent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59" name="TextBox 58"/>
            <p:cNvSpPr txBox="1"/>
            <p:nvPr/>
          </p:nvSpPr>
          <p:spPr bwMode="gray">
            <a:xfrm flipH="1">
              <a:off x="3188233" y="3765065"/>
              <a:ext cx="85906" cy="164633"/>
            </a:xfrm>
            <a:prstGeom prst="rect">
              <a:avLst/>
            </a:prstGeom>
            <a:noFill/>
          </p:spPr>
          <p:txBody>
            <a:bodyPr wrap="square" lIns="0" tIns="0" rIns="0" bIns="0" rtlCol="0">
              <a:noAutofit/>
            </a:bodyPr>
            <a:lstStyle/>
            <a:p>
              <a:pPr algn="ctr"/>
              <a:r>
                <a:rPr lang="en-US" sz="2800" b="1" baseline="-1000" dirty="0">
                  <a:solidFill>
                    <a:schemeClr val="bg1"/>
                  </a:solidFill>
                  <a:latin typeface="+mj-lt"/>
                </a:rPr>
                <a:t>!</a:t>
              </a:r>
            </a:p>
          </p:txBody>
        </p:sp>
      </p:grpSp>
      <p:pic>
        <p:nvPicPr>
          <p:cNvPr id="1030" name="Picture 6" descr="L:\public\share\ABC Templates and Resources\EAB Templates and Resources\EAB Art Icons Logos\EAB Icons\Calend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09230" y="2497541"/>
            <a:ext cx="263754" cy="262838"/>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public\share\ABC Templates and Resources\EAB Templates and Resources\EAB Art Icons Logos\EAB Icons\Scorecard.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88758" y="1733266"/>
            <a:ext cx="313109" cy="27233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L:\public\share\ABC Templates and Resources\EAB Templates and Resources\EAB Art Icons Logos\EAB Icons\Open_doo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02431" y="3989319"/>
            <a:ext cx="238810" cy="280724"/>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public\share\ABC Templates and Resources\EAB Templates and Resources\EAB Art Icons Logos\EAB Icons\Binoculars.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5111" y="3268640"/>
            <a:ext cx="340834" cy="224856"/>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bwMode="gray">
          <a:xfrm>
            <a:off x="3684900" y="1674125"/>
            <a:ext cx="1708244" cy="415498"/>
          </a:xfrm>
          <a:prstGeom prst="rect">
            <a:avLst/>
          </a:prstGeom>
          <a:noFill/>
        </p:spPr>
        <p:txBody>
          <a:bodyPr wrap="square" lIns="0" tIns="0" rIns="0" bIns="0" rtlCol="0">
            <a:spAutoFit/>
          </a:bodyPr>
          <a:lstStyle/>
          <a:p>
            <a:pPr>
              <a:spcBef>
                <a:spcPts val="500"/>
              </a:spcBef>
            </a:pPr>
            <a:r>
              <a:rPr lang="en-US" sz="900" dirty="0"/>
              <a:t>Students take “full load” of 12 credits, assume they’re on track for timely graduation</a:t>
            </a:r>
          </a:p>
        </p:txBody>
      </p:sp>
      <p:sp>
        <p:nvSpPr>
          <p:cNvPr id="65" name="TextBox 64"/>
          <p:cNvSpPr txBox="1"/>
          <p:nvPr/>
        </p:nvSpPr>
        <p:spPr bwMode="gray">
          <a:xfrm>
            <a:off x="3684900" y="2433850"/>
            <a:ext cx="1708244" cy="415498"/>
          </a:xfrm>
          <a:prstGeom prst="rect">
            <a:avLst/>
          </a:prstGeom>
          <a:noFill/>
        </p:spPr>
        <p:txBody>
          <a:bodyPr wrap="square" lIns="0" tIns="0" rIns="0" bIns="0" rtlCol="0">
            <a:spAutoFit/>
          </a:bodyPr>
          <a:lstStyle/>
          <a:p>
            <a:pPr>
              <a:spcBef>
                <a:spcPts val="500"/>
              </a:spcBef>
            </a:pPr>
            <a:r>
              <a:rPr lang="en-US" sz="900" dirty="0"/>
              <a:t>Students only register one term at a time, and many stick to minimum course requirements</a:t>
            </a:r>
          </a:p>
        </p:txBody>
      </p:sp>
      <p:sp>
        <p:nvSpPr>
          <p:cNvPr id="66" name="TextBox 65"/>
          <p:cNvSpPr txBox="1"/>
          <p:nvPr/>
        </p:nvSpPr>
        <p:spPr bwMode="gray">
          <a:xfrm>
            <a:off x="3684900" y="3170829"/>
            <a:ext cx="1708244" cy="415498"/>
          </a:xfrm>
          <a:prstGeom prst="rect">
            <a:avLst/>
          </a:prstGeom>
          <a:noFill/>
        </p:spPr>
        <p:txBody>
          <a:bodyPr wrap="square" lIns="0" tIns="0" rIns="0" bIns="0" rtlCol="0">
            <a:spAutoFit/>
          </a:bodyPr>
          <a:lstStyle/>
          <a:p>
            <a:pPr>
              <a:spcBef>
                <a:spcPts val="500"/>
              </a:spcBef>
            </a:pPr>
            <a:r>
              <a:rPr lang="en-US" sz="900" dirty="0"/>
              <a:t>Students pick courses from huge catalog based on flawed criteria, delay graduation requirements</a:t>
            </a:r>
          </a:p>
        </p:txBody>
      </p:sp>
      <p:sp>
        <p:nvSpPr>
          <p:cNvPr id="67" name="TextBox 66"/>
          <p:cNvSpPr txBox="1"/>
          <p:nvPr/>
        </p:nvSpPr>
        <p:spPr bwMode="gray">
          <a:xfrm>
            <a:off x="3684900" y="3921456"/>
            <a:ext cx="1708244" cy="415498"/>
          </a:xfrm>
          <a:prstGeom prst="rect">
            <a:avLst/>
          </a:prstGeom>
          <a:noFill/>
        </p:spPr>
        <p:txBody>
          <a:bodyPr wrap="square" lIns="0" tIns="0" rIns="0" bIns="0" rtlCol="0">
            <a:spAutoFit/>
          </a:bodyPr>
          <a:lstStyle/>
          <a:p>
            <a:pPr>
              <a:spcBef>
                <a:spcPts val="500"/>
              </a:spcBef>
            </a:pPr>
            <a:r>
              <a:rPr lang="en-US" sz="900" dirty="0"/>
              <a:t>Students able to withdraw from courses, drop out, or deviate from plans with easy transaction</a:t>
            </a:r>
          </a:p>
        </p:txBody>
      </p:sp>
    </p:spTree>
    <p:extLst>
      <p:ext uri="{BB962C8B-B14F-4D97-AF65-F5344CB8AC3E}">
        <p14:creationId xmlns:p14="http://schemas.microsoft.com/office/powerpoint/2010/main" val="22245825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A Large Body of Empirical Research Supports Course Improvement</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r>
              <a:rPr lang="en-US" b="0" dirty="0"/>
              <a:t>Backed by Science</a:t>
            </a:r>
          </a:p>
        </p:txBody>
      </p:sp>
      <p:sp>
        <p:nvSpPr>
          <p:cNvPr id="8" name="Rectangle 7"/>
          <p:cNvSpPr/>
          <p:nvPr/>
        </p:nvSpPr>
        <p:spPr bwMode="gray">
          <a:xfrm>
            <a:off x="273583" y="1585897"/>
            <a:ext cx="1737360" cy="1984097"/>
          </a:xfrm>
          <a:prstGeom prst="rect">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5554" tIns="72777" rIns="145554" bIns="72777" numCol="1" spcCol="0" rtlCol="0" fromWordArt="0" anchor="t" anchorCtr="0" forceAA="0" compatLnSpc="1">
            <a:prstTxWarp prst="textNoShape">
              <a:avLst/>
            </a:prstTxWarp>
            <a:noAutofit/>
          </a:bodyPr>
          <a:lstStyle/>
          <a:p>
            <a:pPr algn="ctr">
              <a:spcBef>
                <a:spcPts val="796"/>
              </a:spcBef>
            </a:pPr>
            <a:endParaRPr lang="en-US" sz="1600" dirty="0" err="1">
              <a:solidFill>
                <a:schemeClr val="bg1"/>
              </a:solidFill>
            </a:endParaRPr>
          </a:p>
        </p:txBody>
      </p:sp>
      <p:sp>
        <p:nvSpPr>
          <p:cNvPr id="9" name="Rectangle 8"/>
          <p:cNvSpPr/>
          <p:nvPr/>
        </p:nvSpPr>
        <p:spPr bwMode="gray">
          <a:xfrm>
            <a:off x="2312718" y="1585897"/>
            <a:ext cx="1737360" cy="1964091"/>
          </a:xfrm>
          <a:prstGeom prst="rect">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5554" tIns="72777" rIns="145554" bIns="72777" numCol="1" spcCol="0" rtlCol="0" fromWordArt="0" anchor="t" anchorCtr="0" forceAA="0" compatLnSpc="1">
            <a:prstTxWarp prst="textNoShape">
              <a:avLst/>
            </a:prstTxWarp>
            <a:noAutofit/>
          </a:bodyPr>
          <a:lstStyle/>
          <a:p>
            <a:pPr algn="ctr">
              <a:spcBef>
                <a:spcPts val="796"/>
              </a:spcBef>
            </a:pPr>
            <a:endParaRPr lang="en-US" sz="1600" dirty="0" err="1">
              <a:solidFill>
                <a:schemeClr val="bg1"/>
              </a:solidFill>
            </a:endParaRPr>
          </a:p>
        </p:txBody>
      </p:sp>
      <p:sp>
        <p:nvSpPr>
          <p:cNvPr id="10" name="Rectangle 9"/>
          <p:cNvSpPr/>
          <p:nvPr/>
        </p:nvSpPr>
        <p:spPr bwMode="gray">
          <a:xfrm>
            <a:off x="4324634" y="1585897"/>
            <a:ext cx="1737360" cy="1964088"/>
          </a:xfrm>
          <a:prstGeom prst="rect">
            <a:avLst/>
          </a:prstGeom>
          <a:solidFill>
            <a:schemeClr val="bg1"/>
          </a:solidFill>
          <a:ln w="1270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45554" tIns="72777" rIns="145554" bIns="72777" numCol="1" spcCol="0" rtlCol="0" fromWordArt="0" anchor="t" anchorCtr="0" forceAA="0" compatLnSpc="1">
            <a:prstTxWarp prst="textNoShape">
              <a:avLst/>
            </a:prstTxWarp>
            <a:noAutofit/>
          </a:bodyPr>
          <a:lstStyle/>
          <a:p>
            <a:pPr algn="ctr">
              <a:spcBef>
                <a:spcPts val="796"/>
              </a:spcBef>
            </a:pPr>
            <a:endParaRPr lang="en-US" sz="1000" dirty="0">
              <a:solidFill>
                <a:srgbClr val="FF0000"/>
              </a:solidFill>
            </a:endParaRPr>
          </a:p>
        </p:txBody>
      </p:sp>
      <p:sp>
        <p:nvSpPr>
          <p:cNvPr id="11" name="TextBox 10"/>
          <p:cNvSpPr txBox="1"/>
          <p:nvPr/>
        </p:nvSpPr>
        <p:spPr bwMode="gray">
          <a:xfrm>
            <a:off x="284780" y="1388589"/>
            <a:ext cx="1714967" cy="138499"/>
          </a:xfrm>
          <a:prstGeom prst="rect">
            <a:avLst/>
          </a:prstGeom>
          <a:noFill/>
        </p:spPr>
        <p:txBody>
          <a:bodyPr wrap="square" lIns="0" tIns="0" rIns="0" bIns="0" rtlCol="0">
            <a:spAutoFit/>
          </a:bodyPr>
          <a:lstStyle/>
          <a:p>
            <a:pPr algn="ctr">
              <a:spcBef>
                <a:spcPts val="796"/>
              </a:spcBef>
            </a:pPr>
            <a:r>
              <a:rPr lang="en-US" sz="900" b="1" dirty="0"/>
              <a:t>Course Redesign</a:t>
            </a:r>
          </a:p>
        </p:txBody>
      </p:sp>
      <p:sp>
        <p:nvSpPr>
          <p:cNvPr id="12" name="TextBox 11"/>
          <p:cNvSpPr txBox="1"/>
          <p:nvPr/>
        </p:nvSpPr>
        <p:spPr bwMode="gray">
          <a:xfrm>
            <a:off x="2323915" y="1250089"/>
            <a:ext cx="1714967" cy="276999"/>
          </a:xfrm>
          <a:prstGeom prst="rect">
            <a:avLst/>
          </a:prstGeom>
          <a:noFill/>
        </p:spPr>
        <p:txBody>
          <a:bodyPr wrap="square" lIns="0" tIns="0" rIns="0" bIns="0" rtlCol="0">
            <a:spAutoFit/>
          </a:bodyPr>
          <a:lstStyle/>
          <a:p>
            <a:pPr algn="ctr">
              <a:spcBef>
                <a:spcPts val="796"/>
              </a:spcBef>
            </a:pPr>
            <a:r>
              <a:rPr lang="en-US" sz="900" b="1" dirty="0"/>
              <a:t>Active Learning Environments</a:t>
            </a:r>
          </a:p>
        </p:txBody>
      </p:sp>
      <p:sp>
        <p:nvSpPr>
          <p:cNvPr id="13" name="TextBox 12"/>
          <p:cNvSpPr txBox="1"/>
          <p:nvPr/>
        </p:nvSpPr>
        <p:spPr bwMode="gray">
          <a:xfrm>
            <a:off x="4280379" y="1250089"/>
            <a:ext cx="1825869" cy="276999"/>
          </a:xfrm>
          <a:prstGeom prst="rect">
            <a:avLst/>
          </a:prstGeom>
          <a:noFill/>
        </p:spPr>
        <p:txBody>
          <a:bodyPr wrap="square" lIns="0" tIns="0" rIns="0" bIns="0" rtlCol="0">
            <a:spAutoFit/>
          </a:bodyPr>
          <a:lstStyle/>
          <a:p>
            <a:pPr algn="ctr">
              <a:spcBef>
                <a:spcPts val="796"/>
              </a:spcBef>
            </a:pPr>
            <a:r>
              <a:rPr lang="en-US" sz="900" b="1" dirty="0"/>
              <a:t>Gateway Course Assessment &amp; Improvement</a:t>
            </a:r>
          </a:p>
        </p:txBody>
      </p:sp>
      <p:sp>
        <p:nvSpPr>
          <p:cNvPr id="17" name="Text Placeholder 1"/>
          <p:cNvSpPr txBox="1">
            <a:spLocks/>
          </p:cNvSpPr>
          <p:nvPr/>
        </p:nvSpPr>
        <p:spPr bwMode="gray">
          <a:xfrm>
            <a:off x="345872" y="2220958"/>
            <a:ext cx="1600200" cy="103361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Supports institutions in course redesign efforts aimed at improving student learning and reducing costs</a:t>
            </a:r>
          </a:p>
          <a:p>
            <a:r>
              <a:rPr lang="en-US" dirty="0"/>
              <a:t>Over 195 redesign projects undertaken</a:t>
            </a:r>
          </a:p>
        </p:txBody>
      </p:sp>
      <p:sp>
        <p:nvSpPr>
          <p:cNvPr id="18" name="Text Placeholder 1"/>
          <p:cNvSpPr txBox="1">
            <a:spLocks/>
          </p:cNvSpPr>
          <p:nvPr/>
        </p:nvSpPr>
        <p:spPr bwMode="gray">
          <a:xfrm>
            <a:off x="2381298" y="2220958"/>
            <a:ext cx="1600200" cy="117211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Active learning classroom design developed by North Carolina State University meant to scale active learning to large courses</a:t>
            </a:r>
          </a:p>
          <a:p>
            <a:r>
              <a:rPr lang="en-US" dirty="0"/>
              <a:t>Over 250 institutions SCALE-UP sites in the US</a:t>
            </a:r>
          </a:p>
        </p:txBody>
      </p:sp>
      <p:sp>
        <p:nvSpPr>
          <p:cNvPr id="19" name="Text Placeholder 1"/>
          <p:cNvSpPr txBox="1">
            <a:spLocks/>
          </p:cNvSpPr>
          <p:nvPr/>
        </p:nvSpPr>
        <p:spPr bwMode="gray">
          <a:xfrm>
            <a:off x="4393214" y="2220958"/>
            <a:ext cx="1600200" cy="1172116"/>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Comprehensive gateway course improvement processes involving analytics and F2F and virtual course redesign support communities</a:t>
            </a:r>
          </a:p>
          <a:p>
            <a:r>
              <a:rPr lang="en-US" dirty="0"/>
              <a:t>39 participating colleges and universities</a:t>
            </a:r>
          </a:p>
        </p:txBody>
      </p:sp>
      <p:pic>
        <p:nvPicPr>
          <p:cNvPr id="2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0743" y="1784893"/>
            <a:ext cx="1463040" cy="264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580" y="1729905"/>
            <a:ext cx="1105637" cy="374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3" descr="Image result for john gardner institu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3234" y="1722484"/>
            <a:ext cx="1280160" cy="133367"/>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bwMode="gray">
          <a:xfrm>
            <a:off x="4583930" y="1861713"/>
            <a:ext cx="1280161" cy="107722"/>
          </a:xfrm>
          <a:prstGeom prst="rect">
            <a:avLst/>
          </a:prstGeom>
          <a:noFill/>
        </p:spPr>
        <p:txBody>
          <a:bodyPr wrap="square" lIns="0" tIns="0" rIns="0" bIns="0" rtlCol="0">
            <a:spAutoFit/>
          </a:bodyPr>
          <a:lstStyle/>
          <a:p>
            <a:pPr algn="ctr">
              <a:spcBef>
                <a:spcPts val="500"/>
              </a:spcBef>
            </a:pPr>
            <a:r>
              <a:rPr lang="en-US" sz="700" i="1" dirty="0"/>
              <a:t>Gateways to Completion</a:t>
            </a:r>
          </a:p>
        </p:txBody>
      </p:sp>
    </p:spTree>
    <p:extLst>
      <p:ext uri="{BB962C8B-B14F-4D97-AF65-F5344CB8AC3E}">
        <p14:creationId xmlns:p14="http://schemas.microsoft.com/office/powerpoint/2010/main" val="2562961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6D2B46-CC3E-4E07-B2DC-AC7B66E8D413}"/>
              </a:ext>
            </a:extLst>
          </p:cNvPr>
          <p:cNvSpPr>
            <a:spLocks noGrp="1"/>
          </p:cNvSpPr>
          <p:nvPr>
            <p:ph type="title"/>
          </p:nvPr>
        </p:nvSpPr>
        <p:spPr>
          <a:xfrm>
            <a:off x="465363" y="1687481"/>
            <a:ext cx="4114800" cy="1038746"/>
          </a:xfrm>
        </p:spPr>
        <p:txBody>
          <a:bodyPr/>
          <a:lstStyle/>
          <a:p>
            <a:r>
              <a:rPr lang="en-US" dirty="0"/>
              <a:t>Toward Greater Rigor and Granularity in Strategic Planning </a:t>
            </a:r>
          </a:p>
        </p:txBody>
      </p:sp>
      <p:sp>
        <p:nvSpPr>
          <p:cNvPr id="8" name="Text Placeholder 7">
            <a:extLst>
              <a:ext uri="{FF2B5EF4-FFF2-40B4-BE49-F238E27FC236}">
                <a16:creationId xmlns:a16="http://schemas.microsoft.com/office/drawing/2014/main" id="{D9A45745-6007-401B-9F11-49E11407450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3D2BCCA2-7278-408E-B8D9-E1DCCDBB7A1A}"/>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A5C8AE9F-B0BA-4690-80DE-9C5985738C9C}"/>
              </a:ext>
            </a:extLst>
          </p:cNvPr>
          <p:cNvSpPr>
            <a:spLocks noGrp="1"/>
          </p:cNvSpPr>
          <p:nvPr>
            <p:ph type="body" sz="quarter" idx="21"/>
          </p:nvPr>
        </p:nvSpPr>
        <p:spPr>
          <a:xfrm>
            <a:off x="5018885" y="3494256"/>
            <a:ext cx="416204" cy="205151"/>
          </a:xfrm>
        </p:spPr>
        <p:txBody>
          <a:bodyPr/>
          <a:lstStyle/>
          <a:p>
            <a:r>
              <a:rPr lang="en-US" dirty="0"/>
              <a:t>Part</a:t>
            </a:r>
          </a:p>
        </p:txBody>
      </p:sp>
      <p:sp>
        <p:nvSpPr>
          <p:cNvPr id="11" name="Text Placeholder 10">
            <a:extLst>
              <a:ext uri="{FF2B5EF4-FFF2-40B4-BE49-F238E27FC236}">
                <a16:creationId xmlns:a16="http://schemas.microsoft.com/office/drawing/2014/main" id="{4F96D9CF-0825-4E33-A64A-711921C84875}"/>
              </a:ext>
            </a:extLst>
          </p:cNvPr>
          <p:cNvSpPr>
            <a:spLocks noGrp="1"/>
          </p:cNvSpPr>
          <p:nvPr>
            <p:ph type="body" sz="quarter" idx="22"/>
          </p:nvPr>
        </p:nvSpPr>
        <p:spPr/>
        <p:txBody>
          <a:bodyPr/>
          <a:lstStyle/>
          <a:p>
            <a:r>
              <a:rPr lang="en-US" dirty="0"/>
              <a:t>3</a:t>
            </a:r>
          </a:p>
        </p:txBody>
      </p:sp>
    </p:spTree>
    <p:extLst>
      <p:ext uri="{BB962C8B-B14F-4D97-AF65-F5344CB8AC3E}">
        <p14:creationId xmlns:p14="http://schemas.microsoft.com/office/powerpoint/2010/main" val="7957387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9875" y="640267"/>
            <a:ext cx="6004176" cy="184666"/>
          </a:xfrm>
        </p:spPr>
        <p:txBody>
          <a:bodyPr/>
          <a:lstStyle/>
          <a:p>
            <a:r>
              <a:rPr lang="en-US" dirty="0"/>
              <a:t>Mission-, Culture-Driven Ethos Often a Double-Edged Sword</a:t>
            </a:r>
          </a:p>
        </p:txBody>
      </p:sp>
      <p:sp>
        <p:nvSpPr>
          <p:cNvPr id="3" name="Text Placeholder 2"/>
          <p:cNvSpPr>
            <a:spLocks noGrp="1"/>
          </p:cNvSpPr>
          <p:nvPr>
            <p:ph type="body" sz="quarter" idx="16"/>
          </p:nvPr>
        </p:nvSpPr>
        <p:spPr>
          <a:xfrm>
            <a:off x="269875" y="97401"/>
            <a:ext cx="3099290" cy="123111"/>
          </a:xfrm>
        </p:spPr>
        <p:txBody>
          <a:bodyPr/>
          <a:lstStyle/>
          <a:p>
            <a:endParaRPr lang="en-US" dirty="0"/>
          </a:p>
        </p:txBody>
      </p:sp>
      <p:sp>
        <p:nvSpPr>
          <p:cNvPr id="4" name="Text Placeholder 3"/>
          <p:cNvSpPr>
            <a:spLocks noGrp="1"/>
          </p:cNvSpPr>
          <p:nvPr>
            <p:ph type="body" sz="quarter" idx="18"/>
          </p:nvPr>
        </p:nvSpPr>
        <p:spPr>
          <a:xfrm>
            <a:off x="4023360" y="4677489"/>
            <a:ext cx="2377440" cy="123111"/>
          </a:xfrm>
        </p:spPr>
        <p:txBody>
          <a:bodyPr/>
          <a:lstStyle/>
          <a:p>
            <a:pPr algn="r"/>
            <a:r>
              <a:rPr lang="en-US" dirty="0"/>
              <a:t>Source: EAB interviews and analysis.</a:t>
            </a:r>
          </a:p>
        </p:txBody>
      </p:sp>
      <p:sp>
        <p:nvSpPr>
          <p:cNvPr id="6" name="Title 5"/>
          <p:cNvSpPr>
            <a:spLocks noGrp="1"/>
          </p:cNvSpPr>
          <p:nvPr>
            <p:ph type="title"/>
          </p:nvPr>
        </p:nvSpPr>
        <p:spPr>
          <a:xfrm>
            <a:off x="269875" y="309824"/>
            <a:ext cx="5486400" cy="256480"/>
          </a:xfrm>
        </p:spPr>
        <p:txBody>
          <a:bodyPr/>
          <a:lstStyle/>
          <a:p>
            <a:r>
              <a:rPr lang="en-US" b="0" dirty="0"/>
              <a:t>Why Higher Ed Culture Eats Strategy</a:t>
            </a:r>
          </a:p>
        </p:txBody>
      </p:sp>
      <p:grpSp>
        <p:nvGrpSpPr>
          <p:cNvPr id="13" name="Group 12"/>
          <p:cNvGrpSpPr/>
          <p:nvPr/>
        </p:nvGrpSpPr>
        <p:grpSpPr>
          <a:xfrm>
            <a:off x="269875" y="1656936"/>
            <a:ext cx="1481946" cy="935539"/>
            <a:chOff x="269875" y="1656936"/>
            <a:chExt cx="1481946" cy="935539"/>
          </a:xfrm>
        </p:grpSpPr>
        <p:sp>
          <p:nvSpPr>
            <p:cNvPr id="17" name="TextBox 16"/>
            <p:cNvSpPr txBox="1"/>
            <p:nvPr/>
          </p:nvSpPr>
          <p:spPr bwMode="gray">
            <a:xfrm>
              <a:off x="269875" y="1656936"/>
              <a:ext cx="1456782" cy="307777"/>
            </a:xfrm>
            <a:prstGeom prst="rect">
              <a:avLst/>
            </a:prstGeom>
            <a:noFill/>
          </p:spPr>
          <p:txBody>
            <a:bodyPr wrap="square" lIns="0" tIns="0" rIns="0" bIns="0" rtlCol="0">
              <a:spAutoFit/>
            </a:bodyPr>
            <a:lstStyle/>
            <a:p>
              <a:r>
                <a:rPr lang="en-US" sz="1000" b="1" dirty="0"/>
                <a:t>“Everyone deserves a seat at the table”</a:t>
              </a:r>
            </a:p>
          </p:txBody>
        </p:sp>
        <p:sp>
          <p:nvSpPr>
            <p:cNvPr id="50" name="Text Placeholder 1"/>
            <p:cNvSpPr txBox="1">
              <a:spLocks/>
            </p:cNvSpPr>
            <p:nvPr/>
          </p:nvSpPr>
          <p:spPr bwMode="gray">
            <a:xfrm>
              <a:off x="269877" y="2038477"/>
              <a:ext cx="1481944" cy="5539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Participation in planning seen as necessary to further individual or departmental agendas</a:t>
              </a:r>
            </a:p>
          </p:txBody>
        </p:sp>
      </p:grpSp>
      <p:sp>
        <p:nvSpPr>
          <p:cNvPr id="19" name="TextBox 18"/>
          <p:cNvSpPr txBox="1"/>
          <p:nvPr/>
        </p:nvSpPr>
        <p:spPr bwMode="gray">
          <a:xfrm>
            <a:off x="2189168" y="1656936"/>
            <a:ext cx="1774741" cy="307777"/>
          </a:xfrm>
          <a:prstGeom prst="rect">
            <a:avLst/>
          </a:prstGeom>
          <a:noFill/>
        </p:spPr>
        <p:txBody>
          <a:bodyPr wrap="square" lIns="0" tIns="0" rIns="0" bIns="0" rtlCol="0">
            <a:spAutoFit/>
          </a:bodyPr>
          <a:lstStyle/>
          <a:p>
            <a:r>
              <a:rPr lang="en-US" sz="1000" b="1" dirty="0"/>
              <a:t>“Every idea is a </a:t>
            </a:r>
            <a:br>
              <a:rPr lang="en-US" sz="1000" b="1" dirty="0"/>
            </a:br>
            <a:r>
              <a:rPr lang="en-US" sz="1000" b="1" dirty="0"/>
              <a:t>good idea”</a:t>
            </a:r>
          </a:p>
        </p:txBody>
      </p:sp>
      <p:sp>
        <p:nvSpPr>
          <p:cNvPr id="51" name="Text Placeholder 1"/>
          <p:cNvSpPr txBox="1">
            <a:spLocks/>
          </p:cNvSpPr>
          <p:nvPr/>
        </p:nvSpPr>
        <p:spPr bwMode="gray">
          <a:xfrm>
            <a:off x="2189168" y="2038477"/>
            <a:ext cx="1701750"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Culture of inclusion fosters belief that every contribution has equal merit </a:t>
            </a:r>
          </a:p>
        </p:txBody>
      </p:sp>
      <p:sp>
        <p:nvSpPr>
          <p:cNvPr id="57" name="TextBox 56"/>
          <p:cNvSpPr txBox="1"/>
          <p:nvPr/>
        </p:nvSpPr>
        <p:spPr bwMode="gray">
          <a:xfrm>
            <a:off x="269875" y="965128"/>
            <a:ext cx="5855698" cy="153888"/>
          </a:xfrm>
          <a:prstGeom prst="rect">
            <a:avLst/>
          </a:prstGeom>
          <a:noFill/>
        </p:spPr>
        <p:txBody>
          <a:bodyPr wrap="square" lIns="0" tIns="0" rIns="0" bIns="0" rtlCol="0">
            <a:spAutoFit/>
          </a:bodyPr>
          <a:lstStyle/>
          <a:p>
            <a:pPr>
              <a:spcBef>
                <a:spcPts val="500"/>
              </a:spcBef>
            </a:pPr>
            <a:r>
              <a:rPr lang="en-US" sz="1000" b="1" dirty="0"/>
              <a:t>Worthy Efforts to Build Consensus Frequently Prevent Strategic Thinking</a:t>
            </a:r>
          </a:p>
        </p:txBody>
      </p:sp>
      <p:sp>
        <p:nvSpPr>
          <p:cNvPr id="14" name="TextBox 13"/>
          <p:cNvSpPr txBox="1"/>
          <p:nvPr/>
        </p:nvSpPr>
        <p:spPr bwMode="gray">
          <a:xfrm>
            <a:off x="4141618" y="1656936"/>
            <a:ext cx="1737512" cy="307777"/>
          </a:xfrm>
          <a:prstGeom prst="rect">
            <a:avLst/>
          </a:prstGeom>
          <a:noFill/>
        </p:spPr>
        <p:txBody>
          <a:bodyPr wrap="square" lIns="0" tIns="0" rIns="0" bIns="0" rtlCol="0">
            <a:spAutoFit/>
          </a:bodyPr>
          <a:lstStyle/>
          <a:p>
            <a:r>
              <a:rPr lang="en-US" sz="1000" b="1" dirty="0"/>
              <a:t>“We’ve got to all be </a:t>
            </a:r>
            <a:br>
              <a:rPr lang="en-US" sz="1000" b="1" dirty="0"/>
            </a:br>
            <a:r>
              <a:rPr lang="en-US" sz="1000" b="1" dirty="0"/>
              <a:t>on board”</a:t>
            </a:r>
          </a:p>
        </p:txBody>
      </p:sp>
      <p:sp>
        <p:nvSpPr>
          <p:cNvPr id="46" name="Text Placeholder 1"/>
          <p:cNvSpPr txBox="1">
            <a:spLocks/>
          </p:cNvSpPr>
          <p:nvPr/>
        </p:nvSpPr>
        <p:spPr bwMode="gray">
          <a:xfrm>
            <a:off x="4148982" y="2038477"/>
            <a:ext cx="1803584" cy="415498"/>
          </a:xfrm>
          <a:prstGeom prst="rect">
            <a:avLst/>
          </a:prstGeom>
        </p:spPr>
        <p:txBody>
          <a:bodyPr vert="horz" wrap="square" lIns="0" tIns="0" rIns="0" bIns="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baseline="0">
                <a:solidFill>
                  <a:schemeClr val="tx1"/>
                </a:solidFill>
                <a:latin typeface="+mn-lt"/>
                <a:ea typeface="+mn-ea"/>
                <a:cs typeface="+mn-cs"/>
              </a:defRPr>
            </a:lvl8pPr>
            <a:lvl9pPr marL="1028700" indent="-114300" algn="l" defTabSz="640080" rtl="0" eaLnBrk="1" latinLnBrk="0" hangingPunct="1">
              <a:spcBef>
                <a:spcPts val="500"/>
              </a:spcBef>
              <a:buClr>
                <a:schemeClr val="tx1"/>
              </a:buClr>
              <a:buSzPct val="100000"/>
              <a:buFont typeface="Arial" panose="020B0604020202020204" pitchFamily="34" charset="0"/>
              <a:buChar char="•"/>
              <a:defRPr sz="900" kern="1200" baseline="0">
                <a:solidFill>
                  <a:schemeClr val="tx1"/>
                </a:solidFill>
                <a:latin typeface="+mn-lt"/>
                <a:ea typeface="+mn-ea"/>
                <a:cs typeface="+mn-cs"/>
              </a:defRPr>
            </a:lvl9pPr>
          </a:lstStyle>
          <a:p>
            <a:pPr marL="0" indent="0">
              <a:buNone/>
            </a:pPr>
            <a:r>
              <a:rPr lang="en-US" dirty="0"/>
              <a:t>Complete consensus viewed as the only way to move ideas beyond committee meetings </a:t>
            </a:r>
          </a:p>
        </p:txBody>
      </p:sp>
      <p:pic>
        <p:nvPicPr>
          <p:cNvPr id="10" name="Picture 9">
            <a:extLst>
              <a:ext uri="{FF2B5EF4-FFF2-40B4-BE49-F238E27FC236}">
                <a16:creationId xmlns:a16="http://schemas.microsoft.com/office/drawing/2014/main" id="{91A6D933-C74A-4876-8DBE-EC5611C1ED7A}"/>
              </a:ext>
            </a:extLst>
          </p:cNvPr>
          <p:cNvPicPr>
            <a:picLocks noChangeAspect="1"/>
          </p:cNvPicPr>
          <p:nvPr/>
        </p:nvPicPr>
        <p:blipFill>
          <a:blip r:embed="rId3"/>
          <a:stretch>
            <a:fillRect/>
          </a:stretch>
        </p:blipFill>
        <p:spPr>
          <a:xfrm>
            <a:off x="269875" y="1355058"/>
            <a:ext cx="548640" cy="230428"/>
          </a:xfrm>
          <a:prstGeom prst="rect">
            <a:avLst/>
          </a:prstGeom>
        </p:spPr>
      </p:pic>
      <p:pic>
        <p:nvPicPr>
          <p:cNvPr id="15" name="Picture 14" descr="A picture containing object&#10;&#10;Description automatically generated">
            <a:extLst>
              <a:ext uri="{FF2B5EF4-FFF2-40B4-BE49-F238E27FC236}">
                <a16:creationId xmlns:a16="http://schemas.microsoft.com/office/drawing/2014/main" id="{31B48FA6-BBE8-4F0E-99B8-2E030086043D}"/>
              </a:ext>
            </a:extLst>
          </p:cNvPr>
          <p:cNvPicPr>
            <a:picLocks noChangeAspect="1"/>
          </p:cNvPicPr>
          <p:nvPr/>
        </p:nvPicPr>
        <p:blipFill>
          <a:blip r:embed="rId4"/>
          <a:stretch>
            <a:fillRect/>
          </a:stretch>
        </p:blipFill>
        <p:spPr>
          <a:xfrm>
            <a:off x="2189168" y="1217412"/>
            <a:ext cx="202386" cy="365760"/>
          </a:xfrm>
          <a:prstGeom prst="rect">
            <a:avLst/>
          </a:prstGeom>
        </p:spPr>
      </p:pic>
      <p:pic>
        <p:nvPicPr>
          <p:cNvPr id="18" name="Picture 17" descr="A close up of a logo&#10;&#10;Description automatically generated">
            <a:extLst>
              <a:ext uri="{FF2B5EF4-FFF2-40B4-BE49-F238E27FC236}">
                <a16:creationId xmlns:a16="http://schemas.microsoft.com/office/drawing/2014/main" id="{659595BA-2524-44C9-A37C-FFCE7A276E6C}"/>
              </a:ext>
            </a:extLst>
          </p:cNvPr>
          <p:cNvPicPr>
            <a:picLocks noChangeAspect="1"/>
          </p:cNvPicPr>
          <p:nvPr/>
        </p:nvPicPr>
        <p:blipFill>
          <a:blip r:embed="rId5"/>
          <a:stretch>
            <a:fillRect/>
          </a:stretch>
        </p:blipFill>
        <p:spPr>
          <a:xfrm>
            <a:off x="4148981" y="1217412"/>
            <a:ext cx="359664" cy="365760"/>
          </a:xfrm>
          <a:prstGeom prst="rect">
            <a:avLst/>
          </a:prstGeom>
        </p:spPr>
      </p:pic>
      <p:grpSp>
        <p:nvGrpSpPr>
          <p:cNvPr id="77" name="Group 76">
            <a:extLst>
              <a:ext uri="{FF2B5EF4-FFF2-40B4-BE49-F238E27FC236}">
                <a16:creationId xmlns:a16="http://schemas.microsoft.com/office/drawing/2014/main" id="{162EB3F4-4320-4730-A935-7FA4D9E1E514}"/>
              </a:ext>
            </a:extLst>
          </p:cNvPr>
          <p:cNvGrpSpPr/>
          <p:nvPr/>
        </p:nvGrpSpPr>
        <p:grpSpPr>
          <a:xfrm>
            <a:off x="2537123" y="2754613"/>
            <a:ext cx="1005840" cy="93432"/>
            <a:chOff x="2447481" y="2754613"/>
            <a:chExt cx="1005840" cy="93432"/>
          </a:xfrm>
        </p:grpSpPr>
        <p:cxnSp>
          <p:nvCxnSpPr>
            <p:cNvPr id="54" name="Straight Connector 53">
              <a:extLst>
                <a:ext uri="{FF2B5EF4-FFF2-40B4-BE49-F238E27FC236}">
                  <a16:creationId xmlns:a16="http://schemas.microsoft.com/office/drawing/2014/main" id="{71AAFEF1-67AC-47A9-A5F8-8D53155FB97B}"/>
                </a:ext>
              </a:extLst>
            </p:cNvPr>
            <p:cNvCxnSpPr/>
            <p:nvPr/>
          </p:nvCxnSpPr>
          <p:spPr bwMode="gray">
            <a:xfrm>
              <a:off x="2447481" y="2790703"/>
              <a:ext cx="100584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1" name="Isosceles Triangle 20">
              <a:extLst>
                <a:ext uri="{FF2B5EF4-FFF2-40B4-BE49-F238E27FC236}">
                  <a16:creationId xmlns:a16="http://schemas.microsoft.com/office/drawing/2014/main" id="{938E0B9B-5625-4021-B640-0DFC09B8E3F3}"/>
                </a:ext>
              </a:extLst>
            </p:cNvPr>
            <p:cNvSpPr/>
            <p:nvPr/>
          </p:nvSpPr>
          <p:spPr bwMode="gray">
            <a:xfrm rot="10800000">
              <a:off x="2801201" y="2754613"/>
              <a:ext cx="298400" cy="93432"/>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26" name="Group 25">
            <a:extLst>
              <a:ext uri="{FF2B5EF4-FFF2-40B4-BE49-F238E27FC236}">
                <a16:creationId xmlns:a16="http://schemas.microsoft.com/office/drawing/2014/main" id="{440EC969-9F7D-4050-B090-196B983D6B02}"/>
              </a:ext>
            </a:extLst>
          </p:cNvPr>
          <p:cNvGrpSpPr/>
          <p:nvPr/>
        </p:nvGrpSpPr>
        <p:grpSpPr>
          <a:xfrm>
            <a:off x="2189168" y="3038517"/>
            <a:ext cx="1708390" cy="182880"/>
            <a:chOff x="2099526" y="3038517"/>
            <a:chExt cx="1708390" cy="182880"/>
          </a:xfrm>
        </p:grpSpPr>
        <p:sp>
          <p:nvSpPr>
            <p:cNvPr id="53" name="Multiply 150">
              <a:extLst>
                <a:ext uri="{FF2B5EF4-FFF2-40B4-BE49-F238E27FC236}">
                  <a16:creationId xmlns:a16="http://schemas.microsoft.com/office/drawing/2014/main" id="{EA8A35B0-AEA6-4F39-AABE-6D587B78996E}"/>
                </a:ext>
              </a:extLst>
            </p:cNvPr>
            <p:cNvSpPr/>
            <p:nvPr/>
          </p:nvSpPr>
          <p:spPr bwMode="gray">
            <a:xfrm>
              <a:off x="2099526" y="3038517"/>
              <a:ext cx="182880" cy="18288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22" name="TextBox 21">
              <a:extLst>
                <a:ext uri="{FF2B5EF4-FFF2-40B4-BE49-F238E27FC236}">
                  <a16:creationId xmlns:a16="http://schemas.microsoft.com/office/drawing/2014/main" id="{81A98945-AFF4-488A-A3C0-A213F7721B7E}"/>
                </a:ext>
              </a:extLst>
            </p:cNvPr>
            <p:cNvSpPr txBox="1"/>
            <p:nvPr/>
          </p:nvSpPr>
          <p:spPr>
            <a:xfrm>
              <a:off x="2335121" y="3060708"/>
              <a:ext cx="1472795" cy="138499"/>
            </a:xfrm>
            <a:prstGeom prst="rect">
              <a:avLst/>
            </a:prstGeom>
            <a:noFill/>
          </p:spPr>
          <p:txBody>
            <a:bodyPr wrap="square" lIns="0" tIns="0" rIns="0" bIns="0" rtlCol="0">
              <a:spAutoFit/>
            </a:bodyPr>
            <a:lstStyle/>
            <a:p>
              <a:pPr>
                <a:spcBef>
                  <a:spcPts val="500"/>
                </a:spcBef>
              </a:pPr>
              <a:r>
                <a:rPr lang="en-US" sz="900" dirty="0"/>
                <a:t>“Wish list” plan</a:t>
              </a:r>
            </a:p>
          </p:txBody>
        </p:sp>
      </p:grpSp>
      <p:grpSp>
        <p:nvGrpSpPr>
          <p:cNvPr id="27" name="Group 26">
            <a:extLst>
              <a:ext uri="{FF2B5EF4-FFF2-40B4-BE49-F238E27FC236}">
                <a16:creationId xmlns:a16="http://schemas.microsoft.com/office/drawing/2014/main" id="{75CAB453-FA1A-48E3-BAB4-5DBCDEF45F86}"/>
              </a:ext>
            </a:extLst>
          </p:cNvPr>
          <p:cNvGrpSpPr/>
          <p:nvPr/>
        </p:nvGrpSpPr>
        <p:grpSpPr>
          <a:xfrm>
            <a:off x="2189168" y="3480183"/>
            <a:ext cx="1708390" cy="182880"/>
            <a:chOff x="2099526" y="3326432"/>
            <a:chExt cx="1708390" cy="182880"/>
          </a:xfrm>
        </p:grpSpPr>
        <p:sp>
          <p:nvSpPr>
            <p:cNvPr id="60" name="Multiply 150">
              <a:extLst>
                <a:ext uri="{FF2B5EF4-FFF2-40B4-BE49-F238E27FC236}">
                  <a16:creationId xmlns:a16="http://schemas.microsoft.com/office/drawing/2014/main" id="{100FC37C-42D0-4E3A-97C3-B5BCA848E825}"/>
                </a:ext>
              </a:extLst>
            </p:cNvPr>
            <p:cNvSpPr/>
            <p:nvPr/>
          </p:nvSpPr>
          <p:spPr bwMode="gray">
            <a:xfrm>
              <a:off x="2099526" y="3326432"/>
              <a:ext cx="182880" cy="18288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61" name="TextBox 60">
              <a:extLst>
                <a:ext uri="{FF2B5EF4-FFF2-40B4-BE49-F238E27FC236}">
                  <a16:creationId xmlns:a16="http://schemas.microsoft.com/office/drawing/2014/main" id="{1DDBB026-96D6-4A2D-AEA6-513CBFCF7A69}"/>
                </a:ext>
              </a:extLst>
            </p:cNvPr>
            <p:cNvSpPr txBox="1"/>
            <p:nvPr/>
          </p:nvSpPr>
          <p:spPr>
            <a:xfrm>
              <a:off x="2335121" y="3345477"/>
              <a:ext cx="1472795" cy="138499"/>
            </a:xfrm>
            <a:prstGeom prst="rect">
              <a:avLst/>
            </a:prstGeom>
            <a:noFill/>
          </p:spPr>
          <p:txBody>
            <a:bodyPr wrap="square" lIns="0" tIns="0" rIns="0" bIns="0" rtlCol="0">
              <a:spAutoFit/>
            </a:bodyPr>
            <a:lstStyle/>
            <a:p>
              <a:pPr>
                <a:spcBef>
                  <a:spcPts val="500"/>
                </a:spcBef>
              </a:pPr>
              <a:r>
                <a:rPr lang="en-US" sz="900" dirty="0"/>
                <a:t>Few trade-offs</a:t>
              </a:r>
            </a:p>
          </p:txBody>
        </p:sp>
      </p:grpSp>
      <p:grpSp>
        <p:nvGrpSpPr>
          <p:cNvPr id="28" name="Group 27">
            <a:extLst>
              <a:ext uri="{FF2B5EF4-FFF2-40B4-BE49-F238E27FC236}">
                <a16:creationId xmlns:a16="http://schemas.microsoft.com/office/drawing/2014/main" id="{4B029C1C-6538-45AC-9BFE-E5436B3DEAD2}"/>
              </a:ext>
            </a:extLst>
          </p:cNvPr>
          <p:cNvGrpSpPr/>
          <p:nvPr/>
        </p:nvGrpSpPr>
        <p:grpSpPr>
          <a:xfrm>
            <a:off x="2189168" y="3921849"/>
            <a:ext cx="1701750" cy="276999"/>
            <a:chOff x="2099526" y="3596953"/>
            <a:chExt cx="1701750" cy="276999"/>
          </a:xfrm>
        </p:grpSpPr>
        <p:sp>
          <p:nvSpPr>
            <p:cNvPr id="62" name="Multiply 150">
              <a:extLst>
                <a:ext uri="{FF2B5EF4-FFF2-40B4-BE49-F238E27FC236}">
                  <a16:creationId xmlns:a16="http://schemas.microsoft.com/office/drawing/2014/main" id="{808B082B-5531-440F-AFA3-FFA68F1DFAB0}"/>
                </a:ext>
              </a:extLst>
            </p:cNvPr>
            <p:cNvSpPr/>
            <p:nvPr/>
          </p:nvSpPr>
          <p:spPr bwMode="gray">
            <a:xfrm>
              <a:off x="2099526" y="3639683"/>
              <a:ext cx="182880" cy="18288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63" name="TextBox 62">
              <a:extLst>
                <a:ext uri="{FF2B5EF4-FFF2-40B4-BE49-F238E27FC236}">
                  <a16:creationId xmlns:a16="http://schemas.microsoft.com/office/drawing/2014/main" id="{5107AFE6-7D2B-4FDB-81F8-447FF91C4C89}"/>
                </a:ext>
              </a:extLst>
            </p:cNvPr>
            <p:cNvSpPr txBox="1"/>
            <p:nvPr/>
          </p:nvSpPr>
          <p:spPr>
            <a:xfrm>
              <a:off x="2328481" y="3596953"/>
              <a:ext cx="1472795" cy="276999"/>
            </a:xfrm>
            <a:prstGeom prst="rect">
              <a:avLst/>
            </a:prstGeom>
            <a:noFill/>
          </p:spPr>
          <p:txBody>
            <a:bodyPr wrap="square" lIns="0" tIns="0" rIns="0" bIns="0" rtlCol="0">
              <a:spAutoFit/>
            </a:bodyPr>
            <a:lstStyle/>
            <a:p>
              <a:pPr>
                <a:spcBef>
                  <a:spcPts val="500"/>
                </a:spcBef>
              </a:pPr>
              <a:r>
                <a:rPr lang="en-US" sz="900" dirty="0"/>
                <a:t>Little consideration of actionability or scale</a:t>
              </a:r>
            </a:p>
          </p:txBody>
        </p:sp>
      </p:grpSp>
      <p:grpSp>
        <p:nvGrpSpPr>
          <p:cNvPr id="25" name="Group 24">
            <a:extLst>
              <a:ext uri="{FF2B5EF4-FFF2-40B4-BE49-F238E27FC236}">
                <a16:creationId xmlns:a16="http://schemas.microsoft.com/office/drawing/2014/main" id="{D9C48CCC-E51E-4743-9FE9-0D720D2511E0}"/>
              </a:ext>
            </a:extLst>
          </p:cNvPr>
          <p:cNvGrpSpPr/>
          <p:nvPr/>
        </p:nvGrpSpPr>
        <p:grpSpPr>
          <a:xfrm>
            <a:off x="390161" y="2754613"/>
            <a:ext cx="1005840" cy="93432"/>
            <a:chOff x="390161" y="2754613"/>
            <a:chExt cx="1005840" cy="93432"/>
          </a:xfrm>
        </p:grpSpPr>
        <p:cxnSp>
          <p:nvCxnSpPr>
            <p:cNvPr id="8" name="Straight Connector 7">
              <a:extLst>
                <a:ext uri="{FF2B5EF4-FFF2-40B4-BE49-F238E27FC236}">
                  <a16:creationId xmlns:a16="http://schemas.microsoft.com/office/drawing/2014/main" id="{CECF0212-C51B-4333-8944-692F426805C8}"/>
                </a:ext>
              </a:extLst>
            </p:cNvPr>
            <p:cNvCxnSpPr/>
            <p:nvPr/>
          </p:nvCxnSpPr>
          <p:spPr bwMode="gray">
            <a:xfrm>
              <a:off x="390161" y="2793792"/>
              <a:ext cx="100584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64" name="Isosceles Triangle 63">
              <a:extLst>
                <a:ext uri="{FF2B5EF4-FFF2-40B4-BE49-F238E27FC236}">
                  <a16:creationId xmlns:a16="http://schemas.microsoft.com/office/drawing/2014/main" id="{2CC5FC09-706D-418D-9EDB-BB6ABEED24A2}"/>
                </a:ext>
              </a:extLst>
            </p:cNvPr>
            <p:cNvSpPr/>
            <p:nvPr/>
          </p:nvSpPr>
          <p:spPr bwMode="gray">
            <a:xfrm rot="10800000">
              <a:off x="743881" y="2754613"/>
              <a:ext cx="298400" cy="93432"/>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66" name="Group 65">
            <a:extLst>
              <a:ext uri="{FF2B5EF4-FFF2-40B4-BE49-F238E27FC236}">
                <a16:creationId xmlns:a16="http://schemas.microsoft.com/office/drawing/2014/main" id="{9E325934-1135-4AFA-B411-C9E0CC1BE595}"/>
              </a:ext>
            </a:extLst>
          </p:cNvPr>
          <p:cNvGrpSpPr/>
          <p:nvPr/>
        </p:nvGrpSpPr>
        <p:grpSpPr>
          <a:xfrm>
            <a:off x="269875" y="2991457"/>
            <a:ext cx="1708390" cy="276999"/>
            <a:chOff x="2099526" y="2991457"/>
            <a:chExt cx="1708390" cy="276999"/>
          </a:xfrm>
        </p:grpSpPr>
        <p:sp>
          <p:nvSpPr>
            <p:cNvPr id="67" name="Multiply 150">
              <a:extLst>
                <a:ext uri="{FF2B5EF4-FFF2-40B4-BE49-F238E27FC236}">
                  <a16:creationId xmlns:a16="http://schemas.microsoft.com/office/drawing/2014/main" id="{E1770F8A-68AD-4D85-A883-0D99A66E9701}"/>
                </a:ext>
              </a:extLst>
            </p:cNvPr>
            <p:cNvSpPr/>
            <p:nvPr/>
          </p:nvSpPr>
          <p:spPr bwMode="gray">
            <a:xfrm>
              <a:off x="2099526" y="3038517"/>
              <a:ext cx="182880" cy="18288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68" name="TextBox 67">
              <a:extLst>
                <a:ext uri="{FF2B5EF4-FFF2-40B4-BE49-F238E27FC236}">
                  <a16:creationId xmlns:a16="http://schemas.microsoft.com/office/drawing/2014/main" id="{F31A0F56-5B6B-4D1E-BFDD-23954D8E141A}"/>
                </a:ext>
              </a:extLst>
            </p:cNvPr>
            <p:cNvSpPr txBox="1"/>
            <p:nvPr/>
          </p:nvSpPr>
          <p:spPr>
            <a:xfrm>
              <a:off x="2335121" y="2991457"/>
              <a:ext cx="1472795" cy="276999"/>
            </a:xfrm>
            <a:prstGeom prst="rect">
              <a:avLst/>
            </a:prstGeom>
            <a:noFill/>
          </p:spPr>
          <p:txBody>
            <a:bodyPr wrap="square" lIns="0" tIns="0" rIns="0" bIns="0" rtlCol="0">
              <a:spAutoFit/>
            </a:bodyPr>
            <a:lstStyle/>
            <a:p>
              <a:pPr>
                <a:spcBef>
                  <a:spcPts val="500"/>
                </a:spcBef>
              </a:pPr>
              <a:r>
                <a:rPr lang="en-US" sz="900" dirty="0"/>
                <a:t>Prohibitively long planning process</a:t>
              </a:r>
            </a:p>
          </p:txBody>
        </p:sp>
      </p:grpSp>
      <p:grpSp>
        <p:nvGrpSpPr>
          <p:cNvPr id="69" name="Group 68">
            <a:extLst>
              <a:ext uri="{FF2B5EF4-FFF2-40B4-BE49-F238E27FC236}">
                <a16:creationId xmlns:a16="http://schemas.microsoft.com/office/drawing/2014/main" id="{EEAB0760-436B-471A-B83E-65272B985BF2}"/>
              </a:ext>
            </a:extLst>
          </p:cNvPr>
          <p:cNvGrpSpPr/>
          <p:nvPr/>
        </p:nvGrpSpPr>
        <p:grpSpPr>
          <a:xfrm>
            <a:off x="269875" y="3503713"/>
            <a:ext cx="1708390" cy="182880"/>
            <a:chOff x="2099526" y="3326432"/>
            <a:chExt cx="1708390" cy="182880"/>
          </a:xfrm>
        </p:grpSpPr>
        <p:sp>
          <p:nvSpPr>
            <p:cNvPr id="70" name="Multiply 150">
              <a:extLst>
                <a:ext uri="{FF2B5EF4-FFF2-40B4-BE49-F238E27FC236}">
                  <a16:creationId xmlns:a16="http://schemas.microsoft.com/office/drawing/2014/main" id="{D6CB7271-2DE3-451B-9785-1889AE788F83}"/>
                </a:ext>
              </a:extLst>
            </p:cNvPr>
            <p:cNvSpPr/>
            <p:nvPr/>
          </p:nvSpPr>
          <p:spPr bwMode="gray">
            <a:xfrm>
              <a:off x="2099526" y="3326432"/>
              <a:ext cx="182880" cy="18288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71" name="TextBox 70">
              <a:extLst>
                <a:ext uri="{FF2B5EF4-FFF2-40B4-BE49-F238E27FC236}">
                  <a16:creationId xmlns:a16="http://schemas.microsoft.com/office/drawing/2014/main" id="{20758876-B6C2-438B-82E9-91749212AE7B}"/>
                </a:ext>
              </a:extLst>
            </p:cNvPr>
            <p:cNvSpPr txBox="1"/>
            <p:nvPr/>
          </p:nvSpPr>
          <p:spPr>
            <a:xfrm>
              <a:off x="2335121" y="3345477"/>
              <a:ext cx="1472795" cy="138499"/>
            </a:xfrm>
            <a:prstGeom prst="rect">
              <a:avLst/>
            </a:prstGeom>
            <a:noFill/>
          </p:spPr>
          <p:txBody>
            <a:bodyPr wrap="square" lIns="0" tIns="0" rIns="0" bIns="0" rtlCol="0">
              <a:spAutoFit/>
            </a:bodyPr>
            <a:lstStyle/>
            <a:p>
              <a:pPr>
                <a:spcBef>
                  <a:spcPts val="500"/>
                </a:spcBef>
              </a:pPr>
              <a:r>
                <a:rPr lang="en-US" sz="900" dirty="0"/>
                <a:t>Few in-depth discussions</a:t>
              </a:r>
            </a:p>
          </p:txBody>
        </p:sp>
      </p:grpSp>
      <p:grpSp>
        <p:nvGrpSpPr>
          <p:cNvPr id="72" name="Group 71">
            <a:extLst>
              <a:ext uri="{FF2B5EF4-FFF2-40B4-BE49-F238E27FC236}">
                <a16:creationId xmlns:a16="http://schemas.microsoft.com/office/drawing/2014/main" id="{12FA23C4-4610-46DC-90A4-B0B1245D21F3}"/>
              </a:ext>
            </a:extLst>
          </p:cNvPr>
          <p:cNvGrpSpPr/>
          <p:nvPr/>
        </p:nvGrpSpPr>
        <p:grpSpPr>
          <a:xfrm>
            <a:off x="269875" y="3921849"/>
            <a:ext cx="1701750" cy="276999"/>
            <a:chOff x="2099526" y="3596953"/>
            <a:chExt cx="1701750" cy="276999"/>
          </a:xfrm>
        </p:grpSpPr>
        <p:sp>
          <p:nvSpPr>
            <p:cNvPr id="73" name="Multiply 150">
              <a:extLst>
                <a:ext uri="{FF2B5EF4-FFF2-40B4-BE49-F238E27FC236}">
                  <a16:creationId xmlns:a16="http://schemas.microsoft.com/office/drawing/2014/main" id="{0345FC87-5971-4807-9174-30126DDB5CD6}"/>
                </a:ext>
              </a:extLst>
            </p:cNvPr>
            <p:cNvSpPr/>
            <p:nvPr/>
          </p:nvSpPr>
          <p:spPr bwMode="gray">
            <a:xfrm>
              <a:off x="2099526" y="3639683"/>
              <a:ext cx="182880" cy="18288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74" name="TextBox 73">
              <a:extLst>
                <a:ext uri="{FF2B5EF4-FFF2-40B4-BE49-F238E27FC236}">
                  <a16:creationId xmlns:a16="http://schemas.microsoft.com/office/drawing/2014/main" id="{4AEBFB3E-33FE-4753-94FE-FAFEE6210147}"/>
                </a:ext>
              </a:extLst>
            </p:cNvPr>
            <p:cNvSpPr txBox="1"/>
            <p:nvPr/>
          </p:nvSpPr>
          <p:spPr>
            <a:xfrm>
              <a:off x="2328481" y="3596953"/>
              <a:ext cx="1472795" cy="276999"/>
            </a:xfrm>
            <a:prstGeom prst="rect">
              <a:avLst/>
            </a:prstGeom>
            <a:noFill/>
          </p:spPr>
          <p:txBody>
            <a:bodyPr wrap="square" lIns="0" tIns="0" rIns="0" bIns="0" rtlCol="0">
              <a:spAutoFit/>
            </a:bodyPr>
            <a:lstStyle/>
            <a:p>
              <a:pPr>
                <a:spcBef>
                  <a:spcPts val="500"/>
                </a:spcBef>
              </a:pPr>
              <a:r>
                <a:rPr lang="en-US" sz="900" dirty="0"/>
                <a:t>Conversations dominated by a few, loud voices</a:t>
              </a:r>
            </a:p>
          </p:txBody>
        </p:sp>
      </p:grpSp>
      <p:grpSp>
        <p:nvGrpSpPr>
          <p:cNvPr id="76" name="Group 75">
            <a:extLst>
              <a:ext uri="{FF2B5EF4-FFF2-40B4-BE49-F238E27FC236}">
                <a16:creationId xmlns:a16="http://schemas.microsoft.com/office/drawing/2014/main" id="{DA8A7F6B-FDDF-4E57-9CD7-7EF4C19272AC}"/>
              </a:ext>
            </a:extLst>
          </p:cNvPr>
          <p:cNvGrpSpPr/>
          <p:nvPr/>
        </p:nvGrpSpPr>
        <p:grpSpPr>
          <a:xfrm>
            <a:off x="4547854" y="2754613"/>
            <a:ext cx="1005840" cy="93432"/>
            <a:chOff x="4547854" y="2754613"/>
            <a:chExt cx="1005840" cy="93432"/>
          </a:xfrm>
        </p:grpSpPr>
        <p:cxnSp>
          <p:nvCxnSpPr>
            <p:cNvPr id="58" name="Straight Connector 57">
              <a:extLst>
                <a:ext uri="{FF2B5EF4-FFF2-40B4-BE49-F238E27FC236}">
                  <a16:creationId xmlns:a16="http://schemas.microsoft.com/office/drawing/2014/main" id="{C63F22D4-A2A8-4F65-A154-8C67BE503D64}"/>
                </a:ext>
              </a:extLst>
            </p:cNvPr>
            <p:cNvCxnSpPr/>
            <p:nvPr/>
          </p:nvCxnSpPr>
          <p:spPr bwMode="gray">
            <a:xfrm>
              <a:off x="4547854" y="2801329"/>
              <a:ext cx="1005840" cy="0"/>
            </a:xfrm>
            <a:prstGeom prst="line">
              <a:avLst/>
            </a:prstGeom>
            <a:ln w="12700">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75" name="Isosceles Triangle 74">
              <a:extLst>
                <a:ext uri="{FF2B5EF4-FFF2-40B4-BE49-F238E27FC236}">
                  <a16:creationId xmlns:a16="http://schemas.microsoft.com/office/drawing/2014/main" id="{BEBDCA1D-CAC5-4734-87F4-3D7F788CDA74}"/>
                </a:ext>
              </a:extLst>
            </p:cNvPr>
            <p:cNvSpPr/>
            <p:nvPr/>
          </p:nvSpPr>
          <p:spPr bwMode="gray">
            <a:xfrm rot="10800000">
              <a:off x="4901574" y="2754613"/>
              <a:ext cx="298400" cy="93432"/>
            </a:xfrm>
            <a:prstGeom prst="triangl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78" name="Group 77">
            <a:extLst>
              <a:ext uri="{FF2B5EF4-FFF2-40B4-BE49-F238E27FC236}">
                <a16:creationId xmlns:a16="http://schemas.microsoft.com/office/drawing/2014/main" id="{96248364-C77F-4C11-BF79-7541CDC7805B}"/>
              </a:ext>
            </a:extLst>
          </p:cNvPr>
          <p:cNvGrpSpPr/>
          <p:nvPr/>
        </p:nvGrpSpPr>
        <p:grpSpPr>
          <a:xfrm>
            <a:off x="4108461" y="2986236"/>
            <a:ext cx="1614658" cy="276999"/>
            <a:chOff x="2099526" y="2983355"/>
            <a:chExt cx="1614658" cy="276999"/>
          </a:xfrm>
        </p:grpSpPr>
        <p:sp>
          <p:nvSpPr>
            <p:cNvPr id="79" name="Multiply 150">
              <a:extLst>
                <a:ext uri="{FF2B5EF4-FFF2-40B4-BE49-F238E27FC236}">
                  <a16:creationId xmlns:a16="http://schemas.microsoft.com/office/drawing/2014/main" id="{C99F5655-D62B-4416-82CC-35B0D06EC7B0}"/>
                </a:ext>
              </a:extLst>
            </p:cNvPr>
            <p:cNvSpPr/>
            <p:nvPr/>
          </p:nvSpPr>
          <p:spPr bwMode="gray">
            <a:xfrm>
              <a:off x="2099526" y="3038517"/>
              <a:ext cx="182880" cy="18288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80" name="TextBox 79">
              <a:extLst>
                <a:ext uri="{FF2B5EF4-FFF2-40B4-BE49-F238E27FC236}">
                  <a16:creationId xmlns:a16="http://schemas.microsoft.com/office/drawing/2014/main" id="{E1276121-7B78-4824-9AAB-7096F484773C}"/>
                </a:ext>
              </a:extLst>
            </p:cNvPr>
            <p:cNvSpPr txBox="1"/>
            <p:nvPr/>
          </p:nvSpPr>
          <p:spPr>
            <a:xfrm>
              <a:off x="2335121" y="2983355"/>
              <a:ext cx="1379063" cy="276999"/>
            </a:xfrm>
            <a:prstGeom prst="rect">
              <a:avLst/>
            </a:prstGeom>
            <a:noFill/>
          </p:spPr>
          <p:txBody>
            <a:bodyPr wrap="square" lIns="0" tIns="0" rIns="0" bIns="0" rtlCol="0">
              <a:spAutoFit/>
            </a:bodyPr>
            <a:lstStyle/>
            <a:p>
              <a:pPr>
                <a:spcBef>
                  <a:spcPts val="500"/>
                </a:spcBef>
              </a:pPr>
              <a:r>
                <a:rPr lang="en-US" sz="900" dirty="0"/>
                <a:t>Bold ideas are</a:t>
              </a:r>
              <a:br>
                <a:rPr lang="en-US" sz="900" dirty="0"/>
              </a:br>
              <a:r>
                <a:rPr lang="en-US" sz="900" dirty="0"/>
                <a:t>rejected outright</a:t>
              </a:r>
            </a:p>
          </p:txBody>
        </p:sp>
      </p:grpSp>
      <p:grpSp>
        <p:nvGrpSpPr>
          <p:cNvPr id="81" name="Group 80">
            <a:extLst>
              <a:ext uri="{FF2B5EF4-FFF2-40B4-BE49-F238E27FC236}">
                <a16:creationId xmlns:a16="http://schemas.microsoft.com/office/drawing/2014/main" id="{A968F132-9150-4BAC-BD64-EBF85252A4CF}"/>
              </a:ext>
            </a:extLst>
          </p:cNvPr>
          <p:cNvGrpSpPr/>
          <p:nvPr/>
        </p:nvGrpSpPr>
        <p:grpSpPr>
          <a:xfrm>
            <a:off x="4108461" y="3454042"/>
            <a:ext cx="1708389" cy="276999"/>
            <a:chOff x="2099526" y="3279464"/>
            <a:chExt cx="1708389" cy="276999"/>
          </a:xfrm>
        </p:grpSpPr>
        <p:sp>
          <p:nvSpPr>
            <p:cNvPr id="82" name="Multiply 150">
              <a:extLst>
                <a:ext uri="{FF2B5EF4-FFF2-40B4-BE49-F238E27FC236}">
                  <a16:creationId xmlns:a16="http://schemas.microsoft.com/office/drawing/2014/main" id="{584D62E2-8D71-48FB-B69D-0D691B142EB8}"/>
                </a:ext>
              </a:extLst>
            </p:cNvPr>
            <p:cNvSpPr/>
            <p:nvPr/>
          </p:nvSpPr>
          <p:spPr bwMode="gray">
            <a:xfrm>
              <a:off x="2099526" y="3326432"/>
              <a:ext cx="182880" cy="18288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83" name="TextBox 82">
              <a:extLst>
                <a:ext uri="{FF2B5EF4-FFF2-40B4-BE49-F238E27FC236}">
                  <a16:creationId xmlns:a16="http://schemas.microsoft.com/office/drawing/2014/main" id="{49B1CB36-1261-4BFE-8F7D-E03C40DC8A4E}"/>
                </a:ext>
              </a:extLst>
            </p:cNvPr>
            <p:cNvSpPr txBox="1"/>
            <p:nvPr/>
          </p:nvSpPr>
          <p:spPr>
            <a:xfrm>
              <a:off x="2335120" y="3279464"/>
              <a:ext cx="1472795" cy="276999"/>
            </a:xfrm>
            <a:prstGeom prst="rect">
              <a:avLst/>
            </a:prstGeom>
            <a:noFill/>
          </p:spPr>
          <p:txBody>
            <a:bodyPr wrap="square" lIns="0" tIns="0" rIns="0" bIns="0" rtlCol="0">
              <a:spAutoFit/>
            </a:bodyPr>
            <a:lstStyle/>
            <a:p>
              <a:pPr>
                <a:spcBef>
                  <a:spcPts val="500"/>
                </a:spcBef>
              </a:pPr>
              <a:r>
                <a:rPr lang="en-US" sz="900" dirty="0"/>
                <a:t>End goals are vague, watered down</a:t>
              </a:r>
            </a:p>
          </p:txBody>
        </p:sp>
      </p:grpSp>
      <p:grpSp>
        <p:nvGrpSpPr>
          <p:cNvPr id="65" name="Group 64">
            <a:extLst>
              <a:ext uri="{FF2B5EF4-FFF2-40B4-BE49-F238E27FC236}">
                <a16:creationId xmlns:a16="http://schemas.microsoft.com/office/drawing/2014/main" id="{4FBFC62A-4EC0-4B29-B9D8-7C27C30DCD0D}"/>
              </a:ext>
            </a:extLst>
          </p:cNvPr>
          <p:cNvGrpSpPr/>
          <p:nvPr/>
        </p:nvGrpSpPr>
        <p:grpSpPr>
          <a:xfrm>
            <a:off x="4108461" y="3921849"/>
            <a:ext cx="1894702" cy="276999"/>
            <a:chOff x="2099526" y="3279464"/>
            <a:chExt cx="1894702" cy="276999"/>
          </a:xfrm>
        </p:grpSpPr>
        <p:sp>
          <p:nvSpPr>
            <p:cNvPr id="84" name="Multiply 150">
              <a:extLst>
                <a:ext uri="{FF2B5EF4-FFF2-40B4-BE49-F238E27FC236}">
                  <a16:creationId xmlns:a16="http://schemas.microsoft.com/office/drawing/2014/main" id="{71C59283-31F7-4EB2-9669-42C8B53B9AAC}"/>
                </a:ext>
              </a:extLst>
            </p:cNvPr>
            <p:cNvSpPr/>
            <p:nvPr/>
          </p:nvSpPr>
          <p:spPr bwMode="gray">
            <a:xfrm>
              <a:off x="2099526" y="3326432"/>
              <a:ext cx="182880" cy="18288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85" name="TextBox 84">
              <a:extLst>
                <a:ext uri="{FF2B5EF4-FFF2-40B4-BE49-F238E27FC236}">
                  <a16:creationId xmlns:a16="http://schemas.microsoft.com/office/drawing/2014/main" id="{8F7B7B9B-693D-47D1-A1C3-6535F0103D1B}"/>
                </a:ext>
              </a:extLst>
            </p:cNvPr>
            <p:cNvSpPr txBox="1"/>
            <p:nvPr/>
          </p:nvSpPr>
          <p:spPr>
            <a:xfrm>
              <a:off x="2335120" y="3279464"/>
              <a:ext cx="1659108" cy="276999"/>
            </a:xfrm>
            <a:prstGeom prst="rect">
              <a:avLst/>
            </a:prstGeom>
            <a:noFill/>
          </p:spPr>
          <p:txBody>
            <a:bodyPr wrap="square" lIns="0" tIns="0" rIns="0" bIns="0" rtlCol="0">
              <a:spAutoFit/>
            </a:bodyPr>
            <a:lstStyle/>
            <a:p>
              <a:pPr>
                <a:spcBef>
                  <a:spcPts val="500"/>
                </a:spcBef>
              </a:pPr>
              <a:r>
                <a:rPr lang="en-US" sz="900" dirty="0"/>
                <a:t>Potential disruptors </a:t>
              </a:r>
              <a:br>
                <a:rPr lang="en-US" sz="900" dirty="0"/>
              </a:br>
              <a:r>
                <a:rPr lang="en-US" sz="900" dirty="0"/>
                <a:t>prevented from participating</a:t>
              </a:r>
            </a:p>
          </p:txBody>
        </p:sp>
      </p:grpSp>
    </p:spTree>
    <p:extLst>
      <p:ext uri="{BB962C8B-B14F-4D97-AF65-F5344CB8AC3E}">
        <p14:creationId xmlns:p14="http://schemas.microsoft.com/office/powerpoint/2010/main" val="33966077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ext Placeholder 15"/>
          <p:cNvSpPr>
            <a:spLocks noGrp="1"/>
          </p:cNvSpPr>
          <p:nvPr>
            <p:ph type="body" sz="quarter" idx="15"/>
          </p:nvPr>
        </p:nvSpPr>
        <p:spPr>
          <a:xfrm>
            <a:off x="266700" y="640267"/>
            <a:ext cx="5850834" cy="369332"/>
          </a:xfrm>
        </p:spPr>
        <p:txBody>
          <a:bodyPr/>
          <a:lstStyle/>
          <a:p>
            <a:pPr lvl="0"/>
            <a:r>
              <a:rPr lang="en-US" dirty="0"/>
              <a:t>Strategic Plans Too Often A Declaration of Values, Not a Roadmap Toward Differentiation</a:t>
            </a:r>
          </a:p>
        </p:txBody>
      </p:sp>
      <p:sp>
        <p:nvSpPr>
          <p:cNvPr id="40" name="Text Placeholder 16"/>
          <p:cNvSpPr>
            <a:spLocks noGrp="1"/>
          </p:cNvSpPr>
          <p:nvPr>
            <p:ph type="body" sz="quarter" idx="16"/>
          </p:nvPr>
        </p:nvSpPr>
        <p:spPr/>
        <p:txBody>
          <a:bodyPr/>
          <a:lstStyle/>
          <a:p>
            <a:endParaRPr lang="en-US" dirty="0"/>
          </a:p>
        </p:txBody>
      </p:sp>
      <p:sp>
        <p:nvSpPr>
          <p:cNvPr id="18" name="Text Placeholder 17"/>
          <p:cNvSpPr>
            <a:spLocks noGrp="1"/>
          </p:cNvSpPr>
          <p:nvPr>
            <p:ph type="body" sz="quarter" idx="18"/>
          </p:nvPr>
        </p:nvSpPr>
        <p:spPr>
          <a:xfrm>
            <a:off x="4023360" y="4677489"/>
            <a:ext cx="2377440" cy="123111"/>
          </a:xfrm>
        </p:spPr>
        <p:txBody>
          <a:bodyPr/>
          <a:lstStyle/>
          <a:p>
            <a:r>
              <a:rPr lang="en-US" dirty="0"/>
              <a:t>Source: Education Advisory Board interviews and analysis</a:t>
            </a:r>
          </a:p>
        </p:txBody>
      </p:sp>
      <p:sp>
        <p:nvSpPr>
          <p:cNvPr id="19" name="Text Placeholder 18"/>
          <p:cNvSpPr>
            <a:spLocks noGrp="1"/>
          </p:cNvSpPr>
          <p:nvPr>
            <p:ph type="body" sz="quarter" idx="19"/>
          </p:nvPr>
        </p:nvSpPr>
        <p:spPr/>
        <p:txBody>
          <a:bodyPr/>
          <a:lstStyle/>
          <a:p>
            <a:pPr lvl="0">
              <a:defRPr/>
            </a:pPr>
            <a:r>
              <a:rPr lang="en-US" dirty="0"/>
              <a:t>*Audit participants include a selection of schools from the Atlantic Coast Conference, the University System of Ohio, and several small liberal arts conferences.</a:t>
            </a:r>
          </a:p>
        </p:txBody>
      </p:sp>
      <p:sp>
        <p:nvSpPr>
          <p:cNvPr id="2" name="Title 1"/>
          <p:cNvSpPr>
            <a:spLocks noGrp="1"/>
          </p:cNvSpPr>
          <p:nvPr>
            <p:ph type="title"/>
          </p:nvPr>
        </p:nvSpPr>
        <p:spPr/>
        <p:txBody>
          <a:bodyPr/>
          <a:lstStyle/>
          <a:p>
            <a:r>
              <a:rPr lang="en-US" b="0" dirty="0"/>
              <a:t>All Things to All People</a:t>
            </a:r>
          </a:p>
        </p:txBody>
      </p:sp>
      <p:sp>
        <p:nvSpPr>
          <p:cNvPr id="21" name="Text Placeholder 20"/>
          <p:cNvSpPr>
            <a:spLocks noGrp="1"/>
          </p:cNvSpPr>
          <p:nvPr>
            <p:ph type="body" sz="quarter" idx="4294967295"/>
          </p:nvPr>
        </p:nvSpPr>
        <p:spPr>
          <a:xfrm>
            <a:off x="1987498" y="4201995"/>
            <a:ext cx="2486261" cy="138499"/>
          </a:xfrm>
        </p:spPr>
        <p:txBody>
          <a:bodyPr/>
          <a:lstStyle/>
          <a:p>
            <a:pPr marL="0" lvl="0" indent="0" algn="ctr">
              <a:buNone/>
            </a:pPr>
            <a:r>
              <a:rPr lang="en-US" dirty="0">
                <a:latin typeface="Calibri" pitchFamily="34" charset="0"/>
              </a:rPr>
              <a:t>(n=32 strategic plans; ACC=9; Ohio=11; SLA=12)*</a:t>
            </a:r>
          </a:p>
        </p:txBody>
      </p:sp>
      <p:graphicFrame>
        <p:nvGraphicFramePr>
          <p:cNvPr id="25" name="Content Placeholder 16"/>
          <p:cNvGraphicFramePr>
            <a:graphicFrameLocks noGrp="1"/>
          </p:cNvGraphicFramePr>
          <p:nvPr>
            <p:ph sz="quarter" idx="4294967295"/>
          </p:nvPr>
        </p:nvGraphicFramePr>
        <p:xfrm>
          <a:off x="269874" y="1765301"/>
          <a:ext cx="5788025" cy="2421292"/>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p:cNvSpPr/>
          <p:nvPr/>
        </p:nvSpPr>
        <p:spPr>
          <a:xfrm>
            <a:off x="1484168" y="1659495"/>
            <a:ext cx="385042" cy="215444"/>
          </a:xfrm>
          <a:prstGeom prst="rect">
            <a:avLst/>
          </a:prstGeom>
        </p:spPr>
        <p:txBody>
          <a:bodyPr wrap="none">
            <a:spAutoFit/>
          </a:bodyPr>
          <a:lstStyle/>
          <a:p>
            <a:r>
              <a:rPr lang="en-US" sz="800" b="1" dirty="0">
                <a:latin typeface="+mn-lt"/>
              </a:rPr>
              <a:t>94% </a:t>
            </a:r>
          </a:p>
        </p:txBody>
      </p:sp>
      <p:sp>
        <p:nvSpPr>
          <p:cNvPr id="27" name="Rectangle 26"/>
          <p:cNvSpPr/>
          <p:nvPr/>
        </p:nvSpPr>
        <p:spPr>
          <a:xfrm>
            <a:off x="2298253" y="1659495"/>
            <a:ext cx="362600" cy="215444"/>
          </a:xfrm>
          <a:prstGeom prst="rect">
            <a:avLst/>
          </a:prstGeom>
        </p:spPr>
        <p:txBody>
          <a:bodyPr wrap="none">
            <a:spAutoFit/>
          </a:bodyPr>
          <a:lstStyle/>
          <a:p>
            <a:r>
              <a:rPr lang="en-US" sz="800" b="1" dirty="0">
                <a:latin typeface="+mn-lt"/>
              </a:rPr>
              <a:t>94%</a:t>
            </a:r>
          </a:p>
        </p:txBody>
      </p:sp>
      <p:sp>
        <p:nvSpPr>
          <p:cNvPr id="28" name="Rectangle 27"/>
          <p:cNvSpPr/>
          <p:nvPr/>
        </p:nvSpPr>
        <p:spPr>
          <a:xfrm>
            <a:off x="3054693" y="1659495"/>
            <a:ext cx="362600" cy="215444"/>
          </a:xfrm>
          <a:prstGeom prst="rect">
            <a:avLst/>
          </a:prstGeom>
        </p:spPr>
        <p:txBody>
          <a:bodyPr wrap="none">
            <a:spAutoFit/>
          </a:bodyPr>
          <a:lstStyle/>
          <a:p>
            <a:r>
              <a:rPr lang="en-US" sz="800" b="1" dirty="0">
                <a:latin typeface="+mn-lt"/>
              </a:rPr>
              <a:t>88%</a:t>
            </a:r>
          </a:p>
        </p:txBody>
      </p:sp>
      <p:sp>
        <p:nvSpPr>
          <p:cNvPr id="29" name="Rectangle 28"/>
          <p:cNvSpPr/>
          <p:nvPr/>
        </p:nvSpPr>
        <p:spPr>
          <a:xfrm>
            <a:off x="3850518" y="1659495"/>
            <a:ext cx="362600" cy="215444"/>
          </a:xfrm>
          <a:prstGeom prst="rect">
            <a:avLst/>
          </a:prstGeom>
        </p:spPr>
        <p:txBody>
          <a:bodyPr wrap="none">
            <a:spAutoFit/>
          </a:bodyPr>
          <a:lstStyle/>
          <a:p>
            <a:r>
              <a:rPr lang="en-US" sz="800" b="1" dirty="0">
                <a:latin typeface="+mn-lt"/>
              </a:rPr>
              <a:t>78%</a:t>
            </a:r>
          </a:p>
        </p:txBody>
      </p:sp>
      <p:sp>
        <p:nvSpPr>
          <p:cNvPr id="30" name="Rectangle 29"/>
          <p:cNvSpPr/>
          <p:nvPr/>
        </p:nvSpPr>
        <p:spPr>
          <a:xfrm>
            <a:off x="4633104" y="1659495"/>
            <a:ext cx="362600" cy="215444"/>
          </a:xfrm>
          <a:prstGeom prst="rect">
            <a:avLst/>
          </a:prstGeom>
        </p:spPr>
        <p:txBody>
          <a:bodyPr wrap="none">
            <a:spAutoFit/>
          </a:bodyPr>
          <a:lstStyle/>
          <a:p>
            <a:r>
              <a:rPr lang="en-US" sz="800" b="1" dirty="0">
                <a:latin typeface="+mn-lt"/>
              </a:rPr>
              <a:t>59%</a:t>
            </a:r>
          </a:p>
        </p:txBody>
      </p:sp>
      <p:sp>
        <p:nvSpPr>
          <p:cNvPr id="31" name="Rectangle 30"/>
          <p:cNvSpPr/>
          <p:nvPr/>
        </p:nvSpPr>
        <p:spPr>
          <a:xfrm>
            <a:off x="5428595" y="1659495"/>
            <a:ext cx="362600" cy="215444"/>
          </a:xfrm>
          <a:prstGeom prst="rect">
            <a:avLst/>
          </a:prstGeom>
        </p:spPr>
        <p:txBody>
          <a:bodyPr wrap="none">
            <a:spAutoFit/>
          </a:bodyPr>
          <a:lstStyle/>
          <a:p>
            <a:r>
              <a:rPr lang="en-US" sz="800" b="1" dirty="0">
                <a:latin typeface="+mn-lt"/>
              </a:rPr>
              <a:t>56%</a:t>
            </a:r>
          </a:p>
        </p:txBody>
      </p:sp>
      <p:sp>
        <p:nvSpPr>
          <p:cNvPr id="32" name="Rectangle 31"/>
          <p:cNvSpPr/>
          <p:nvPr/>
        </p:nvSpPr>
        <p:spPr>
          <a:xfrm>
            <a:off x="561558" y="1659495"/>
            <a:ext cx="595035" cy="215444"/>
          </a:xfrm>
          <a:prstGeom prst="rect">
            <a:avLst/>
          </a:prstGeom>
        </p:spPr>
        <p:txBody>
          <a:bodyPr wrap="none">
            <a:spAutoFit/>
          </a:bodyPr>
          <a:lstStyle/>
          <a:p>
            <a:r>
              <a:rPr lang="en-US" sz="800" b="1" dirty="0">
                <a:latin typeface="+mn-lt"/>
              </a:rPr>
              <a:t>All = 97% </a:t>
            </a:r>
          </a:p>
        </p:txBody>
      </p:sp>
      <p:sp>
        <p:nvSpPr>
          <p:cNvPr id="33" name="Text Placeholder 5"/>
          <p:cNvSpPr txBox="1">
            <a:spLocks/>
          </p:cNvSpPr>
          <p:nvPr/>
        </p:nvSpPr>
        <p:spPr>
          <a:xfrm>
            <a:off x="-1887377" y="2343148"/>
            <a:ext cx="2486407" cy="198735"/>
          </a:xfrm>
          <a:prstGeom prst="rect">
            <a:avLst/>
          </a:prstGeom>
        </p:spPr>
        <p:txBody>
          <a:bodyPr lIns="45720" tIns="45720" rIns="45720" bIns="45720"/>
          <a:lstStyle/>
          <a:p>
            <a:pPr marL="0" marR="0" lvl="0" indent="0" algn="ctr" defTabSz="653348" rtl="0" eaLnBrk="1" fontAlgn="base" latinLnBrk="0" hangingPunct="1">
              <a:lnSpc>
                <a:spcPct val="100000"/>
              </a:lnSpc>
              <a:spcBef>
                <a:spcPct val="20000"/>
              </a:spcBef>
              <a:spcAft>
                <a:spcPct val="0"/>
              </a:spcAft>
              <a:buClrTx/>
              <a:buSzTx/>
              <a:buFontTx/>
              <a:buNone/>
              <a:tabLst/>
              <a:defRPr/>
            </a:pPr>
            <a:endParaRPr kumimoji="0" lang="en-US" sz="1100" b="1" i="0" u="none" strike="noStrike" kern="0" cap="none" spc="0" normalizeH="0" baseline="0" noProof="0" dirty="0">
              <a:ln>
                <a:noFill/>
              </a:ln>
              <a:solidFill>
                <a:schemeClr val="tx1"/>
              </a:solidFill>
              <a:effectLst/>
              <a:uLnTx/>
              <a:uFillTx/>
              <a:latin typeface="+mj-lt"/>
              <a:ea typeface="+mn-ea"/>
              <a:cs typeface="Arial" pitchFamily="34" charset="0"/>
            </a:endParaRPr>
          </a:p>
        </p:txBody>
      </p:sp>
      <p:sp>
        <p:nvSpPr>
          <p:cNvPr id="35" name="Text Placeholder 22"/>
          <p:cNvSpPr txBox="1">
            <a:spLocks/>
          </p:cNvSpPr>
          <p:nvPr/>
        </p:nvSpPr>
        <p:spPr>
          <a:xfrm>
            <a:off x="-1908479" y="2884287"/>
            <a:ext cx="2695573" cy="157162"/>
          </a:xfrm>
          <a:prstGeom prst="rect">
            <a:avLst/>
          </a:prstGeom>
        </p:spPr>
        <p:txBody>
          <a:bodyPr/>
          <a:lstStyle/>
          <a:p>
            <a:pPr marL="114300" marR="0" lvl="0" indent="-114300" algn="l" defTabSz="653348" rtl="0" eaLnBrk="1" fontAlgn="base" latinLnBrk="0" hangingPunct="1">
              <a:lnSpc>
                <a:spcPct val="100000"/>
              </a:lnSpc>
              <a:spcBef>
                <a:spcPct val="20000"/>
              </a:spcBef>
              <a:spcAft>
                <a:spcPct val="0"/>
              </a:spcAft>
              <a:buClrTx/>
              <a:buSzTx/>
              <a:buFontTx/>
              <a:buChar char="•"/>
              <a:tabLst/>
              <a:defRPr/>
            </a:pPr>
            <a:endParaRPr kumimoji="0" lang="en-US" sz="1000" b="0" i="0" u="none" strike="noStrike" kern="0" cap="none" spc="0" normalizeH="0" baseline="0" noProof="0" dirty="0">
              <a:ln>
                <a:noFill/>
              </a:ln>
              <a:solidFill>
                <a:schemeClr val="tx1"/>
              </a:solidFill>
              <a:effectLst/>
              <a:uLnTx/>
              <a:uFillTx/>
              <a:latin typeface="Calibri" pitchFamily="34" charset="0"/>
              <a:ea typeface="+mn-ea"/>
              <a:cs typeface="Arial" pitchFamily="34" charset="0"/>
            </a:endParaRPr>
          </a:p>
        </p:txBody>
      </p:sp>
      <p:sp>
        <p:nvSpPr>
          <p:cNvPr id="3" name="Rectangle 2"/>
          <p:cNvSpPr/>
          <p:nvPr/>
        </p:nvSpPr>
        <p:spPr>
          <a:xfrm>
            <a:off x="561558" y="1167053"/>
            <a:ext cx="5423606" cy="553998"/>
          </a:xfrm>
          <a:prstGeom prst="rect">
            <a:avLst/>
          </a:prstGeom>
        </p:spPr>
        <p:txBody>
          <a:bodyPr wrap="square">
            <a:spAutoFit/>
          </a:bodyPr>
          <a:lstStyle/>
          <a:p>
            <a:r>
              <a:rPr lang="en-US" sz="1000" b="1" dirty="0"/>
              <a:t>Percentage of Strategic Plans That Include Indicated Strategic Goal </a:t>
            </a:r>
          </a:p>
          <a:p>
            <a:endParaRPr lang="en-US" sz="1000" b="1" dirty="0"/>
          </a:p>
          <a:p>
            <a:endParaRPr lang="en-US" sz="1000" b="1" dirty="0"/>
          </a:p>
        </p:txBody>
      </p:sp>
    </p:spTree>
    <p:extLst>
      <p:ext uri="{BB962C8B-B14F-4D97-AF65-F5344CB8AC3E}">
        <p14:creationId xmlns:p14="http://schemas.microsoft.com/office/powerpoint/2010/main" val="23289977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6700" y="640267"/>
            <a:ext cx="5850834" cy="369332"/>
          </a:xfrm>
        </p:spPr>
        <p:txBody>
          <a:bodyPr/>
          <a:lstStyle/>
          <a:p>
            <a:r>
              <a:rPr lang="en-US" dirty="0"/>
              <a:t>Cull All the Good Ideas to Select Goals, Objectives, and Action Steps that Are Ultimately Worth Pursuing  </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6" name="Title 5"/>
          <p:cNvSpPr>
            <a:spLocks noGrp="1"/>
          </p:cNvSpPr>
          <p:nvPr>
            <p:ph type="title"/>
          </p:nvPr>
        </p:nvSpPr>
        <p:spPr/>
        <p:txBody>
          <a:bodyPr/>
          <a:lstStyle/>
          <a:p>
            <a:r>
              <a:rPr lang="en-US" b="0" dirty="0"/>
              <a:t>Assess True “Strategic” Imperatives</a:t>
            </a:r>
          </a:p>
        </p:txBody>
      </p:sp>
      <p:sp>
        <p:nvSpPr>
          <p:cNvPr id="57" name="Parallelogram 56"/>
          <p:cNvSpPr/>
          <p:nvPr/>
        </p:nvSpPr>
        <p:spPr bwMode="auto">
          <a:xfrm>
            <a:off x="3895750" y="1924770"/>
            <a:ext cx="2824129" cy="123444"/>
          </a:xfrm>
          <a:prstGeom prst="parallelogram">
            <a:avLst>
              <a:gd name="adj" fmla="val 109615"/>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58" name="Parallelogram 57"/>
          <p:cNvSpPr/>
          <p:nvPr/>
        </p:nvSpPr>
        <p:spPr bwMode="auto">
          <a:xfrm rot="19134980">
            <a:off x="5090249" y="2026866"/>
            <a:ext cx="1426730" cy="106985"/>
          </a:xfrm>
          <a:prstGeom prst="parallelogram">
            <a:avLst>
              <a:gd name="adj" fmla="val 90484"/>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59" name="Parallelogram 58"/>
          <p:cNvSpPr/>
          <p:nvPr/>
        </p:nvSpPr>
        <p:spPr bwMode="auto">
          <a:xfrm rot="19134980">
            <a:off x="5089364" y="2293009"/>
            <a:ext cx="1426730" cy="106985"/>
          </a:xfrm>
          <a:prstGeom prst="parallelogram">
            <a:avLst>
              <a:gd name="adj" fmla="val 90484"/>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60" name="Parallelogram 59"/>
          <p:cNvSpPr/>
          <p:nvPr/>
        </p:nvSpPr>
        <p:spPr bwMode="auto">
          <a:xfrm rot="19134980">
            <a:off x="5092684" y="2554308"/>
            <a:ext cx="1426730" cy="106985"/>
          </a:xfrm>
          <a:prstGeom prst="parallelogram">
            <a:avLst>
              <a:gd name="adj" fmla="val 90484"/>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61" name="Parallelogram 60"/>
          <p:cNvSpPr/>
          <p:nvPr/>
        </p:nvSpPr>
        <p:spPr bwMode="auto">
          <a:xfrm rot="19134980">
            <a:off x="5087206" y="2829862"/>
            <a:ext cx="1426730" cy="106985"/>
          </a:xfrm>
          <a:prstGeom prst="parallelogram">
            <a:avLst>
              <a:gd name="adj" fmla="val 90484"/>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62" name="Parallelogram 61"/>
          <p:cNvSpPr/>
          <p:nvPr/>
        </p:nvSpPr>
        <p:spPr bwMode="auto">
          <a:xfrm rot="19134980">
            <a:off x="5096085" y="3377319"/>
            <a:ext cx="1426730" cy="106985"/>
          </a:xfrm>
          <a:prstGeom prst="parallelogram">
            <a:avLst>
              <a:gd name="adj" fmla="val 90484"/>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63" name="Parallelogram 62"/>
          <p:cNvSpPr/>
          <p:nvPr/>
        </p:nvSpPr>
        <p:spPr bwMode="auto">
          <a:xfrm rot="19134980">
            <a:off x="5086427" y="3112873"/>
            <a:ext cx="1426730" cy="106985"/>
          </a:xfrm>
          <a:prstGeom prst="parallelogram">
            <a:avLst>
              <a:gd name="adj" fmla="val 90484"/>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64" name="Parallelogram 63"/>
          <p:cNvSpPr/>
          <p:nvPr/>
        </p:nvSpPr>
        <p:spPr bwMode="auto">
          <a:xfrm rot="19134980">
            <a:off x="5092239" y="3651809"/>
            <a:ext cx="1426730" cy="106985"/>
          </a:xfrm>
          <a:prstGeom prst="parallelogram">
            <a:avLst>
              <a:gd name="adj" fmla="val 90484"/>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65" name="Parallelogram 64"/>
          <p:cNvSpPr/>
          <p:nvPr/>
        </p:nvSpPr>
        <p:spPr bwMode="auto">
          <a:xfrm rot="19134980">
            <a:off x="5094604" y="3935132"/>
            <a:ext cx="1426730" cy="106985"/>
          </a:xfrm>
          <a:prstGeom prst="parallelogram">
            <a:avLst>
              <a:gd name="adj" fmla="val 90484"/>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66" name="Parallelogram 65"/>
          <p:cNvSpPr/>
          <p:nvPr/>
        </p:nvSpPr>
        <p:spPr bwMode="auto">
          <a:xfrm>
            <a:off x="4142295" y="1671047"/>
            <a:ext cx="2866662" cy="123444"/>
          </a:xfrm>
          <a:prstGeom prst="parallelogram">
            <a:avLst>
              <a:gd name="adj" fmla="val 109615"/>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67" name="Parallelogram 66"/>
          <p:cNvSpPr/>
          <p:nvPr/>
        </p:nvSpPr>
        <p:spPr bwMode="auto">
          <a:xfrm>
            <a:off x="3593020" y="2185062"/>
            <a:ext cx="2839564" cy="123444"/>
          </a:xfrm>
          <a:prstGeom prst="parallelogram">
            <a:avLst>
              <a:gd name="adj" fmla="val 109615"/>
            </a:avLst>
          </a:prstGeom>
          <a:solidFill>
            <a:srgbClr val="EFF1F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sp>
        <p:nvSpPr>
          <p:cNvPr id="68" name="Parallelogram 67"/>
          <p:cNvSpPr/>
          <p:nvPr/>
        </p:nvSpPr>
        <p:spPr bwMode="auto">
          <a:xfrm rot="19134980">
            <a:off x="5811994" y="3507764"/>
            <a:ext cx="295592" cy="118171"/>
          </a:xfrm>
          <a:prstGeom prst="parallelogram">
            <a:avLst>
              <a:gd name="adj" fmla="val 90484"/>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1000" dirty="0">
              <a:solidFill>
                <a:schemeClr val="bg2"/>
              </a:solidFill>
              <a:latin typeface="+mn-lt"/>
            </a:endParaRPr>
          </a:p>
        </p:txBody>
      </p:sp>
      <p:graphicFrame>
        <p:nvGraphicFramePr>
          <p:cNvPr id="69" name="Table 68"/>
          <p:cNvGraphicFramePr>
            <a:graphicFrameLocks noGrp="1"/>
          </p:cNvGraphicFramePr>
          <p:nvPr/>
        </p:nvGraphicFramePr>
        <p:xfrm>
          <a:off x="3436505" y="2444142"/>
          <a:ext cx="1863468" cy="2057400"/>
        </p:xfrm>
        <a:graphic>
          <a:graphicData uri="http://schemas.openxmlformats.org/drawingml/2006/table">
            <a:tbl>
              <a:tblPr bandRow="1">
                <a:tableStyleId>{5C22544A-7EE6-4342-B048-85BDC9FD1C3A}</a:tableStyleId>
              </a:tblPr>
              <a:tblGrid>
                <a:gridCol w="469665">
                  <a:extLst>
                    <a:ext uri="{9D8B030D-6E8A-4147-A177-3AD203B41FA5}">
                      <a16:colId xmlns:a16="http://schemas.microsoft.com/office/drawing/2014/main" val="20000"/>
                    </a:ext>
                  </a:extLst>
                </a:gridCol>
                <a:gridCol w="232495">
                  <a:extLst>
                    <a:ext uri="{9D8B030D-6E8A-4147-A177-3AD203B41FA5}">
                      <a16:colId xmlns:a16="http://schemas.microsoft.com/office/drawing/2014/main" val="20001"/>
                    </a:ext>
                  </a:extLst>
                </a:gridCol>
                <a:gridCol w="232495">
                  <a:extLst>
                    <a:ext uri="{9D8B030D-6E8A-4147-A177-3AD203B41FA5}">
                      <a16:colId xmlns:a16="http://schemas.microsoft.com/office/drawing/2014/main" val="20002"/>
                    </a:ext>
                  </a:extLst>
                </a:gridCol>
                <a:gridCol w="232495">
                  <a:extLst>
                    <a:ext uri="{9D8B030D-6E8A-4147-A177-3AD203B41FA5}">
                      <a16:colId xmlns:a16="http://schemas.microsoft.com/office/drawing/2014/main" val="20003"/>
                    </a:ext>
                  </a:extLst>
                </a:gridCol>
                <a:gridCol w="232495">
                  <a:extLst>
                    <a:ext uri="{9D8B030D-6E8A-4147-A177-3AD203B41FA5}">
                      <a16:colId xmlns:a16="http://schemas.microsoft.com/office/drawing/2014/main" val="20004"/>
                    </a:ext>
                  </a:extLst>
                </a:gridCol>
                <a:gridCol w="231328">
                  <a:extLst>
                    <a:ext uri="{9D8B030D-6E8A-4147-A177-3AD203B41FA5}">
                      <a16:colId xmlns:a16="http://schemas.microsoft.com/office/drawing/2014/main" val="20005"/>
                    </a:ext>
                  </a:extLst>
                </a:gridCol>
                <a:gridCol w="232495">
                  <a:extLst>
                    <a:ext uri="{9D8B030D-6E8A-4147-A177-3AD203B41FA5}">
                      <a16:colId xmlns:a16="http://schemas.microsoft.com/office/drawing/2014/main" val="20006"/>
                    </a:ext>
                  </a:extLst>
                </a:gridCol>
              </a:tblGrid>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0">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sz="3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4"/>
                  </a:ext>
                </a:extLst>
              </a:tr>
            </a:tbl>
          </a:graphicData>
        </a:graphic>
      </p:graphicFrame>
      <p:cxnSp>
        <p:nvCxnSpPr>
          <p:cNvPr id="70" name="Straight Connector 69"/>
          <p:cNvCxnSpPr/>
          <p:nvPr/>
        </p:nvCxnSpPr>
        <p:spPr bwMode="auto">
          <a:xfrm rot="5400000">
            <a:off x="5276082" y="2586647"/>
            <a:ext cx="2060812" cy="1588"/>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71" name="Straight Connector 70"/>
          <p:cNvCxnSpPr/>
          <p:nvPr/>
        </p:nvCxnSpPr>
        <p:spPr bwMode="auto">
          <a:xfrm flipV="1">
            <a:off x="4142295" y="1804061"/>
            <a:ext cx="2735393" cy="8078"/>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72" name="Straight Connector 71"/>
          <p:cNvCxnSpPr/>
          <p:nvPr/>
        </p:nvCxnSpPr>
        <p:spPr bwMode="auto">
          <a:xfrm>
            <a:off x="4025194" y="1924770"/>
            <a:ext cx="2707587" cy="5242"/>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73" name="Straight Connector 72"/>
          <p:cNvCxnSpPr/>
          <p:nvPr/>
        </p:nvCxnSpPr>
        <p:spPr bwMode="auto">
          <a:xfrm>
            <a:off x="3869245" y="2048195"/>
            <a:ext cx="2725356" cy="2383"/>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74" name="Straight Connector 73"/>
          <p:cNvCxnSpPr/>
          <p:nvPr/>
        </p:nvCxnSpPr>
        <p:spPr bwMode="auto">
          <a:xfrm>
            <a:off x="3738323" y="2162534"/>
            <a:ext cx="2697738" cy="23861"/>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75" name="Straight Connector 74"/>
          <p:cNvCxnSpPr/>
          <p:nvPr/>
        </p:nvCxnSpPr>
        <p:spPr bwMode="auto">
          <a:xfrm>
            <a:off x="3567994" y="2308506"/>
            <a:ext cx="2727847" cy="5506"/>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76" name="Straight Connector 75"/>
          <p:cNvCxnSpPr/>
          <p:nvPr/>
        </p:nvCxnSpPr>
        <p:spPr bwMode="auto">
          <a:xfrm flipV="1">
            <a:off x="4279216" y="1671291"/>
            <a:ext cx="2740947" cy="4844"/>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77" name="Straight Connector 76"/>
          <p:cNvCxnSpPr/>
          <p:nvPr/>
        </p:nvCxnSpPr>
        <p:spPr bwMode="auto">
          <a:xfrm flipV="1">
            <a:off x="4400577" y="1544760"/>
            <a:ext cx="2753732" cy="12275"/>
          </a:xfrm>
          <a:prstGeom prst="line">
            <a:avLst/>
          </a:prstGeom>
          <a:solidFill>
            <a:schemeClr val="accent1"/>
          </a:solidFill>
          <a:ln w="9525" cap="flat" cmpd="sng" algn="ctr">
            <a:solidFill>
              <a:schemeClr val="tx1"/>
            </a:solidFill>
            <a:prstDash val="solid"/>
            <a:round/>
            <a:headEnd type="none" w="med" len="med"/>
            <a:tailEnd type="none"/>
          </a:ln>
          <a:effectLst/>
        </p:spPr>
      </p:cxnSp>
      <p:grpSp>
        <p:nvGrpSpPr>
          <p:cNvPr id="79" name="Group 51"/>
          <p:cNvGrpSpPr/>
          <p:nvPr/>
        </p:nvGrpSpPr>
        <p:grpSpPr>
          <a:xfrm>
            <a:off x="5286495" y="1547350"/>
            <a:ext cx="1019698" cy="2959728"/>
            <a:chOff x="4333352" y="1396828"/>
            <a:chExt cx="1019698" cy="2959728"/>
          </a:xfrm>
        </p:grpSpPr>
        <p:cxnSp>
          <p:nvCxnSpPr>
            <p:cNvPr id="80" name="Straight Connector 79"/>
            <p:cNvCxnSpPr/>
            <p:nvPr/>
          </p:nvCxnSpPr>
          <p:spPr bwMode="auto">
            <a:xfrm rot="10800000" flipV="1">
              <a:off x="4338851" y="3461206"/>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grpSp>
          <p:nvGrpSpPr>
            <p:cNvPr id="81" name="Group 50"/>
            <p:cNvGrpSpPr/>
            <p:nvPr/>
          </p:nvGrpSpPr>
          <p:grpSpPr>
            <a:xfrm>
              <a:off x="4333352" y="1396828"/>
              <a:ext cx="1019698" cy="2820346"/>
              <a:chOff x="4333352" y="1396828"/>
              <a:chExt cx="1019698" cy="2820346"/>
            </a:xfrm>
          </p:grpSpPr>
          <p:cxnSp>
            <p:nvCxnSpPr>
              <p:cNvPr id="82" name="Straight Connector 81"/>
              <p:cNvCxnSpPr/>
              <p:nvPr/>
            </p:nvCxnSpPr>
            <p:spPr bwMode="auto">
              <a:xfrm rot="10800000" flipV="1">
                <a:off x="4343400" y="1396828"/>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83" name="Straight Connector 82"/>
              <p:cNvCxnSpPr/>
              <p:nvPr/>
            </p:nvCxnSpPr>
            <p:spPr bwMode="auto">
              <a:xfrm rot="10800000" flipV="1">
                <a:off x="4336025" y="3321824"/>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84" name="Straight Connector 83"/>
              <p:cNvCxnSpPr/>
              <p:nvPr/>
            </p:nvCxnSpPr>
            <p:spPr bwMode="auto">
              <a:xfrm rot="10800000" flipV="1">
                <a:off x="4334751" y="3179096"/>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85" name="Straight Connector 84"/>
              <p:cNvCxnSpPr/>
              <p:nvPr/>
            </p:nvCxnSpPr>
            <p:spPr bwMode="auto">
              <a:xfrm rot="10800000" flipV="1">
                <a:off x="4334626" y="3037333"/>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86" name="Straight Connector 85"/>
              <p:cNvCxnSpPr/>
              <p:nvPr/>
            </p:nvCxnSpPr>
            <p:spPr bwMode="auto">
              <a:xfrm rot="10800000" flipV="1">
                <a:off x="4333352" y="2909342"/>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87" name="Straight Connector 86"/>
              <p:cNvCxnSpPr/>
              <p:nvPr/>
            </p:nvCxnSpPr>
            <p:spPr bwMode="auto">
              <a:xfrm rot="10800000" flipV="1">
                <a:off x="4337480" y="2765198"/>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88" name="Straight Connector 87"/>
              <p:cNvCxnSpPr/>
              <p:nvPr/>
            </p:nvCxnSpPr>
            <p:spPr bwMode="auto">
              <a:xfrm rot="10800000" flipV="1">
                <a:off x="4337480" y="2629282"/>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89" name="Straight Connector 88"/>
              <p:cNvCxnSpPr/>
              <p:nvPr/>
            </p:nvCxnSpPr>
            <p:spPr bwMode="auto">
              <a:xfrm rot="10800000" flipV="1">
                <a:off x="4335430" y="2491316"/>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90" name="Straight Connector 89"/>
              <p:cNvCxnSpPr/>
              <p:nvPr/>
            </p:nvCxnSpPr>
            <p:spPr bwMode="auto">
              <a:xfrm rot="10800000" flipV="1">
                <a:off x="4336857" y="2353350"/>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91" name="Straight Connector 90"/>
              <p:cNvCxnSpPr/>
              <p:nvPr/>
            </p:nvCxnSpPr>
            <p:spPr bwMode="auto">
              <a:xfrm rot="10800000" flipV="1">
                <a:off x="4337508" y="2215384"/>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92" name="Straight Connector 91"/>
              <p:cNvCxnSpPr/>
              <p:nvPr/>
            </p:nvCxnSpPr>
            <p:spPr bwMode="auto">
              <a:xfrm rot="10800000" flipV="1">
                <a:off x="4338159" y="2083596"/>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93" name="Straight Connector 92"/>
              <p:cNvCxnSpPr/>
              <p:nvPr/>
            </p:nvCxnSpPr>
            <p:spPr bwMode="auto">
              <a:xfrm rot="10800000" flipV="1">
                <a:off x="4336109" y="1945630"/>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94" name="Straight Connector 93"/>
              <p:cNvCxnSpPr/>
              <p:nvPr/>
            </p:nvCxnSpPr>
            <p:spPr bwMode="auto">
              <a:xfrm rot="10800000" flipV="1">
                <a:off x="4337536" y="1807664"/>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95" name="Straight Connector 94"/>
              <p:cNvCxnSpPr/>
              <p:nvPr/>
            </p:nvCxnSpPr>
            <p:spPr bwMode="auto">
              <a:xfrm rot="10800000" flipV="1">
                <a:off x="4336122" y="1669698"/>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96" name="Straight Connector 95"/>
              <p:cNvCxnSpPr/>
              <p:nvPr/>
            </p:nvCxnSpPr>
            <p:spPr bwMode="auto">
              <a:xfrm rot="10800000" flipV="1">
                <a:off x="4336137" y="1531732"/>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grpSp>
      </p:grpSp>
      <p:cxnSp>
        <p:nvCxnSpPr>
          <p:cNvPr id="97" name="Straight Connector 96"/>
          <p:cNvCxnSpPr/>
          <p:nvPr/>
        </p:nvCxnSpPr>
        <p:spPr bwMode="auto">
          <a:xfrm rot="5400000">
            <a:off x="5147077" y="2705747"/>
            <a:ext cx="2060812" cy="1588"/>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98" name="Straight Connector 97"/>
          <p:cNvCxnSpPr/>
          <p:nvPr/>
        </p:nvCxnSpPr>
        <p:spPr bwMode="auto">
          <a:xfrm rot="5400000">
            <a:off x="4995359" y="2831722"/>
            <a:ext cx="2060812" cy="1588"/>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99" name="Straight Connector 98"/>
          <p:cNvCxnSpPr/>
          <p:nvPr/>
        </p:nvCxnSpPr>
        <p:spPr bwMode="auto">
          <a:xfrm rot="5400000">
            <a:off x="4857375" y="2959409"/>
            <a:ext cx="2060812" cy="1588"/>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100" name="Straight Connector 99"/>
          <p:cNvCxnSpPr/>
          <p:nvPr/>
        </p:nvCxnSpPr>
        <p:spPr bwMode="auto">
          <a:xfrm rot="5400000">
            <a:off x="4713213" y="3077807"/>
            <a:ext cx="2060812" cy="1588"/>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101" name="Straight Connector 100"/>
          <p:cNvCxnSpPr/>
          <p:nvPr/>
        </p:nvCxnSpPr>
        <p:spPr bwMode="auto">
          <a:xfrm rot="5400000">
            <a:off x="4561667" y="3212293"/>
            <a:ext cx="2060812" cy="1588"/>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102" name="Straight Connector 101"/>
          <p:cNvCxnSpPr/>
          <p:nvPr/>
        </p:nvCxnSpPr>
        <p:spPr bwMode="auto">
          <a:xfrm rot="5400000">
            <a:off x="4417643" y="3340221"/>
            <a:ext cx="2060812" cy="1588"/>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103" name="Straight Connector 102"/>
          <p:cNvCxnSpPr/>
          <p:nvPr/>
        </p:nvCxnSpPr>
        <p:spPr bwMode="auto">
          <a:xfrm rot="10800000" flipV="1">
            <a:off x="4857178" y="1545800"/>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104" name="Straight Connector 103"/>
          <p:cNvCxnSpPr/>
          <p:nvPr/>
        </p:nvCxnSpPr>
        <p:spPr bwMode="auto">
          <a:xfrm rot="10800000" flipV="1">
            <a:off x="4375446" y="1543567"/>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105" name="Straight Connector 104"/>
          <p:cNvCxnSpPr/>
          <p:nvPr/>
        </p:nvCxnSpPr>
        <p:spPr bwMode="auto">
          <a:xfrm rot="10800000" flipV="1">
            <a:off x="3908020" y="1548475"/>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106" name="Straight Connector 105"/>
          <p:cNvCxnSpPr/>
          <p:nvPr/>
        </p:nvCxnSpPr>
        <p:spPr bwMode="auto">
          <a:xfrm rot="10800000" flipV="1">
            <a:off x="3445472" y="1545802"/>
            <a:ext cx="1009650" cy="895350"/>
          </a:xfrm>
          <a:prstGeom prst="line">
            <a:avLst/>
          </a:prstGeom>
          <a:solidFill>
            <a:schemeClr val="accent1"/>
          </a:solidFill>
          <a:ln w="9525" cap="flat" cmpd="sng" algn="ctr">
            <a:solidFill>
              <a:schemeClr val="tx1"/>
            </a:solidFill>
            <a:prstDash val="solid"/>
            <a:round/>
            <a:headEnd type="none" w="med" len="med"/>
            <a:tailEnd type="none"/>
          </a:ln>
          <a:effectLst/>
        </p:spPr>
      </p:cxnSp>
      <p:sp>
        <p:nvSpPr>
          <p:cNvPr id="109" name="TextBox 108"/>
          <p:cNvSpPr txBox="1"/>
          <p:nvPr/>
        </p:nvSpPr>
        <p:spPr>
          <a:xfrm>
            <a:off x="0" y="1270567"/>
            <a:ext cx="3233815" cy="3477875"/>
          </a:xfrm>
          <a:prstGeom prst="rect">
            <a:avLst/>
          </a:prstGeom>
          <a:noFill/>
        </p:spPr>
        <p:txBody>
          <a:bodyPr wrap="square" rtlCol="0">
            <a:spAutoFit/>
          </a:bodyPr>
          <a:lstStyle/>
          <a:p>
            <a:r>
              <a:rPr lang="en-US" sz="1000" b="1" dirty="0"/>
              <a:t>Resources Required and Ease of Implementation</a:t>
            </a:r>
          </a:p>
          <a:p>
            <a:r>
              <a:rPr lang="en-US" sz="1000" i="1" dirty="0"/>
              <a:t>Leadership capacity, political will, and initial start-up and long-term maintenance costs in staff time (salary), operating expenses, space and technology needs </a:t>
            </a:r>
          </a:p>
          <a:p>
            <a:endParaRPr lang="en-US" sz="1000" i="1" dirty="0"/>
          </a:p>
          <a:p>
            <a:r>
              <a:rPr lang="en-US" sz="1000" b="1" dirty="0"/>
              <a:t>Contribution to Mission and/or Revenue Generation Potential</a:t>
            </a:r>
          </a:p>
          <a:p>
            <a:r>
              <a:rPr lang="en-US" sz="1000" i="1" dirty="0"/>
              <a:t>Impact on constituents' ability to teach, learn, research, outreach, and succeed or magnitude and likelihood of increased financial resources in next 10 years</a:t>
            </a:r>
          </a:p>
          <a:p>
            <a:endParaRPr lang="en-US" sz="1000" i="1" dirty="0"/>
          </a:p>
          <a:p>
            <a:r>
              <a:rPr lang="en-US" sz="1000" b="1" dirty="0"/>
              <a:t>Alignment with Strategic Goals and Market Differentiators </a:t>
            </a:r>
          </a:p>
          <a:p>
            <a:r>
              <a:rPr lang="en-US" sz="1000" i="1" dirty="0"/>
              <a:t>Will help the institution broaden or deepen its offerings and its value proposition to stakeholders relative to market/society</a:t>
            </a:r>
          </a:p>
          <a:p>
            <a:endParaRPr lang="en-US" sz="1000" i="1" dirty="0"/>
          </a:p>
          <a:p>
            <a:endParaRPr lang="en-US" sz="1000" i="1" dirty="0"/>
          </a:p>
          <a:p>
            <a:endParaRPr lang="en-US" sz="1000" i="1" dirty="0"/>
          </a:p>
        </p:txBody>
      </p:sp>
      <p:sp>
        <p:nvSpPr>
          <p:cNvPr id="111" name="TextBox 110"/>
          <p:cNvSpPr txBox="1"/>
          <p:nvPr/>
        </p:nvSpPr>
        <p:spPr>
          <a:xfrm>
            <a:off x="152386" y="992983"/>
            <a:ext cx="2728776" cy="246221"/>
          </a:xfrm>
          <a:prstGeom prst="rect">
            <a:avLst/>
          </a:prstGeom>
          <a:noFill/>
        </p:spPr>
        <p:txBody>
          <a:bodyPr wrap="square" rtlCol="0">
            <a:spAutoFit/>
          </a:bodyPr>
          <a:lstStyle/>
          <a:p>
            <a:pPr algn="ctr"/>
            <a:r>
              <a:rPr lang="en-US" sz="1000" b="1" dirty="0"/>
              <a:t> </a:t>
            </a:r>
          </a:p>
        </p:txBody>
      </p:sp>
    </p:spTree>
    <p:extLst>
      <p:ext uri="{BB962C8B-B14F-4D97-AF65-F5344CB8AC3E}">
        <p14:creationId xmlns:p14="http://schemas.microsoft.com/office/powerpoint/2010/main" val="29729283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gray">
          <a:xfrm>
            <a:off x="1" y="972242"/>
            <a:ext cx="6400799" cy="3215841"/>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4" name="Title 3"/>
          <p:cNvSpPr>
            <a:spLocks noGrp="1"/>
          </p:cNvSpPr>
          <p:nvPr>
            <p:ph type="title"/>
          </p:nvPr>
        </p:nvSpPr>
        <p:spPr/>
        <p:txBody>
          <a:bodyPr/>
          <a:lstStyle/>
          <a:p>
            <a:r>
              <a:rPr lang="en-US" b="0" dirty="0"/>
              <a:t>Check the Hype at the Boardroom Door</a:t>
            </a:r>
          </a:p>
        </p:txBody>
      </p:sp>
      <p:sp>
        <p:nvSpPr>
          <p:cNvPr id="8" name="TextBox 7"/>
          <p:cNvSpPr txBox="1"/>
          <p:nvPr/>
        </p:nvSpPr>
        <p:spPr bwMode="gray">
          <a:xfrm>
            <a:off x="1005351" y="1428283"/>
            <a:ext cx="2029505" cy="153888"/>
          </a:xfrm>
          <a:prstGeom prst="rect">
            <a:avLst/>
          </a:prstGeom>
          <a:noFill/>
        </p:spPr>
        <p:txBody>
          <a:bodyPr wrap="square" lIns="0" tIns="0" rIns="0" bIns="0" rtlCol="0">
            <a:spAutoFit/>
          </a:bodyPr>
          <a:lstStyle/>
          <a:p>
            <a:r>
              <a:rPr lang="en-US" sz="1000" b="1" dirty="0">
                <a:solidFill>
                  <a:schemeClr val="bg1"/>
                </a:solidFill>
              </a:rPr>
              <a:t>Quantify Opportunity Costs</a:t>
            </a:r>
          </a:p>
        </p:txBody>
      </p:sp>
      <p:sp>
        <p:nvSpPr>
          <p:cNvPr id="9" name="TextBox 8"/>
          <p:cNvSpPr txBox="1"/>
          <p:nvPr/>
        </p:nvSpPr>
        <p:spPr bwMode="gray">
          <a:xfrm>
            <a:off x="1005351" y="1640878"/>
            <a:ext cx="2139868" cy="830997"/>
          </a:xfrm>
          <a:prstGeom prst="rect">
            <a:avLst/>
          </a:prstGeom>
          <a:noFill/>
        </p:spPr>
        <p:txBody>
          <a:bodyPr wrap="square" lIns="0" tIns="0" rIns="0" bIns="0" rtlCol="0">
            <a:spAutoFit/>
          </a:bodyPr>
          <a:lstStyle/>
          <a:p>
            <a:pPr>
              <a:spcBef>
                <a:spcPts val="500"/>
              </a:spcBef>
            </a:pPr>
            <a:r>
              <a:rPr lang="en-US" sz="900" dirty="0">
                <a:solidFill>
                  <a:schemeClr val="bg1"/>
                </a:solidFill>
              </a:rPr>
              <a:t>People tend to make fewer frivolous purchases when they use cash instead of credit. This is due to the fact that the opportunity cost is made concrete (i.e., you see money leaving your hand)</a:t>
            </a:r>
          </a:p>
        </p:txBody>
      </p:sp>
      <p:sp>
        <p:nvSpPr>
          <p:cNvPr id="14" name="TextBox 13"/>
          <p:cNvSpPr txBox="1"/>
          <p:nvPr/>
        </p:nvSpPr>
        <p:spPr bwMode="gray">
          <a:xfrm>
            <a:off x="1005351" y="3095211"/>
            <a:ext cx="1162405" cy="153888"/>
          </a:xfrm>
          <a:prstGeom prst="rect">
            <a:avLst/>
          </a:prstGeom>
          <a:noFill/>
        </p:spPr>
        <p:txBody>
          <a:bodyPr wrap="square" lIns="0" tIns="0" rIns="0" bIns="0" rtlCol="0">
            <a:spAutoFit/>
          </a:bodyPr>
          <a:lstStyle/>
          <a:p>
            <a:r>
              <a:rPr lang="en-US" sz="1000" b="1" dirty="0">
                <a:solidFill>
                  <a:schemeClr val="bg1"/>
                </a:solidFill>
              </a:rPr>
              <a:t>Write a Eulogy</a:t>
            </a:r>
          </a:p>
        </p:txBody>
      </p:sp>
      <p:sp>
        <p:nvSpPr>
          <p:cNvPr id="15" name="TextBox 14"/>
          <p:cNvSpPr txBox="1"/>
          <p:nvPr/>
        </p:nvSpPr>
        <p:spPr bwMode="gray">
          <a:xfrm>
            <a:off x="1005351" y="3315116"/>
            <a:ext cx="2139868" cy="692497"/>
          </a:xfrm>
          <a:prstGeom prst="rect">
            <a:avLst/>
          </a:prstGeom>
          <a:noFill/>
        </p:spPr>
        <p:txBody>
          <a:bodyPr wrap="square" lIns="0" tIns="0" rIns="0" bIns="0" rtlCol="0">
            <a:spAutoFit/>
          </a:bodyPr>
          <a:lstStyle/>
          <a:p>
            <a:pPr>
              <a:spcBef>
                <a:spcPts val="500"/>
              </a:spcBef>
            </a:pPr>
            <a:r>
              <a:rPr lang="en-US" sz="900" dirty="0">
                <a:solidFill>
                  <a:schemeClr val="bg1"/>
                </a:solidFill>
              </a:rPr>
              <a:t>One of the most effective ways to reign in an overly optimistic outlook about an innovation is to flip the script and consider all of the ways it won’t work</a:t>
            </a:r>
          </a:p>
        </p:txBody>
      </p:sp>
      <p:cxnSp>
        <p:nvCxnSpPr>
          <p:cNvPr id="16" name="Straight Connector 15"/>
          <p:cNvCxnSpPr/>
          <p:nvPr/>
        </p:nvCxnSpPr>
        <p:spPr bwMode="gray">
          <a:xfrm flipV="1">
            <a:off x="835113" y="1317757"/>
            <a:ext cx="1" cy="85032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gray">
          <a:xfrm flipV="1">
            <a:off x="835113" y="2931583"/>
            <a:ext cx="1" cy="850321"/>
          </a:xfrm>
          <a:prstGeom prst="line">
            <a:avLst/>
          </a:prstGeom>
          <a:ln w="28575" cap="rnd">
            <a:solidFill>
              <a:schemeClr val="accent6"/>
            </a:solidFill>
            <a:prstDash val="sysDot"/>
            <a:round/>
            <a:headEnd type="none"/>
            <a:tailEnd type="none"/>
          </a:ln>
        </p:spPr>
        <p:style>
          <a:lnRef idx="1">
            <a:schemeClr val="accent1"/>
          </a:lnRef>
          <a:fillRef idx="0">
            <a:schemeClr val="accent1"/>
          </a:fillRef>
          <a:effectRef idx="0">
            <a:schemeClr val="accent1"/>
          </a:effectRef>
          <a:fontRef idx="minor">
            <a:schemeClr val="tx1"/>
          </a:fontRef>
        </p:style>
      </p:cxnSp>
      <p:pic>
        <p:nvPicPr>
          <p:cNvPr id="13" name="Picture 12" descr="A close up of a sign&#10;&#10;Description automatically generated">
            <a:extLst>
              <a:ext uri="{FF2B5EF4-FFF2-40B4-BE49-F238E27FC236}">
                <a16:creationId xmlns:a16="http://schemas.microsoft.com/office/drawing/2014/main" id="{B152A700-6AD1-4B9B-95CA-BD8C742639CC}"/>
              </a:ext>
            </a:extLst>
          </p:cNvPr>
          <p:cNvPicPr>
            <a:picLocks noChangeAspect="1"/>
          </p:cNvPicPr>
          <p:nvPr/>
        </p:nvPicPr>
        <p:blipFill>
          <a:blip r:embed="rId4">
            <a:duotone>
              <a:prstClr val="black"/>
              <a:schemeClr val="bg1">
                <a:tint val="45000"/>
                <a:satMod val="400000"/>
              </a:schemeClr>
            </a:duotone>
            <a:extLst>
              <a:ext uri="{BEBA8EAE-BF5A-486C-A8C5-ECC9F3942E4B}">
                <a14:imgProps xmlns:a14="http://schemas.microsoft.com/office/drawing/2010/main">
                  <a14:imgLayer r:embed="rId5">
                    <a14:imgEffect>
                      <a14:brightnessContrast bright="40000" contrast="40000"/>
                    </a14:imgEffect>
                  </a14:imgLayer>
                </a14:imgProps>
              </a:ext>
            </a:extLst>
          </a:blip>
          <a:stretch>
            <a:fillRect/>
          </a:stretch>
        </p:blipFill>
        <p:spPr>
          <a:xfrm>
            <a:off x="281294" y="1550264"/>
            <a:ext cx="365760" cy="349910"/>
          </a:xfrm>
          <a:prstGeom prst="rect">
            <a:avLst/>
          </a:prstGeom>
          <a:noFill/>
        </p:spPr>
      </p:pic>
      <p:pic>
        <p:nvPicPr>
          <p:cNvPr id="18" name="Picture 17">
            <a:extLst>
              <a:ext uri="{FF2B5EF4-FFF2-40B4-BE49-F238E27FC236}">
                <a16:creationId xmlns:a16="http://schemas.microsoft.com/office/drawing/2014/main" id="{E4CDD93C-D368-476E-9152-F165D99F389C}"/>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281294" y="3156137"/>
            <a:ext cx="319430" cy="365760"/>
          </a:xfrm>
          <a:prstGeom prst="rect">
            <a:avLst/>
          </a:prstGeom>
        </p:spPr>
      </p:pic>
      <p:sp>
        <p:nvSpPr>
          <p:cNvPr id="19" name="TextBox 18">
            <a:extLst>
              <a:ext uri="{FF2B5EF4-FFF2-40B4-BE49-F238E27FC236}">
                <a16:creationId xmlns:a16="http://schemas.microsoft.com/office/drawing/2014/main" id="{1F168275-D42C-40FD-908E-8AB5ED05E1F0}"/>
              </a:ext>
            </a:extLst>
          </p:cNvPr>
          <p:cNvSpPr txBox="1"/>
          <p:nvPr/>
        </p:nvSpPr>
        <p:spPr bwMode="gray">
          <a:xfrm>
            <a:off x="3599252" y="2747452"/>
            <a:ext cx="2725092" cy="1793459"/>
          </a:xfrm>
          <a:prstGeom prst="rect">
            <a:avLst/>
          </a:prstGeom>
          <a:solidFill>
            <a:schemeClr val="bg1"/>
          </a:solidFill>
          <a:ln w="12700">
            <a:solidFill>
              <a:schemeClr val="accent6"/>
            </a:solidFill>
            <a:miter lim="800000"/>
          </a:ln>
        </p:spPr>
        <p:txBody>
          <a:bodyPr wrap="square" lIns="137160" tIns="91440" rIns="137160" bIns="0" rtlCol="0">
            <a:noAutofit/>
          </a:bodyPr>
          <a:lstStyle/>
          <a:p>
            <a:endParaRPr lang="en-US" sz="1000" b="1" dirty="0"/>
          </a:p>
          <a:p>
            <a:r>
              <a:rPr lang="en-US" sz="1000" b="1" dirty="0"/>
              <a:t>Take Action: Pre-Mortem Primer</a:t>
            </a:r>
          </a:p>
        </p:txBody>
      </p:sp>
      <p:sp>
        <p:nvSpPr>
          <p:cNvPr id="20" name="TextBox 19">
            <a:extLst>
              <a:ext uri="{FF2B5EF4-FFF2-40B4-BE49-F238E27FC236}">
                <a16:creationId xmlns:a16="http://schemas.microsoft.com/office/drawing/2014/main" id="{0313AD92-1F2D-4E7E-9CEA-07C79D362739}"/>
              </a:ext>
            </a:extLst>
          </p:cNvPr>
          <p:cNvSpPr txBox="1"/>
          <p:nvPr/>
        </p:nvSpPr>
        <p:spPr bwMode="gray">
          <a:xfrm>
            <a:off x="3589730" y="798816"/>
            <a:ext cx="2725092" cy="1598859"/>
          </a:xfrm>
          <a:prstGeom prst="rect">
            <a:avLst/>
          </a:prstGeom>
          <a:solidFill>
            <a:schemeClr val="bg1"/>
          </a:solidFill>
          <a:ln w="12700">
            <a:solidFill>
              <a:schemeClr val="accent6"/>
            </a:solidFill>
            <a:miter lim="800000"/>
          </a:ln>
        </p:spPr>
        <p:txBody>
          <a:bodyPr wrap="square" lIns="137160" tIns="91440" rIns="137160" bIns="0" rtlCol="0">
            <a:noAutofit/>
          </a:bodyPr>
          <a:lstStyle/>
          <a:p>
            <a:endParaRPr lang="en-US" sz="1000" b="1" dirty="0"/>
          </a:p>
          <a:p>
            <a:r>
              <a:rPr lang="en-US" sz="1000" b="1" dirty="0"/>
              <a:t>Take Action: Ask This, Not That</a:t>
            </a:r>
          </a:p>
        </p:txBody>
      </p:sp>
      <p:sp>
        <p:nvSpPr>
          <p:cNvPr id="21" name="Text Placeholder 1">
            <a:extLst>
              <a:ext uri="{FF2B5EF4-FFF2-40B4-BE49-F238E27FC236}">
                <a16:creationId xmlns:a16="http://schemas.microsoft.com/office/drawing/2014/main" id="{E44FDFF0-C8DC-4810-827E-EE71E8977F53}"/>
              </a:ext>
            </a:extLst>
          </p:cNvPr>
          <p:cNvSpPr txBox="1">
            <a:spLocks/>
          </p:cNvSpPr>
          <p:nvPr/>
        </p:nvSpPr>
        <p:spPr bwMode="gray">
          <a:xfrm>
            <a:off x="3878782" y="1371542"/>
            <a:ext cx="2511845" cy="477054"/>
          </a:xfrm>
          <a:prstGeom prst="rect">
            <a:avLst/>
          </a:prstGeom>
        </p:spPr>
        <p:txBody>
          <a:bodyPr vert="horz" wrap="square" lIns="137160" tIns="91440" rIns="137160" bIns="13716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0" indent="0">
              <a:buNone/>
            </a:pPr>
            <a:r>
              <a:rPr lang="en-US" sz="800" dirty="0"/>
              <a:t>What would we need to give up in order for this to succeed?</a:t>
            </a:r>
            <a:endParaRPr lang="en-US" sz="800" b="1" dirty="0"/>
          </a:p>
        </p:txBody>
      </p:sp>
      <p:sp>
        <p:nvSpPr>
          <p:cNvPr id="22" name="Isosceles Triangle 21">
            <a:extLst>
              <a:ext uri="{FF2B5EF4-FFF2-40B4-BE49-F238E27FC236}">
                <a16:creationId xmlns:a16="http://schemas.microsoft.com/office/drawing/2014/main" id="{439BA8E2-7432-471B-AD6A-F01CF1A3ACAD}"/>
              </a:ext>
            </a:extLst>
          </p:cNvPr>
          <p:cNvSpPr/>
          <p:nvPr/>
        </p:nvSpPr>
        <p:spPr bwMode="gray">
          <a:xfrm rot="5400000">
            <a:off x="3521560" y="1109075"/>
            <a:ext cx="155384" cy="133951"/>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cxnSp>
        <p:nvCxnSpPr>
          <p:cNvPr id="25" name="Straight Connector 24">
            <a:extLst>
              <a:ext uri="{FF2B5EF4-FFF2-40B4-BE49-F238E27FC236}">
                <a16:creationId xmlns:a16="http://schemas.microsoft.com/office/drawing/2014/main" id="{1DF42011-D758-41C0-B7D4-B169123E950C}"/>
              </a:ext>
            </a:extLst>
          </p:cNvPr>
          <p:cNvCxnSpPr/>
          <p:nvPr/>
        </p:nvCxnSpPr>
        <p:spPr bwMode="gray">
          <a:xfrm>
            <a:off x="3722873" y="1257741"/>
            <a:ext cx="2601471"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6" name="L-Shape 25">
            <a:extLst>
              <a:ext uri="{FF2B5EF4-FFF2-40B4-BE49-F238E27FC236}">
                <a16:creationId xmlns:a16="http://schemas.microsoft.com/office/drawing/2014/main" id="{EBC2367B-F882-49F5-A174-5AE738D4C807}"/>
              </a:ext>
            </a:extLst>
          </p:cNvPr>
          <p:cNvSpPr/>
          <p:nvPr/>
        </p:nvSpPr>
        <p:spPr bwMode="gray">
          <a:xfrm rot="18900000">
            <a:off x="3670791" y="1500420"/>
            <a:ext cx="229408" cy="124665"/>
          </a:xfrm>
          <a:prstGeom prst="corner">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pPr algn="l" defTabSz="1463675"/>
            <a:endParaRPr lang="en-US" sz="900" dirty="0">
              <a:solidFill>
                <a:schemeClr val="bg2"/>
              </a:solidFill>
            </a:endParaRPr>
          </a:p>
        </p:txBody>
      </p:sp>
      <p:sp>
        <p:nvSpPr>
          <p:cNvPr id="28" name="Multiply 150">
            <a:extLst>
              <a:ext uri="{FF2B5EF4-FFF2-40B4-BE49-F238E27FC236}">
                <a16:creationId xmlns:a16="http://schemas.microsoft.com/office/drawing/2014/main" id="{A081E607-7699-4866-B81F-E8042B89B80F}"/>
              </a:ext>
            </a:extLst>
          </p:cNvPr>
          <p:cNvSpPr/>
          <p:nvPr/>
        </p:nvSpPr>
        <p:spPr bwMode="gray">
          <a:xfrm>
            <a:off x="3660311" y="1926191"/>
            <a:ext cx="274320" cy="274320"/>
          </a:xfrm>
          <a:prstGeom prst="mathMultiply">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29" name="Text Placeholder 1">
            <a:extLst>
              <a:ext uri="{FF2B5EF4-FFF2-40B4-BE49-F238E27FC236}">
                <a16:creationId xmlns:a16="http://schemas.microsoft.com/office/drawing/2014/main" id="{B830F797-2D0F-4BA8-BA90-2889601C2157}"/>
              </a:ext>
            </a:extLst>
          </p:cNvPr>
          <p:cNvSpPr txBox="1">
            <a:spLocks/>
          </p:cNvSpPr>
          <p:nvPr/>
        </p:nvSpPr>
        <p:spPr bwMode="gray">
          <a:xfrm>
            <a:off x="4005211" y="1921663"/>
            <a:ext cx="1968869" cy="246221"/>
          </a:xfrm>
          <a:prstGeom prst="rect">
            <a:avLst/>
          </a:prstGeom>
        </p:spPr>
        <p:txBody>
          <a:bodyPr vert="horz" wrap="square" lIns="0" tIns="0" rIns="0" bIns="0" rtlCol="0">
            <a:spAutoFit/>
          </a:bodyPr>
          <a:lstStyle>
            <a:defPPr>
              <a:defRPr lang="en-US"/>
            </a:defPPr>
            <a:lvl1pPr marL="0" algn="l" defTabSz="537667" rtl="0" eaLnBrk="1" latinLnBrk="0" hangingPunct="1">
              <a:defRPr sz="1058" kern="1200">
                <a:solidFill>
                  <a:schemeClr val="tx1"/>
                </a:solidFill>
                <a:latin typeface="+mn-lt"/>
                <a:ea typeface="+mn-ea"/>
                <a:cs typeface="+mn-cs"/>
              </a:defRPr>
            </a:lvl1pPr>
            <a:lvl2pPr marL="268834" algn="l" defTabSz="537667" rtl="0" eaLnBrk="1" latinLnBrk="0" hangingPunct="1">
              <a:defRPr sz="1058" kern="1200">
                <a:solidFill>
                  <a:schemeClr val="tx1"/>
                </a:solidFill>
                <a:latin typeface="+mn-lt"/>
                <a:ea typeface="+mn-ea"/>
                <a:cs typeface="+mn-cs"/>
              </a:defRPr>
            </a:lvl2pPr>
            <a:lvl3pPr marL="537667" algn="l" defTabSz="537667" rtl="0" eaLnBrk="1" latinLnBrk="0" hangingPunct="1">
              <a:defRPr sz="1058" kern="1200">
                <a:solidFill>
                  <a:schemeClr val="tx1"/>
                </a:solidFill>
                <a:latin typeface="+mn-lt"/>
                <a:ea typeface="+mn-ea"/>
                <a:cs typeface="+mn-cs"/>
              </a:defRPr>
            </a:lvl3pPr>
            <a:lvl4pPr marL="806501" algn="l" defTabSz="537667" rtl="0" eaLnBrk="1" latinLnBrk="0" hangingPunct="1">
              <a:defRPr sz="1058" kern="1200">
                <a:solidFill>
                  <a:schemeClr val="tx1"/>
                </a:solidFill>
                <a:latin typeface="+mn-lt"/>
                <a:ea typeface="+mn-ea"/>
                <a:cs typeface="+mn-cs"/>
              </a:defRPr>
            </a:lvl4pPr>
            <a:lvl5pPr marL="1075334" algn="l" defTabSz="537667" rtl="0" eaLnBrk="1" latinLnBrk="0" hangingPunct="1">
              <a:defRPr sz="1058" kern="1200">
                <a:solidFill>
                  <a:schemeClr val="tx1"/>
                </a:solidFill>
                <a:latin typeface="+mn-lt"/>
                <a:ea typeface="+mn-ea"/>
                <a:cs typeface="+mn-cs"/>
              </a:defRPr>
            </a:lvl5pPr>
            <a:lvl6pPr marL="1344168" algn="l" defTabSz="537667" rtl="0" eaLnBrk="1" latinLnBrk="0" hangingPunct="1">
              <a:defRPr sz="1058" kern="1200">
                <a:solidFill>
                  <a:schemeClr val="tx1"/>
                </a:solidFill>
                <a:latin typeface="+mn-lt"/>
                <a:ea typeface="+mn-ea"/>
                <a:cs typeface="+mn-cs"/>
              </a:defRPr>
            </a:lvl6pPr>
            <a:lvl7pPr marL="1613002" algn="l" defTabSz="537667" rtl="0" eaLnBrk="1" latinLnBrk="0" hangingPunct="1">
              <a:defRPr sz="1058" kern="1200">
                <a:solidFill>
                  <a:schemeClr val="tx1"/>
                </a:solidFill>
                <a:latin typeface="+mn-lt"/>
                <a:ea typeface="+mn-ea"/>
                <a:cs typeface="+mn-cs"/>
              </a:defRPr>
            </a:lvl7pPr>
            <a:lvl8pPr marL="1881835" algn="l" defTabSz="537667" rtl="0" eaLnBrk="1" latinLnBrk="0" hangingPunct="1">
              <a:defRPr sz="1058" kern="1200">
                <a:solidFill>
                  <a:schemeClr val="tx1"/>
                </a:solidFill>
                <a:latin typeface="+mn-lt"/>
                <a:ea typeface="+mn-ea"/>
                <a:cs typeface="+mn-cs"/>
              </a:defRPr>
            </a:lvl8pPr>
            <a:lvl9pPr marL="2150669" algn="l" defTabSz="537667" rtl="0" eaLnBrk="1" latinLnBrk="0" hangingPunct="1">
              <a:defRPr sz="1058" kern="1200">
                <a:solidFill>
                  <a:schemeClr val="tx1"/>
                </a:solidFill>
                <a:latin typeface="+mn-lt"/>
                <a:ea typeface="+mn-ea"/>
                <a:cs typeface="+mn-cs"/>
              </a:defRPr>
            </a:lvl9pPr>
          </a:lstStyle>
          <a:p>
            <a:r>
              <a:rPr lang="en-US" sz="800" dirty="0"/>
              <a:t>What are universities of our size in our region doing with this innovation?</a:t>
            </a:r>
            <a:endParaRPr lang="en-US" sz="800" b="1" dirty="0"/>
          </a:p>
        </p:txBody>
      </p:sp>
      <p:sp>
        <p:nvSpPr>
          <p:cNvPr id="30" name="TextBox 29">
            <a:extLst>
              <a:ext uri="{FF2B5EF4-FFF2-40B4-BE49-F238E27FC236}">
                <a16:creationId xmlns:a16="http://schemas.microsoft.com/office/drawing/2014/main" id="{92015295-D55E-4CAF-A642-92C0829E2D41}"/>
              </a:ext>
            </a:extLst>
          </p:cNvPr>
          <p:cNvSpPr txBox="1"/>
          <p:nvPr/>
        </p:nvSpPr>
        <p:spPr>
          <a:xfrm>
            <a:off x="3705876" y="3306796"/>
            <a:ext cx="2511844" cy="1295226"/>
          </a:xfrm>
          <a:prstGeom prst="rect">
            <a:avLst/>
          </a:prstGeom>
          <a:noFill/>
        </p:spPr>
        <p:txBody>
          <a:bodyPr wrap="square" lIns="0" tIns="0" rIns="0" bIns="0" rtlCol="0">
            <a:spAutoFit/>
          </a:bodyPr>
          <a:lstStyle/>
          <a:p>
            <a:pPr marL="114300" indent="-114300">
              <a:buFont typeface="Arial" panose="020B0604020202020204" pitchFamily="34" charset="0"/>
              <a:buChar char="•"/>
            </a:pPr>
            <a:r>
              <a:rPr lang="en-US" sz="800" dirty="0"/>
              <a:t>What problem did we hope to solve?  Was our understanding of that problem real </a:t>
            </a:r>
            <a:br>
              <a:rPr lang="en-US" sz="800" dirty="0"/>
            </a:br>
            <a:r>
              <a:rPr lang="en-US" sz="800" dirty="0"/>
              <a:t>or hype?</a:t>
            </a:r>
          </a:p>
          <a:p>
            <a:pPr marL="114300" indent="-114300">
              <a:buFont typeface="Arial" panose="020B0604020202020204" pitchFamily="34" charset="0"/>
              <a:buChar char="•"/>
            </a:pPr>
            <a:r>
              <a:rPr lang="en-US" sz="800" dirty="0"/>
              <a:t>What cultural aspects did we fail to consider before making the call?</a:t>
            </a:r>
          </a:p>
          <a:p>
            <a:pPr marL="114300" indent="-114300">
              <a:buFont typeface="Arial" panose="020B0604020202020204" pitchFamily="34" charset="0"/>
              <a:buChar char="•"/>
            </a:pPr>
            <a:r>
              <a:rPr lang="en-US" sz="800" dirty="0"/>
              <a:t>How did the competitive landscape shift in a way that made this purchase irrelevant?</a:t>
            </a:r>
          </a:p>
          <a:p>
            <a:pPr marL="114300" indent="-114300">
              <a:buFont typeface="Arial" panose="020B0604020202020204" pitchFamily="34" charset="0"/>
              <a:buChar char="•"/>
            </a:pPr>
            <a:r>
              <a:rPr lang="en-US" sz="800" dirty="0"/>
              <a:t>In what ways did this decision run at odds with students’ actual needs?</a:t>
            </a:r>
          </a:p>
          <a:p>
            <a:pPr>
              <a:spcBef>
                <a:spcPts val="500"/>
              </a:spcBef>
            </a:pPr>
            <a:endParaRPr lang="en-US" sz="800" dirty="0" err="1"/>
          </a:p>
        </p:txBody>
      </p:sp>
      <p:cxnSp>
        <p:nvCxnSpPr>
          <p:cNvPr id="31" name="Straight Connector 30">
            <a:extLst>
              <a:ext uri="{FF2B5EF4-FFF2-40B4-BE49-F238E27FC236}">
                <a16:creationId xmlns:a16="http://schemas.microsoft.com/office/drawing/2014/main" id="{D2741B87-5ED4-4ECF-A8AA-6568BE79B426}"/>
              </a:ext>
            </a:extLst>
          </p:cNvPr>
          <p:cNvCxnSpPr/>
          <p:nvPr/>
        </p:nvCxnSpPr>
        <p:spPr bwMode="gray">
          <a:xfrm>
            <a:off x="3722873" y="3198877"/>
            <a:ext cx="2601471" cy="0"/>
          </a:xfrm>
          <a:prstGeom prst="line">
            <a:avLst/>
          </a:prstGeom>
          <a:ln w="12700">
            <a:solidFill>
              <a:schemeClr val="accent3"/>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32" name="Isosceles Triangle 31">
            <a:extLst>
              <a:ext uri="{FF2B5EF4-FFF2-40B4-BE49-F238E27FC236}">
                <a16:creationId xmlns:a16="http://schemas.microsoft.com/office/drawing/2014/main" id="{D0991A77-1081-480B-B9D7-2062E1AA1C74}"/>
              </a:ext>
            </a:extLst>
          </p:cNvPr>
          <p:cNvSpPr/>
          <p:nvPr/>
        </p:nvSpPr>
        <p:spPr bwMode="gray">
          <a:xfrm rot="5400000">
            <a:off x="3527608" y="3056246"/>
            <a:ext cx="155384" cy="133951"/>
          </a:xfrm>
          <a:prstGeom prst="triangle">
            <a:avLst/>
          </a:prstGeom>
          <a:solidFill>
            <a:schemeClr val="accent6"/>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extBox 1">
            <a:extLst>
              <a:ext uri="{FF2B5EF4-FFF2-40B4-BE49-F238E27FC236}">
                <a16:creationId xmlns:a16="http://schemas.microsoft.com/office/drawing/2014/main" id="{202C26AC-73C3-457D-BF43-AA838250E4F1}"/>
              </a:ext>
            </a:extLst>
          </p:cNvPr>
          <p:cNvSpPr txBox="1"/>
          <p:nvPr/>
        </p:nvSpPr>
        <p:spPr>
          <a:xfrm>
            <a:off x="281294" y="1043778"/>
            <a:ext cx="1641904" cy="138499"/>
          </a:xfrm>
          <a:prstGeom prst="rect">
            <a:avLst/>
          </a:prstGeom>
          <a:noFill/>
        </p:spPr>
        <p:txBody>
          <a:bodyPr wrap="square" lIns="0" tIns="0" rIns="0" bIns="0" rtlCol="0">
            <a:spAutoFit/>
          </a:bodyPr>
          <a:lstStyle/>
          <a:p>
            <a:pPr>
              <a:spcBef>
                <a:spcPts val="500"/>
              </a:spcBef>
            </a:pPr>
            <a:r>
              <a:rPr lang="en-US" sz="900" i="1" dirty="0">
                <a:solidFill>
                  <a:schemeClr val="bg1"/>
                </a:solidFill>
              </a:rPr>
              <a:t>Consider Losses </a:t>
            </a:r>
          </a:p>
        </p:txBody>
      </p:sp>
      <p:sp>
        <p:nvSpPr>
          <p:cNvPr id="33" name="TextBox 32">
            <a:extLst>
              <a:ext uri="{FF2B5EF4-FFF2-40B4-BE49-F238E27FC236}">
                <a16:creationId xmlns:a16="http://schemas.microsoft.com/office/drawing/2014/main" id="{60409113-DC0D-45A6-8DBC-32371FFAA8B6}"/>
              </a:ext>
            </a:extLst>
          </p:cNvPr>
          <p:cNvSpPr txBox="1"/>
          <p:nvPr/>
        </p:nvSpPr>
        <p:spPr>
          <a:xfrm>
            <a:off x="281294" y="2607277"/>
            <a:ext cx="1641904" cy="138499"/>
          </a:xfrm>
          <a:prstGeom prst="rect">
            <a:avLst/>
          </a:prstGeom>
          <a:noFill/>
        </p:spPr>
        <p:txBody>
          <a:bodyPr wrap="square" lIns="0" tIns="0" rIns="0" bIns="0" rtlCol="0">
            <a:spAutoFit/>
          </a:bodyPr>
          <a:lstStyle/>
          <a:p>
            <a:pPr>
              <a:spcBef>
                <a:spcPts val="500"/>
              </a:spcBef>
            </a:pPr>
            <a:r>
              <a:rPr lang="en-US" sz="900" i="1" dirty="0">
                <a:solidFill>
                  <a:schemeClr val="bg1"/>
                </a:solidFill>
              </a:rPr>
              <a:t>Consider Obstacles </a:t>
            </a:r>
          </a:p>
        </p:txBody>
      </p:sp>
      <p:sp>
        <p:nvSpPr>
          <p:cNvPr id="27" name="Text Placeholder 3">
            <a:extLst>
              <a:ext uri="{FF2B5EF4-FFF2-40B4-BE49-F238E27FC236}">
                <a16:creationId xmlns:a16="http://schemas.microsoft.com/office/drawing/2014/main" id="{D8E16924-3168-441D-8730-B1FEEA048F2D}"/>
              </a:ext>
            </a:extLst>
          </p:cNvPr>
          <p:cNvSpPr txBox="1">
            <a:spLocks/>
          </p:cNvSpPr>
          <p:nvPr/>
        </p:nvSpPr>
        <p:spPr bwMode="gray">
          <a:xfrm>
            <a:off x="3074593" y="4684633"/>
            <a:ext cx="3326208" cy="123111"/>
          </a:xfrm>
          <a:prstGeom prst="rect">
            <a:avLst/>
          </a:prstGeom>
        </p:spPr>
        <p:txBody>
          <a:bodyPr vert="horz" wrap="square" lIns="0" tIns="0" rIns="64008" bIns="45720" rtlCol="0" anchor="b" anchorCtr="0">
            <a:spAutoFit/>
          </a:bodyPr>
          <a:lstStyle>
            <a:lvl1pPr marL="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1pPr>
            <a:lvl2pPr marL="114300" indent="0" algn="l" defTabSz="480060" rtl="0" eaLnBrk="1" latinLnBrk="0" hangingPunct="1">
              <a:lnSpc>
                <a:spcPct val="100000"/>
              </a:lnSpc>
              <a:spcBef>
                <a:spcPts val="200"/>
              </a:spcBef>
              <a:buClrTx/>
              <a:buFont typeface="Verdana" panose="020B0604030504040204" pitchFamily="34" charset="0"/>
              <a:buNone/>
              <a:defRPr sz="500" kern="1200">
                <a:solidFill>
                  <a:schemeClr val="tx1"/>
                </a:solidFill>
                <a:latin typeface="+mn-lt"/>
                <a:ea typeface="+mn-ea"/>
                <a:cs typeface="+mn-cs"/>
              </a:defRPr>
            </a:lvl2pPr>
            <a:lvl3pPr marL="228600" indent="0" algn="l" defTabSz="480060" rtl="0" eaLnBrk="1" latinLnBrk="0" hangingPunct="1">
              <a:lnSpc>
                <a:spcPct val="100000"/>
              </a:lnSpc>
              <a:spcBef>
                <a:spcPts val="200"/>
              </a:spcBef>
              <a:buClrTx/>
              <a:buFont typeface="Arial" panose="020B0604020202020204" pitchFamily="34" charset="0"/>
              <a:buNone/>
              <a:defRPr sz="500" kern="1200">
                <a:solidFill>
                  <a:schemeClr val="tx1"/>
                </a:solidFill>
                <a:latin typeface="+mn-lt"/>
                <a:ea typeface="+mn-ea"/>
                <a:cs typeface="+mn-cs"/>
              </a:defRPr>
            </a:lvl3pPr>
            <a:lvl4pPr marL="342900" indent="0" algn="l" defTabSz="480060" rtl="0" eaLnBrk="1" latinLnBrk="0" hangingPunct="1">
              <a:lnSpc>
                <a:spcPct val="100000"/>
              </a:lnSpc>
              <a:spcBef>
                <a:spcPts val="200"/>
              </a:spcBef>
              <a:buFont typeface="Verdana" panose="020B0604030504040204" pitchFamily="34" charset="0"/>
              <a:buNone/>
              <a:defRPr sz="500" kern="1200">
                <a:solidFill>
                  <a:schemeClr val="tx1"/>
                </a:solidFill>
                <a:latin typeface="+mn-lt"/>
                <a:ea typeface="+mn-ea"/>
                <a:cs typeface="+mn-cs"/>
              </a:defRPr>
            </a:lvl4pPr>
            <a:lvl5pPr marL="457200" indent="0" algn="l" defTabSz="480060" rtl="0" eaLnBrk="1" latinLnBrk="0" hangingPunct="1">
              <a:lnSpc>
                <a:spcPct val="100000"/>
              </a:lnSpc>
              <a:spcBef>
                <a:spcPts val="200"/>
              </a:spcBef>
              <a:buFont typeface="Arial" panose="020B0604020202020204" pitchFamily="34" charset="0"/>
              <a:buNone/>
              <a:defRPr sz="500" kern="1200" baseline="0">
                <a:solidFill>
                  <a:schemeClr val="tx1"/>
                </a:solidFill>
                <a:latin typeface="+mn-lt"/>
                <a:ea typeface="+mn-ea"/>
                <a:cs typeface="+mn-cs"/>
              </a:defRPr>
            </a:lvl5pPr>
            <a:lvl6pPr marL="6858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6pPr>
            <a:lvl7pPr marL="8001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7pPr>
            <a:lvl8pPr marL="914400" indent="-114300" algn="l" defTabSz="480060" rtl="0" eaLnBrk="1" latinLnBrk="0" hangingPunct="1">
              <a:lnSpc>
                <a:spcPct val="100000"/>
              </a:lnSpc>
              <a:spcBef>
                <a:spcPts val="500"/>
              </a:spcBef>
              <a:buFont typeface="Verdana" panose="020B0604030504040204" pitchFamily="34" charset="0"/>
              <a:buChar char="–"/>
              <a:defRPr sz="900" kern="1200">
                <a:solidFill>
                  <a:schemeClr val="tx1"/>
                </a:solidFill>
                <a:latin typeface="+mn-lt"/>
                <a:ea typeface="+mn-ea"/>
                <a:cs typeface="+mn-cs"/>
              </a:defRPr>
            </a:lvl8pPr>
            <a:lvl9pPr marL="1028700" indent="-114300" algn="l" defTabSz="480060" rtl="0" eaLnBrk="1" latinLnBrk="0" hangingPunct="1">
              <a:lnSpc>
                <a:spcPct val="100000"/>
              </a:lnSpc>
              <a:spcBef>
                <a:spcPts val="500"/>
              </a:spcBef>
              <a:buFont typeface="Arial" panose="020B0604020202020204" pitchFamily="34" charset="0"/>
              <a:buChar char="•"/>
              <a:defRPr sz="900" kern="1200">
                <a:solidFill>
                  <a:schemeClr val="tx1"/>
                </a:solidFill>
                <a:latin typeface="+mn-lt"/>
                <a:ea typeface="+mn-ea"/>
                <a:cs typeface="+mn-cs"/>
              </a:defRPr>
            </a:lvl9pPr>
          </a:lstStyle>
          <a:p>
            <a:pPr algn="r"/>
            <a:r>
              <a:rPr lang="en-US" dirty="0"/>
              <a:t>Source: EAB interviews and analysis.</a:t>
            </a:r>
          </a:p>
        </p:txBody>
      </p:sp>
    </p:spTree>
    <p:custDataLst>
      <p:tags r:id="rId1"/>
    </p:custDataLst>
    <p:extLst>
      <p:ext uri="{BB962C8B-B14F-4D97-AF65-F5344CB8AC3E}">
        <p14:creationId xmlns:p14="http://schemas.microsoft.com/office/powerpoint/2010/main" val="925105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2272" y="97401"/>
            <a:ext cx="3501159" cy="123111"/>
          </a:xfrm>
        </p:spPr>
        <p:txBody>
          <a:bodyPr/>
          <a:lstStyle/>
          <a:p>
            <a:endParaRPr lang="en-US" dirty="0"/>
          </a:p>
        </p:txBody>
      </p:sp>
      <p:sp>
        <p:nvSpPr>
          <p:cNvPr id="3" name="Text Placeholder 2"/>
          <p:cNvSpPr>
            <a:spLocks noGrp="1"/>
          </p:cNvSpPr>
          <p:nvPr>
            <p:ph type="body" sz="quarter" idx="11"/>
          </p:nvPr>
        </p:nvSpPr>
        <p:spPr/>
        <p:txBody>
          <a:bodyPr/>
          <a:lstStyle/>
          <a:p>
            <a:r>
              <a:rPr lang="en-US" dirty="0"/>
              <a:t>Student Loan Crisis is Really a Crisis of Completion </a:t>
            </a:r>
          </a:p>
        </p:txBody>
      </p:sp>
      <p:sp>
        <p:nvSpPr>
          <p:cNvPr id="4" name="Text Placeholder 3"/>
          <p:cNvSpPr>
            <a:spLocks noGrp="1"/>
          </p:cNvSpPr>
          <p:nvPr>
            <p:ph type="body" sz="quarter" idx="12"/>
          </p:nvPr>
        </p:nvSpPr>
        <p:spPr>
          <a:xfrm>
            <a:off x="266700" y="309824"/>
            <a:ext cx="5809501" cy="256480"/>
          </a:xfrm>
        </p:spPr>
        <p:txBody>
          <a:bodyPr/>
          <a:lstStyle/>
          <a:p>
            <a:r>
              <a:rPr lang="en-US" dirty="0"/>
              <a:t>Every Non-Completion is a Tragedy</a:t>
            </a:r>
          </a:p>
        </p:txBody>
      </p:sp>
      <p:sp>
        <p:nvSpPr>
          <p:cNvPr id="5" name="Text Placeholder 4"/>
          <p:cNvSpPr>
            <a:spLocks noGrp="1"/>
          </p:cNvSpPr>
          <p:nvPr>
            <p:ph type="body" sz="quarter" idx="13"/>
          </p:nvPr>
        </p:nvSpPr>
        <p:spPr>
          <a:xfrm>
            <a:off x="1854390" y="4523601"/>
            <a:ext cx="4425638" cy="276999"/>
          </a:xfrm>
        </p:spPr>
        <p:txBody>
          <a:bodyPr/>
          <a:lstStyle/>
          <a:p>
            <a:r>
              <a:rPr lang="en-US" dirty="0"/>
              <a:t>Source: U.S. Department of Education, 2013, “</a:t>
            </a:r>
            <a:r>
              <a:rPr lang="en-US" dirty="0">
                <a:hlinkClick r:id="rId3"/>
              </a:rPr>
              <a:t>Federal Student Loan Debt Burden of </a:t>
            </a:r>
            <a:r>
              <a:rPr lang="en-US" dirty="0" err="1">
                <a:hlinkClick r:id="rId3"/>
              </a:rPr>
              <a:t>Noncompleters</a:t>
            </a:r>
            <a:r>
              <a:rPr lang="en-US" dirty="0"/>
              <a:t>”; Detroit Free Press, 2015, “</a:t>
            </a:r>
            <a:r>
              <a:rPr lang="en-US" dirty="0">
                <a:hlinkClick r:id="rId4"/>
              </a:rPr>
              <a:t>Will you end up with student loan debt and no degree?</a:t>
            </a:r>
            <a:r>
              <a:rPr lang="en-US" dirty="0"/>
              <a:t>”; Huffington Post, 2012, “</a:t>
            </a:r>
            <a:r>
              <a:rPr lang="en-US" dirty="0">
                <a:hlinkClick r:id="rId5"/>
              </a:rPr>
              <a:t>For Profit College Students Most Likely to End up in Debt with No Diploma</a:t>
            </a:r>
            <a:r>
              <a:rPr lang="en-US" dirty="0"/>
              <a:t>”; CNN, 2016 “</a:t>
            </a:r>
            <a:r>
              <a:rPr lang="en-US" dirty="0">
                <a:hlinkClick r:id="rId6"/>
              </a:rPr>
              <a:t>For-Profit  College Students Account for 35% of All Loan Defaults</a:t>
            </a:r>
            <a:r>
              <a:rPr lang="en-US" dirty="0"/>
              <a:t>”; EAB interviews and analysis.</a:t>
            </a:r>
          </a:p>
        </p:txBody>
      </p:sp>
      <p:sp>
        <p:nvSpPr>
          <p:cNvPr id="30" name="Text Placeholder 4"/>
          <p:cNvSpPr>
            <a:spLocks noGrp="1"/>
          </p:cNvSpPr>
          <p:nvPr>
            <p:ph type="body" sz="quarter" idx="4294967295"/>
          </p:nvPr>
        </p:nvSpPr>
        <p:spPr>
          <a:xfrm>
            <a:off x="143775" y="4529481"/>
            <a:ext cx="1305464" cy="153888"/>
          </a:xfrm>
          <a:prstGeom prst="rect">
            <a:avLst/>
          </a:prstGeom>
        </p:spPr>
        <p:txBody>
          <a:bodyPr/>
          <a:lstStyle/>
          <a:p>
            <a:pPr>
              <a:buFont typeface="+mj-lt"/>
              <a:buAutoNum type="arabicParenR"/>
            </a:pPr>
            <a:r>
              <a:rPr lang="en-US" sz="500" dirty="0"/>
              <a:t>From federal student loan programs (i.e., Stafford, Perkins loans)</a:t>
            </a:r>
          </a:p>
        </p:txBody>
      </p:sp>
      <p:grpSp>
        <p:nvGrpSpPr>
          <p:cNvPr id="6" name="Group 5"/>
          <p:cNvGrpSpPr/>
          <p:nvPr/>
        </p:nvGrpSpPr>
        <p:grpSpPr>
          <a:xfrm>
            <a:off x="987581" y="3337894"/>
            <a:ext cx="4425639" cy="1097280"/>
            <a:chOff x="1708462" y="3337894"/>
            <a:chExt cx="4425639" cy="1097280"/>
          </a:xfrm>
        </p:grpSpPr>
        <p:grpSp>
          <p:nvGrpSpPr>
            <p:cNvPr id="8" name="Group 7"/>
            <p:cNvGrpSpPr/>
            <p:nvPr/>
          </p:nvGrpSpPr>
          <p:grpSpPr>
            <a:xfrm>
              <a:off x="1708462" y="3337894"/>
              <a:ext cx="4425639" cy="1097280"/>
              <a:chOff x="1703699" y="3542915"/>
              <a:chExt cx="4425639" cy="1097280"/>
            </a:xfrm>
          </p:grpSpPr>
          <p:sp>
            <p:nvSpPr>
              <p:cNvPr id="12" name="Text Placeholder 1"/>
              <p:cNvSpPr txBox="1">
                <a:spLocks/>
              </p:cNvSpPr>
              <p:nvPr/>
            </p:nvSpPr>
            <p:spPr bwMode="gray">
              <a:xfrm>
                <a:off x="1703699" y="3542915"/>
                <a:ext cx="4425638" cy="1097280"/>
              </a:xfrm>
              <a:custGeom>
                <a:avLst/>
                <a:gdLst>
                  <a:gd name="connsiteX0" fmla="*/ 0 w 2167214"/>
                  <a:gd name="connsiteY0" fmla="*/ 0 h 2248225"/>
                  <a:gd name="connsiteX1" fmla="*/ 2167214 w 2167214"/>
                  <a:gd name="connsiteY1" fmla="*/ 0 h 2248225"/>
                  <a:gd name="connsiteX2" fmla="*/ 2167214 w 2167214"/>
                  <a:gd name="connsiteY2" fmla="*/ 2248225 h 2248225"/>
                  <a:gd name="connsiteX3" fmla="*/ 0 w 2167214"/>
                  <a:gd name="connsiteY3" fmla="*/ 2248225 h 2248225"/>
                  <a:gd name="connsiteX4" fmla="*/ 0 w 2167214"/>
                  <a:gd name="connsiteY4" fmla="*/ 0 h 2248225"/>
                  <a:gd name="connsiteX0" fmla="*/ 2158285 w 2167214"/>
                  <a:gd name="connsiteY0" fmla="*/ 2281454 h 2248225"/>
                  <a:gd name="connsiteX1" fmla="*/ -3446 w 2167214"/>
                  <a:gd name="connsiteY1" fmla="*/ 2274214 h 2248225"/>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3446 w 2176018"/>
                  <a:gd name="connsiteY0" fmla="*/ 0 h 2274214"/>
                  <a:gd name="connsiteX1" fmla="*/ 2170660 w 2176018"/>
                  <a:gd name="connsiteY1" fmla="*/ 0 h 2274214"/>
                  <a:gd name="connsiteX2" fmla="*/ 2170660 w 2176018"/>
                  <a:gd name="connsiteY2" fmla="*/ 2248225 h 2274214"/>
                  <a:gd name="connsiteX3" fmla="*/ 3446 w 2176018"/>
                  <a:gd name="connsiteY3" fmla="*/ 2248225 h 2274214"/>
                  <a:gd name="connsiteX4" fmla="*/ 3446 w 2176018"/>
                  <a:gd name="connsiteY4" fmla="*/ 0 h 2274214"/>
                  <a:gd name="connsiteX0" fmla="*/ 2176018 w 2176018"/>
                  <a:gd name="connsiteY0" fmla="*/ 2248116 h 2274214"/>
                  <a:gd name="connsiteX1" fmla="*/ 0 w 2176018"/>
                  <a:gd name="connsiteY1" fmla="*/ 2274214 h 2274214"/>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590 w 2183162"/>
                  <a:gd name="connsiteY0" fmla="*/ 0 h 2248225"/>
                  <a:gd name="connsiteX1" fmla="*/ 2177804 w 2183162"/>
                  <a:gd name="connsiteY1" fmla="*/ 0 h 2248225"/>
                  <a:gd name="connsiteX2" fmla="*/ 2177804 w 2183162"/>
                  <a:gd name="connsiteY2" fmla="*/ 2248225 h 2248225"/>
                  <a:gd name="connsiteX3" fmla="*/ 10590 w 2183162"/>
                  <a:gd name="connsiteY3" fmla="*/ 2248225 h 2248225"/>
                  <a:gd name="connsiteX4" fmla="*/ 10590 w 2183162"/>
                  <a:gd name="connsiteY4" fmla="*/ 0 h 2248225"/>
                  <a:gd name="connsiteX0" fmla="*/ 2183162 w 2183162"/>
                  <a:gd name="connsiteY0" fmla="*/ 2248116 h 2248225"/>
                  <a:gd name="connsiteX1" fmla="*/ 0 w 2183162"/>
                  <a:gd name="connsiteY1" fmla="*/ 2248021 h 2248225"/>
                  <a:gd name="connsiteX0" fmla="*/ 1065 w 2173637"/>
                  <a:gd name="connsiteY0" fmla="*/ 0 h 2248225"/>
                  <a:gd name="connsiteX1" fmla="*/ 2168279 w 2173637"/>
                  <a:gd name="connsiteY1" fmla="*/ 0 h 2248225"/>
                  <a:gd name="connsiteX2" fmla="*/ 2168279 w 2173637"/>
                  <a:gd name="connsiteY2" fmla="*/ 2248225 h 2248225"/>
                  <a:gd name="connsiteX3" fmla="*/ 1065 w 2173637"/>
                  <a:gd name="connsiteY3" fmla="*/ 2248225 h 2248225"/>
                  <a:gd name="connsiteX4" fmla="*/ 1065 w 2173637"/>
                  <a:gd name="connsiteY4" fmla="*/ 0 h 2248225"/>
                  <a:gd name="connsiteX0" fmla="*/ 2173637 w 2173637"/>
                  <a:gd name="connsiteY0" fmla="*/ 2248116 h 2248225"/>
                  <a:gd name="connsiteX1" fmla="*/ 0 w 2173637"/>
                  <a:gd name="connsiteY1" fmla="*/ 2248021 h 2248225"/>
                  <a:gd name="connsiteX0" fmla="*/ 1065 w 2168279"/>
                  <a:gd name="connsiteY0" fmla="*/ 0 h 2248225"/>
                  <a:gd name="connsiteX1" fmla="*/ 2168279 w 2168279"/>
                  <a:gd name="connsiteY1" fmla="*/ 0 h 2248225"/>
                  <a:gd name="connsiteX2" fmla="*/ 2168279 w 2168279"/>
                  <a:gd name="connsiteY2" fmla="*/ 2248225 h 2248225"/>
                  <a:gd name="connsiteX3" fmla="*/ 1065 w 2168279"/>
                  <a:gd name="connsiteY3" fmla="*/ 2248225 h 2248225"/>
                  <a:gd name="connsiteX4" fmla="*/ 1065 w 2168279"/>
                  <a:gd name="connsiteY4" fmla="*/ 0 h 2248225"/>
                  <a:gd name="connsiteX0" fmla="*/ 2166493 w 2168279"/>
                  <a:gd name="connsiteY0" fmla="*/ 2248116 h 2248225"/>
                  <a:gd name="connsiteX1" fmla="*/ 0 w 2168279"/>
                  <a:gd name="connsiteY1" fmla="*/ 2248021 h 2248225"/>
                  <a:gd name="connsiteX0" fmla="*/ 1065 w 2168874"/>
                  <a:gd name="connsiteY0" fmla="*/ 0 h 2248225"/>
                  <a:gd name="connsiteX1" fmla="*/ 2168279 w 2168874"/>
                  <a:gd name="connsiteY1" fmla="*/ 0 h 2248225"/>
                  <a:gd name="connsiteX2" fmla="*/ 2168279 w 2168874"/>
                  <a:gd name="connsiteY2" fmla="*/ 2248225 h 2248225"/>
                  <a:gd name="connsiteX3" fmla="*/ 1065 w 2168874"/>
                  <a:gd name="connsiteY3" fmla="*/ 2248225 h 2248225"/>
                  <a:gd name="connsiteX4" fmla="*/ 1065 w 2168874"/>
                  <a:gd name="connsiteY4" fmla="*/ 0 h 2248225"/>
                  <a:gd name="connsiteX0" fmla="*/ 2168874 w 2168874"/>
                  <a:gd name="connsiteY0" fmla="*/ 2248116 h 2248225"/>
                  <a:gd name="connsiteX1" fmla="*/ 0 w 2168874"/>
                  <a:gd name="connsiteY1" fmla="*/ 2248021 h 2248225"/>
                </a:gdLst>
                <a:ahLst/>
                <a:cxnLst>
                  <a:cxn ang="0">
                    <a:pos x="connsiteX0" y="connsiteY0"/>
                  </a:cxn>
                  <a:cxn ang="0">
                    <a:pos x="connsiteX1" y="connsiteY1"/>
                  </a:cxn>
                </a:cxnLst>
                <a:rect l="l" t="t" r="r" b="b"/>
                <a:pathLst>
                  <a:path w="2168874" h="2248225" stroke="0" extrusionOk="0">
                    <a:moveTo>
                      <a:pt x="1065" y="0"/>
                    </a:moveTo>
                    <a:lnTo>
                      <a:pt x="2168279" y="0"/>
                    </a:lnTo>
                    <a:lnTo>
                      <a:pt x="2168279" y="2248225"/>
                    </a:lnTo>
                    <a:lnTo>
                      <a:pt x="1065" y="2248225"/>
                    </a:lnTo>
                    <a:lnTo>
                      <a:pt x="1065" y="0"/>
                    </a:lnTo>
                    <a:close/>
                  </a:path>
                  <a:path w="2168874" h="2248225" fill="none" extrusionOk="0">
                    <a:moveTo>
                      <a:pt x="2168874" y="2248116"/>
                    </a:moveTo>
                    <a:lnTo>
                      <a:pt x="0" y="2248021"/>
                    </a:lnTo>
                  </a:path>
                </a:pathLst>
              </a:custGeom>
              <a:solidFill>
                <a:schemeClr val="bg2"/>
              </a:solidFill>
              <a:ln w="28575">
                <a:solidFill>
                  <a:schemeClr val="tx2"/>
                </a:solidFill>
                <a:miter lim="800000"/>
              </a:ln>
            </p:spPr>
            <p:txBody>
              <a:bodyPr vert="horz" wrap="square" lIns="182880" tIns="173736" rIns="182880" bIns="228600" rtlCol="0">
                <a:spAutoFit/>
              </a:bodyPr>
              <a:lstStyle>
                <a:lvl1pPr marL="1143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1pPr>
                <a:lvl2pPr marL="2286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900" indent="-114300"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200" indent="-114300"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500" indent="-114300" algn="l" defTabSz="640080"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88" indent="-117475"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88" indent="-112713" algn="l" defTabSz="640080"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400" indent="-112713" algn="l" defTabSz="640080"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113" indent="-112713" algn="l" defTabSz="640080"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pPr marL="800100" indent="0">
                  <a:buNone/>
                </a:pPr>
                <a:endParaRPr lang="en-US" dirty="0"/>
              </a:p>
            </p:txBody>
          </p:sp>
          <p:grpSp>
            <p:nvGrpSpPr>
              <p:cNvPr id="13" name="Group 12"/>
              <p:cNvGrpSpPr/>
              <p:nvPr/>
            </p:nvGrpSpPr>
            <p:grpSpPr>
              <a:xfrm>
                <a:off x="1818002" y="3672232"/>
                <a:ext cx="1146712" cy="794941"/>
                <a:chOff x="4830640" y="3882248"/>
                <a:chExt cx="1146712" cy="794941"/>
              </a:xfrm>
            </p:grpSpPr>
            <p:sp>
              <p:nvSpPr>
                <p:cNvPr id="24" name="TextBox 23"/>
                <p:cNvSpPr txBox="1"/>
                <p:nvPr/>
              </p:nvSpPr>
              <p:spPr bwMode="gray">
                <a:xfrm>
                  <a:off x="4830640" y="4261691"/>
                  <a:ext cx="1146712" cy="415498"/>
                </a:xfrm>
                <a:prstGeom prst="rect">
                  <a:avLst/>
                </a:prstGeom>
                <a:noFill/>
              </p:spPr>
              <p:txBody>
                <a:bodyPr wrap="square" lIns="0" tIns="0" rIns="0" bIns="0" rtlCol="0">
                  <a:spAutoFit/>
                </a:bodyPr>
                <a:lstStyle/>
                <a:p>
                  <a:pPr>
                    <a:spcBef>
                      <a:spcPts val="500"/>
                    </a:spcBef>
                  </a:pPr>
                  <a:r>
                    <a:rPr lang="en-US" sz="900" dirty="0"/>
                    <a:t>Of college </a:t>
                  </a:r>
                  <a:r>
                    <a:rPr lang="en-US" sz="900" b="1" dirty="0"/>
                    <a:t>non-completers </a:t>
                  </a:r>
                  <a:r>
                    <a:rPr lang="en-US" sz="900" dirty="0"/>
                    <a:t>drop out with debt</a:t>
                  </a:r>
                  <a:r>
                    <a:rPr lang="en-US" sz="900" baseline="30000" dirty="0"/>
                    <a:t>1</a:t>
                  </a:r>
                </a:p>
              </p:txBody>
            </p:sp>
            <p:sp>
              <p:nvSpPr>
                <p:cNvPr id="25" name="TextBox 24"/>
                <p:cNvSpPr txBox="1"/>
                <p:nvPr/>
              </p:nvSpPr>
              <p:spPr bwMode="gray">
                <a:xfrm>
                  <a:off x="4830641" y="3882248"/>
                  <a:ext cx="578685" cy="338554"/>
                </a:xfrm>
                <a:prstGeom prst="rect">
                  <a:avLst/>
                </a:prstGeom>
                <a:noFill/>
              </p:spPr>
              <p:txBody>
                <a:bodyPr wrap="none" lIns="0" tIns="0" rIns="0" bIns="0" rtlCol="0">
                  <a:spAutoFit/>
                </a:bodyPr>
                <a:lstStyle/>
                <a:p>
                  <a:pPr>
                    <a:spcBef>
                      <a:spcPts val="500"/>
                    </a:spcBef>
                  </a:pPr>
                  <a:r>
                    <a:rPr lang="en-US" sz="2200" dirty="0">
                      <a:solidFill>
                        <a:schemeClr val="accent6"/>
                      </a:solidFill>
                      <a:latin typeface="+mj-lt"/>
                    </a:rPr>
                    <a:t>59%</a:t>
                  </a:r>
                </a:p>
              </p:txBody>
            </p:sp>
          </p:grpSp>
          <p:grpSp>
            <p:nvGrpSpPr>
              <p:cNvPr id="15" name="Group 14"/>
              <p:cNvGrpSpPr/>
              <p:nvPr/>
            </p:nvGrpSpPr>
            <p:grpSpPr>
              <a:xfrm>
                <a:off x="3115993" y="3673651"/>
                <a:ext cx="1324009" cy="794941"/>
                <a:chOff x="4482768" y="3886432"/>
                <a:chExt cx="1324009" cy="794941"/>
              </a:xfrm>
            </p:grpSpPr>
            <p:sp>
              <p:nvSpPr>
                <p:cNvPr id="20" name="TextBox 19"/>
                <p:cNvSpPr txBox="1"/>
                <p:nvPr/>
              </p:nvSpPr>
              <p:spPr bwMode="gray">
                <a:xfrm>
                  <a:off x="4482768" y="4265875"/>
                  <a:ext cx="1324009" cy="415498"/>
                </a:xfrm>
                <a:prstGeom prst="rect">
                  <a:avLst/>
                </a:prstGeom>
                <a:noFill/>
              </p:spPr>
              <p:txBody>
                <a:bodyPr wrap="square" lIns="0" tIns="0" rIns="0" bIns="0" rtlCol="0">
                  <a:spAutoFit/>
                </a:bodyPr>
                <a:lstStyle/>
                <a:p>
                  <a:pPr>
                    <a:spcBef>
                      <a:spcPts val="500"/>
                    </a:spcBef>
                  </a:pPr>
                  <a:r>
                    <a:rPr lang="en-US" sz="900" b="1" dirty="0"/>
                    <a:t>Average loan amount</a:t>
                  </a:r>
                  <a:r>
                    <a:rPr lang="en-US" sz="900" dirty="0"/>
                    <a:t> for borrowers who dropped out</a:t>
                  </a:r>
                </a:p>
              </p:txBody>
            </p:sp>
            <p:sp>
              <p:nvSpPr>
                <p:cNvPr id="21" name="TextBox 20"/>
                <p:cNvSpPr txBox="1"/>
                <p:nvPr/>
              </p:nvSpPr>
              <p:spPr bwMode="gray">
                <a:xfrm>
                  <a:off x="4482770" y="3886432"/>
                  <a:ext cx="843180" cy="338554"/>
                </a:xfrm>
                <a:prstGeom prst="rect">
                  <a:avLst/>
                </a:prstGeom>
                <a:noFill/>
              </p:spPr>
              <p:txBody>
                <a:bodyPr wrap="none" lIns="0" tIns="0" rIns="0" bIns="0" rtlCol="0">
                  <a:spAutoFit/>
                </a:bodyPr>
                <a:lstStyle/>
                <a:p>
                  <a:pPr>
                    <a:spcBef>
                      <a:spcPts val="500"/>
                    </a:spcBef>
                  </a:pPr>
                  <a:r>
                    <a:rPr lang="en-US" sz="2200" dirty="0">
                      <a:solidFill>
                        <a:schemeClr val="accent6"/>
                      </a:solidFill>
                      <a:latin typeface="+mj-lt"/>
                    </a:rPr>
                    <a:t>$8,225</a:t>
                  </a:r>
                </a:p>
              </p:txBody>
            </p:sp>
          </p:grpSp>
          <p:grpSp>
            <p:nvGrpSpPr>
              <p:cNvPr id="16" name="Group 15"/>
              <p:cNvGrpSpPr/>
              <p:nvPr/>
            </p:nvGrpSpPr>
            <p:grpSpPr bwMode="gray">
              <a:xfrm>
                <a:off x="5857666" y="3546308"/>
                <a:ext cx="271672" cy="181522"/>
                <a:chOff x="4411101" y="2003891"/>
                <a:chExt cx="271672" cy="181522"/>
              </a:xfrm>
            </p:grpSpPr>
            <p:sp>
              <p:nvSpPr>
                <p:cNvPr id="17" name="Rectangle 16"/>
                <p:cNvSpPr/>
                <p:nvPr/>
              </p:nvSpPr>
              <p:spPr bwMode="gray">
                <a:xfrm>
                  <a:off x="4411101" y="2003891"/>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8" name="Round Same Side Corner Rectangle 17"/>
                <p:cNvSpPr/>
                <p:nvPr/>
              </p:nvSpPr>
              <p:spPr bwMode="gray">
                <a:xfrm rot="10800000">
                  <a:off x="4411101" y="2003891"/>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sp>
              <p:nvSpPr>
                <p:cNvPr id="19" name="Freeform 18"/>
                <p:cNvSpPr/>
                <p:nvPr/>
              </p:nvSpPr>
              <p:spPr bwMode="gray">
                <a:xfrm rot="1510923" flipV="1">
                  <a:off x="4475718" y="2014056"/>
                  <a:ext cx="84539" cy="164592"/>
                </a:xfrm>
                <a:custGeom>
                  <a:avLst/>
                  <a:gdLst>
                    <a:gd name="connsiteX0" fmla="*/ 0 w 183356"/>
                    <a:gd name="connsiteY0" fmla="*/ 45839 h 183356"/>
                    <a:gd name="connsiteX1" fmla="*/ 45839 w 183356"/>
                    <a:gd name="connsiteY1" fmla="*/ 45839 h 183356"/>
                    <a:gd name="connsiteX2" fmla="*/ 45839 w 183356"/>
                    <a:gd name="connsiteY2" fmla="*/ 0 h 183356"/>
                    <a:gd name="connsiteX3" fmla="*/ 137517 w 183356"/>
                    <a:gd name="connsiteY3" fmla="*/ 0 h 183356"/>
                    <a:gd name="connsiteX4" fmla="*/ 137517 w 183356"/>
                    <a:gd name="connsiteY4" fmla="*/ 45839 h 183356"/>
                    <a:gd name="connsiteX5" fmla="*/ 183356 w 183356"/>
                    <a:gd name="connsiteY5" fmla="*/ 45839 h 183356"/>
                    <a:gd name="connsiteX6" fmla="*/ 183356 w 183356"/>
                    <a:gd name="connsiteY6" fmla="*/ 137517 h 183356"/>
                    <a:gd name="connsiteX7" fmla="*/ 137517 w 183356"/>
                    <a:gd name="connsiteY7" fmla="*/ 137517 h 183356"/>
                    <a:gd name="connsiteX8" fmla="*/ 137517 w 183356"/>
                    <a:gd name="connsiteY8" fmla="*/ 183356 h 183356"/>
                    <a:gd name="connsiteX9" fmla="*/ 45839 w 183356"/>
                    <a:gd name="connsiteY9" fmla="*/ 183356 h 183356"/>
                    <a:gd name="connsiteX10" fmla="*/ 45839 w 183356"/>
                    <a:gd name="connsiteY10" fmla="*/ 137517 h 183356"/>
                    <a:gd name="connsiteX11" fmla="*/ 0 w 183356"/>
                    <a:gd name="connsiteY11" fmla="*/ 137517 h 183356"/>
                    <a:gd name="connsiteX12" fmla="*/ 0 w 183356"/>
                    <a:gd name="connsiteY12" fmla="*/ 45839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11" fmla="*/ 137279 w 183356"/>
                    <a:gd name="connsiteY11" fmla="*/ 91440 h 183356"/>
                    <a:gd name="connsiteX0" fmla="*/ 137517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47029 w 183356"/>
                    <a:gd name="connsiteY0" fmla="*/ 0 h 183356"/>
                    <a:gd name="connsiteX1" fmla="*/ 137517 w 183356"/>
                    <a:gd name="connsiteY1" fmla="*/ 45839 h 183356"/>
                    <a:gd name="connsiteX2" fmla="*/ 183356 w 183356"/>
                    <a:gd name="connsiteY2" fmla="*/ 45839 h 183356"/>
                    <a:gd name="connsiteX3" fmla="*/ 183356 w 183356"/>
                    <a:gd name="connsiteY3" fmla="*/ 137517 h 183356"/>
                    <a:gd name="connsiteX4" fmla="*/ 137517 w 183356"/>
                    <a:gd name="connsiteY4" fmla="*/ 137517 h 183356"/>
                    <a:gd name="connsiteX5" fmla="*/ 137517 w 183356"/>
                    <a:gd name="connsiteY5" fmla="*/ 183356 h 183356"/>
                    <a:gd name="connsiteX6" fmla="*/ 45839 w 183356"/>
                    <a:gd name="connsiteY6" fmla="*/ 183356 h 183356"/>
                    <a:gd name="connsiteX7" fmla="*/ 45839 w 183356"/>
                    <a:gd name="connsiteY7" fmla="*/ 137517 h 183356"/>
                    <a:gd name="connsiteX8" fmla="*/ 0 w 183356"/>
                    <a:gd name="connsiteY8" fmla="*/ 137517 h 183356"/>
                    <a:gd name="connsiteX9" fmla="*/ 0 w 183356"/>
                    <a:gd name="connsiteY9" fmla="*/ 45839 h 183356"/>
                    <a:gd name="connsiteX10" fmla="*/ 45839 w 183356"/>
                    <a:gd name="connsiteY10" fmla="*/ 45839 h 183356"/>
                    <a:gd name="connsiteX0" fmla="*/ 137517 w 183356"/>
                    <a:gd name="connsiteY0" fmla="*/ 0 h 137517"/>
                    <a:gd name="connsiteX1" fmla="*/ 183356 w 183356"/>
                    <a:gd name="connsiteY1" fmla="*/ 0 h 137517"/>
                    <a:gd name="connsiteX2" fmla="*/ 183356 w 183356"/>
                    <a:gd name="connsiteY2" fmla="*/ 91678 h 137517"/>
                    <a:gd name="connsiteX3" fmla="*/ 137517 w 183356"/>
                    <a:gd name="connsiteY3" fmla="*/ 91678 h 137517"/>
                    <a:gd name="connsiteX4" fmla="*/ 137517 w 183356"/>
                    <a:gd name="connsiteY4" fmla="*/ 137517 h 137517"/>
                    <a:gd name="connsiteX5" fmla="*/ 45839 w 183356"/>
                    <a:gd name="connsiteY5" fmla="*/ 137517 h 137517"/>
                    <a:gd name="connsiteX6" fmla="*/ 45839 w 183356"/>
                    <a:gd name="connsiteY6" fmla="*/ 91678 h 137517"/>
                    <a:gd name="connsiteX7" fmla="*/ 0 w 183356"/>
                    <a:gd name="connsiteY7" fmla="*/ 91678 h 137517"/>
                    <a:gd name="connsiteX8" fmla="*/ 0 w 183356"/>
                    <a:gd name="connsiteY8" fmla="*/ 0 h 137517"/>
                    <a:gd name="connsiteX9" fmla="*/ 45839 w 183356"/>
                    <a:gd name="connsiteY9"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8" fmla="*/ 45839 w 183356"/>
                    <a:gd name="connsiteY8" fmla="*/ 0 h 137517"/>
                    <a:gd name="connsiteX0" fmla="*/ 183356 w 183356"/>
                    <a:gd name="connsiteY0" fmla="*/ 0 h 137517"/>
                    <a:gd name="connsiteX1" fmla="*/ 183356 w 183356"/>
                    <a:gd name="connsiteY1" fmla="*/ 91678 h 137517"/>
                    <a:gd name="connsiteX2" fmla="*/ 137517 w 183356"/>
                    <a:gd name="connsiteY2" fmla="*/ 91678 h 137517"/>
                    <a:gd name="connsiteX3" fmla="*/ 137517 w 183356"/>
                    <a:gd name="connsiteY3" fmla="*/ 137517 h 137517"/>
                    <a:gd name="connsiteX4" fmla="*/ 45839 w 183356"/>
                    <a:gd name="connsiteY4" fmla="*/ 137517 h 137517"/>
                    <a:gd name="connsiteX5" fmla="*/ 45839 w 183356"/>
                    <a:gd name="connsiteY5" fmla="*/ 91678 h 137517"/>
                    <a:gd name="connsiteX6" fmla="*/ 0 w 183356"/>
                    <a:gd name="connsiteY6" fmla="*/ 91678 h 137517"/>
                    <a:gd name="connsiteX7" fmla="*/ 0 w 183356"/>
                    <a:gd name="connsiteY7" fmla="*/ 0 h 137517"/>
                    <a:gd name="connsiteX0" fmla="*/ 183356 w 183356"/>
                    <a:gd name="connsiteY0" fmla="*/ 91678 h 137517"/>
                    <a:gd name="connsiteX1" fmla="*/ 137517 w 183356"/>
                    <a:gd name="connsiteY1" fmla="*/ 91678 h 137517"/>
                    <a:gd name="connsiteX2" fmla="*/ 137517 w 183356"/>
                    <a:gd name="connsiteY2" fmla="*/ 137517 h 137517"/>
                    <a:gd name="connsiteX3" fmla="*/ 45839 w 183356"/>
                    <a:gd name="connsiteY3" fmla="*/ 137517 h 137517"/>
                    <a:gd name="connsiteX4" fmla="*/ 45839 w 183356"/>
                    <a:gd name="connsiteY4" fmla="*/ 91678 h 137517"/>
                    <a:gd name="connsiteX5" fmla="*/ 0 w 183356"/>
                    <a:gd name="connsiteY5" fmla="*/ 91678 h 137517"/>
                    <a:gd name="connsiteX6" fmla="*/ 0 w 183356"/>
                    <a:gd name="connsiteY6" fmla="*/ 0 h 137517"/>
                    <a:gd name="connsiteX0" fmla="*/ 137517 w 137517"/>
                    <a:gd name="connsiteY0" fmla="*/ 91678 h 137517"/>
                    <a:gd name="connsiteX1" fmla="*/ 137517 w 137517"/>
                    <a:gd name="connsiteY1" fmla="*/ 137517 h 137517"/>
                    <a:gd name="connsiteX2" fmla="*/ 45839 w 137517"/>
                    <a:gd name="connsiteY2" fmla="*/ 137517 h 137517"/>
                    <a:gd name="connsiteX3" fmla="*/ 45839 w 137517"/>
                    <a:gd name="connsiteY3" fmla="*/ 91678 h 137517"/>
                    <a:gd name="connsiteX4" fmla="*/ 0 w 137517"/>
                    <a:gd name="connsiteY4" fmla="*/ 91678 h 137517"/>
                    <a:gd name="connsiteX5" fmla="*/ 0 w 137517"/>
                    <a:gd name="connsiteY5" fmla="*/ 0 h 137517"/>
                    <a:gd name="connsiteX0" fmla="*/ 93193 w 137517"/>
                    <a:gd name="connsiteY0" fmla="*/ 197142 h 197142"/>
                    <a:gd name="connsiteX1" fmla="*/ 137517 w 137517"/>
                    <a:gd name="connsiteY1" fmla="*/ 137517 h 197142"/>
                    <a:gd name="connsiteX2" fmla="*/ 45839 w 137517"/>
                    <a:gd name="connsiteY2" fmla="*/ 137517 h 197142"/>
                    <a:gd name="connsiteX3" fmla="*/ 45839 w 137517"/>
                    <a:gd name="connsiteY3" fmla="*/ 91678 h 197142"/>
                    <a:gd name="connsiteX4" fmla="*/ 0 w 137517"/>
                    <a:gd name="connsiteY4" fmla="*/ 91678 h 197142"/>
                    <a:gd name="connsiteX5" fmla="*/ 0 w 137517"/>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45839 w 96703"/>
                    <a:gd name="connsiteY3" fmla="*/ 91678 h 197142"/>
                    <a:gd name="connsiteX4" fmla="*/ 0 w 96703"/>
                    <a:gd name="connsiteY4" fmla="*/ 91678 h 197142"/>
                    <a:gd name="connsiteX5" fmla="*/ 0 w 96703"/>
                    <a:gd name="connsiteY5" fmla="*/ 0 h 197142"/>
                    <a:gd name="connsiteX0" fmla="*/ 93193 w 96703"/>
                    <a:gd name="connsiteY0" fmla="*/ 197142 h 197142"/>
                    <a:gd name="connsiteX1" fmla="*/ 96703 w 96703"/>
                    <a:gd name="connsiteY1" fmla="*/ 123589 h 197142"/>
                    <a:gd name="connsiteX2" fmla="*/ 45839 w 96703"/>
                    <a:gd name="connsiteY2" fmla="*/ 137517 h 197142"/>
                    <a:gd name="connsiteX3" fmla="*/ 57740 w 96703"/>
                    <a:gd name="connsiteY3" fmla="*/ 55172 h 197142"/>
                    <a:gd name="connsiteX4" fmla="*/ 0 w 96703"/>
                    <a:gd name="connsiteY4" fmla="*/ 91678 h 197142"/>
                    <a:gd name="connsiteX5" fmla="*/ 0 w 96703"/>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61793 w 100756"/>
                    <a:gd name="connsiteY3" fmla="*/ 55172 h 197142"/>
                    <a:gd name="connsiteX4" fmla="*/ 0 w 100756"/>
                    <a:gd name="connsiteY4" fmla="*/ 100298 h 197142"/>
                    <a:gd name="connsiteX5" fmla="*/ 4053 w 100756"/>
                    <a:gd name="connsiteY5" fmla="*/ 0 h 197142"/>
                    <a:gd name="connsiteX0" fmla="*/ 97246 w 100756"/>
                    <a:gd name="connsiteY0" fmla="*/ 197142 h 197142"/>
                    <a:gd name="connsiteX1" fmla="*/ 100756 w 100756"/>
                    <a:gd name="connsiteY1" fmla="*/ 123589 h 197142"/>
                    <a:gd name="connsiteX2" fmla="*/ 49892 w 100756"/>
                    <a:gd name="connsiteY2" fmla="*/ 137517 h 197142"/>
                    <a:gd name="connsiteX3" fmla="*/ 48235 w 100756"/>
                    <a:gd name="connsiteY3" fmla="*/ 67217 h 197142"/>
                    <a:gd name="connsiteX4" fmla="*/ 0 w 100756"/>
                    <a:gd name="connsiteY4" fmla="*/ 100298 h 197142"/>
                    <a:gd name="connsiteX5" fmla="*/ 4053 w 100756"/>
                    <a:gd name="connsiteY5" fmla="*/ 0 h 197142"/>
                    <a:gd name="connsiteX0" fmla="*/ 93321 w 100756"/>
                    <a:gd name="connsiteY0" fmla="*/ 211084 h 211084"/>
                    <a:gd name="connsiteX1" fmla="*/ 100756 w 100756"/>
                    <a:gd name="connsiteY1" fmla="*/ 123589 h 211084"/>
                    <a:gd name="connsiteX2" fmla="*/ 49892 w 100756"/>
                    <a:gd name="connsiteY2" fmla="*/ 137517 h 211084"/>
                    <a:gd name="connsiteX3" fmla="*/ 48235 w 100756"/>
                    <a:gd name="connsiteY3" fmla="*/ 67217 h 211084"/>
                    <a:gd name="connsiteX4" fmla="*/ 0 w 100756"/>
                    <a:gd name="connsiteY4" fmla="*/ 100298 h 211084"/>
                    <a:gd name="connsiteX5" fmla="*/ 4053 w 100756"/>
                    <a:gd name="connsiteY5" fmla="*/ 0 h 211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56" h="211084">
                      <a:moveTo>
                        <a:pt x="93321" y="211084"/>
                      </a:moveTo>
                      <a:lnTo>
                        <a:pt x="100756" y="123589"/>
                      </a:lnTo>
                      <a:lnTo>
                        <a:pt x="49892" y="137517"/>
                      </a:lnTo>
                      <a:cubicBezTo>
                        <a:pt x="49340" y="114084"/>
                        <a:pt x="48787" y="90650"/>
                        <a:pt x="48235" y="67217"/>
                      </a:cubicBezTo>
                      <a:lnTo>
                        <a:pt x="0" y="100298"/>
                      </a:lnTo>
                      <a:lnTo>
                        <a:pt x="4053" y="0"/>
                      </a:lnTo>
                    </a:path>
                  </a:pathLst>
                </a:custGeom>
                <a:noFill/>
                <a:ln w="19050" cap="flat" cmpd="sng" algn="ctr">
                  <a:solidFill>
                    <a:schemeClr val="bg1"/>
                  </a:solidFill>
                  <a:prstDash val="solid"/>
                  <a:miter lim="800000"/>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1463675"/>
                  <a:endParaRPr lang="en-US" sz="1000" dirty="0">
                    <a:solidFill>
                      <a:schemeClr val="bg2"/>
                    </a:solidFill>
                  </a:endParaRPr>
                </a:p>
              </p:txBody>
            </p:sp>
          </p:grpSp>
        </p:grpSp>
        <p:sp>
          <p:nvSpPr>
            <p:cNvPr id="36" name="TextBox 35"/>
            <p:cNvSpPr txBox="1"/>
            <p:nvPr/>
          </p:nvSpPr>
          <p:spPr bwMode="gray">
            <a:xfrm>
              <a:off x="4596043" y="3846654"/>
              <a:ext cx="1261872" cy="415498"/>
            </a:xfrm>
            <a:prstGeom prst="rect">
              <a:avLst/>
            </a:prstGeom>
            <a:noFill/>
          </p:spPr>
          <p:txBody>
            <a:bodyPr wrap="square" lIns="0" tIns="0" rIns="0" bIns="0" rtlCol="0">
              <a:spAutoFit/>
            </a:bodyPr>
            <a:lstStyle/>
            <a:p>
              <a:pPr>
                <a:spcBef>
                  <a:spcPts val="500"/>
                </a:spcBef>
              </a:pPr>
              <a:r>
                <a:rPr lang="en-US" sz="900" dirty="0"/>
                <a:t>Of </a:t>
              </a:r>
              <a:r>
                <a:rPr lang="en-US" sz="900" b="1" dirty="0"/>
                <a:t>defaulted student loans </a:t>
              </a:r>
              <a:r>
                <a:rPr lang="en-US" sz="900" dirty="0"/>
                <a:t>are from non-completers</a:t>
              </a:r>
            </a:p>
          </p:txBody>
        </p:sp>
        <p:sp>
          <p:nvSpPr>
            <p:cNvPr id="37" name="TextBox 36"/>
            <p:cNvSpPr txBox="1"/>
            <p:nvPr/>
          </p:nvSpPr>
          <p:spPr bwMode="gray">
            <a:xfrm>
              <a:off x="4596043" y="3467211"/>
              <a:ext cx="578685" cy="338554"/>
            </a:xfrm>
            <a:prstGeom prst="rect">
              <a:avLst/>
            </a:prstGeom>
            <a:noFill/>
          </p:spPr>
          <p:txBody>
            <a:bodyPr wrap="none" lIns="0" tIns="0" rIns="0" bIns="0" rtlCol="0">
              <a:spAutoFit/>
            </a:bodyPr>
            <a:lstStyle/>
            <a:p>
              <a:pPr>
                <a:spcBef>
                  <a:spcPts val="500"/>
                </a:spcBef>
              </a:pPr>
              <a:r>
                <a:rPr lang="en-US" sz="2200" dirty="0">
                  <a:solidFill>
                    <a:schemeClr val="accent6"/>
                  </a:solidFill>
                  <a:latin typeface="+mj-lt"/>
                </a:rPr>
                <a:t>63%</a:t>
              </a:r>
            </a:p>
          </p:txBody>
        </p:sp>
      </p:grpSp>
      <p:graphicFrame>
        <p:nvGraphicFramePr>
          <p:cNvPr id="26" name="Diagram 25">
            <a:extLst>
              <a:ext uri="{FF2B5EF4-FFF2-40B4-BE49-F238E27FC236}">
                <a16:creationId xmlns:a16="http://schemas.microsoft.com/office/drawing/2014/main" id="{C304D30B-F332-496B-8923-0855EEA8BCD9}"/>
              </a:ext>
            </a:extLst>
          </p:cNvPr>
          <p:cNvGraphicFramePr/>
          <p:nvPr/>
        </p:nvGraphicFramePr>
        <p:xfrm>
          <a:off x="-219076" y="855424"/>
          <a:ext cx="2638426" cy="23595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TextBox 27">
            <a:extLst>
              <a:ext uri="{FF2B5EF4-FFF2-40B4-BE49-F238E27FC236}">
                <a16:creationId xmlns:a16="http://schemas.microsoft.com/office/drawing/2014/main" id="{AE79F194-A0B9-4022-9C12-C4DD85B78F66}"/>
              </a:ext>
            </a:extLst>
          </p:cNvPr>
          <p:cNvSpPr txBox="1"/>
          <p:nvPr/>
        </p:nvSpPr>
        <p:spPr bwMode="gray">
          <a:xfrm>
            <a:off x="2986389" y="1215232"/>
            <a:ext cx="2368931" cy="369332"/>
          </a:xfrm>
          <a:prstGeom prst="rect">
            <a:avLst/>
          </a:prstGeom>
          <a:noFill/>
        </p:spPr>
        <p:txBody>
          <a:bodyPr wrap="square" lIns="0" tIns="0" rIns="0" bIns="0" rtlCol="0">
            <a:spAutoFit/>
          </a:bodyPr>
          <a:lstStyle/>
          <a:p>
            <a:pPr algn="ctr">
              <a:spcBef>
                <a:spcPts val="500"/>
              </a:spcBef>
            </a:pPr>
            <a:r>
              <a:rPr lang="en-US" sz="1200" b="1" dirty="0"/>
              <a:t>Loan Default Has Profound Financial Consequences</a:t>
            </a:r>
          </a:p>
        </p:txBody>
      </p:sp>
      <p:sp>
        <p:nvSpPr>
          <p:cNvPr id="29" name="TextBox 28">
            <a:extLst>
              <a:ext uri="{FF2B5EF4-FFF2-40B4-BE49-F238E27FC236}">
                <a16:creationId xmlns:a16="http://schemas.microsoft.com/office/drawing/2014/main" id="{1AF25F0D-56CB-46C8-9444-83F876E02F5C}"/>
              </a:ext>
            </a:extLst>
          </p:cNvPr>
          <p:cNvSpPr txBox="1"/>
          <p:nvPr/>
        </p:nvSpPr>
        <p:spPr bwMode="gray">
          <a:xfrm>
            <a:off x="2573032" y="2465375"/>
            <a:ext cx="2782288" cy="138499"/>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Wages and tax refunds can be garnished</a:t>
            </a:r>
          </a:p>
        </p:txBody>
      </p:sp>
      <p:sp>
        <p:nvSpPr>
          <p:cNvPr id="31" name="TextBox 30">
            <a:extLst>
              <a:ext uri="{FF2B5EF4-FFF2-40B4-BE49-F238E27FC236}">
                <a16:creationId xmlns:a16="http://schemas.microsoft.com/office/drawing/2014/main" id="{F740F14A-3A2F-41AE-B58B-57759C912AB6}"/>
              </a:ext>
            </a:extLst>
          </p:cNvPr>
          <p:cNvSpPr txBox="1"/>
          <p:nvPr/>
        </p:nvSpPr>
        <p:spPr bwMode="gray">
          <a:xfrm>
            <a:off x="2573032" y="1672991"/>
            <a:ext cx="2782288" cy="276999"/>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Loans enter immediate repayment for full balance</a:t>
            </a:r>
          </a:p>
        </p:txBody>
      </p:sp>
      <p:sp>
        <p:nvSpPr>
          <p:cNvPr id="32" name="TextBox 31">
            <a:extLst>
              <a:ext uri="{FF2B5EF4-FFF2-40B4-BE49-F238E27FC236}">
                <a16:creationId xmlns:a16="http://schemas.microsoft.com/office/drawing/2014/main" id="{85C5AA64-C056-40B4-8DED-F69C29B79976}"/>
              </a:ext>
            </a:extLst>
          </p:cNvPr>
          <p:cNvSpPr txBox="1"/>
          <p:nvPr/>
        </p:nvSpPr>
        <p:spPr bwMode="gray">
          <a:xfrm>
            <a:off x="2573032" y="2069183"/>
            <a:ext cx="2782288" cy="276999"/>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Fees and collection costs added to the balance</a:t>
            </a:r>
          </a:p>
        </p:txBody>
      </p:sp>
      <p:sp>
        <p:nvSpPr>
          <p:cNvPr id="33" name="TextBox 32">
            <a:extLst>
              <a:ext uri="{FF2B5EF4-FFF2-40B4-BE49-F238E27FC236}">
                <a16:creationId xmlns:a16="http://schemas.microsoft.com/office/drawing/2014/main" id="{B4403AA1-2030-463B-A33F-E9D7CBAC14E6}"/>
              </a:ext>
            </a:extLst>
          </p:cNvPr>
          <p:cNvSpPr txBox="1"/>
          <p:nvPr/>
        </p:nvSpPr>
        <p:spPr bwMode="gray">
          <a:xfrm>
            <a:off x="2573032" y="2723066"/>
            <a:ext cx="2782288" cy="276999"/>
          </a:xfrm>
          <a:prstGeom prst="rect">
            <a:avLst/>
          </a:prstGeom>
          <a:noFill/>
        </p:spPr>
        <p:txBody>
          <a:bodyPr wrap="square" lIns="0" tIns="0" rIns="0" bIns="0" rtlCol="0">
            <a:spAutoFit/>
          </a:bodyPr>
          <a:lstStyle/>
          <a:p>
            <a:pPr marL="171450" indent="-171450">
              <a:spcBef>
                <a:spcPts val="500"/>
              </a:spcBef>
              <a:buFont typeface="Arial" panose="020B0604020202020204" pitchFamily="34" charset="0"/>
              <a:buChar char="•"/>
            </a:pPr>
            <a:r>
              <a:rPr lang="en-US" sz="900" dirty="0"/>
              <a:t>Damaged credit score inhibits future borrowing</a:t>
            </a:r>
          </a:p>
        </p:txBody>
      </p:sp>
      <p:pic>
        <p:nvPicPr>
          <p:cNvPr id="41" name="Picture 40">
            <a:extLst>
              <a:ext uri="{FF2B5EF4-FFF2-40B4-BE49-F238E27FC236}">
                <a16:creationId xmlns:a16="http://schemas.microsoft.com/office/drawing/2014/main" id="{F4E8C712-0FEF-433C-97DB-E0F64BECD421}"/>
              </a:ext>
            </a:extLst>
          </p:cNvPr>
          <p:cNvPicPr>
            <a:picLocks noChangeAspect="1"/>
          </p:cNvPicPr>
          <p:nvPr/>
        </p:nvPicPr>
        <p:blipFill>
          <a:blip r:embed="rId12"/>
          <a:stretch>
            <a:fillRect/>
          </a:stretch>
        </p:blipFill>
        <p:spPr>
          <a:xfrm>
            <a:off x="2490329" y="1215232"/>
            <a:ext cx="479359" cy="370704"/>
          </a:xfrm>
          <a:prstGeom prst="rect">
            <a:avLst/>
          </a:prstGeom>
        </p:spPr>
      </p:pic>
    </p:spTree>
    <p:extLst>
      <p:ext uri="{BB962C8B-B14F-4D97-AF65-F5344CB8AC3E}">
        <p14:creationId xmlns:p14="http://schemas.microsoft.com/office/powerpoint/2010/main" val="37033112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6700" y="640267"/>
            <a:ext cx="5850834" cy="553998"/>
          </a:xfrm>
        </p:spPr>
        <p:txBody>
          <a:bodyPr/>
          <a:lstStyle/>
          <a:p>
            <a:r>
              <a:rPr lang="en-US" dirty="0"/>
              <a:t>Translate “World Peace” Action Steps Into Programmatic, Policy, and Practice-Level Recommendations, with Costs and Key Performance Indicators That Can Be Tracked Over Time </a:t>
            </a:r>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6" name="Title 5"/>
          <p:cNvSpPr>
            <a:spLocks noGrp="1"/>
          </p:cNvSpPr>
          <p:nvPr>
            <p:ph type="title"/>
          </p:nvPr>
        </p:nvSpPr>
        <p:spPr>
          <a:xfrm>
            <a:off x="266700" y="309824"/>
            <a:ext cx="5486400" cy="256480"/>
          </a:xfrm>
        </p:spPr>
        <p:txBody>
          <a:bodyPr/>
          <a:lstStyle/>
          <a:p>
            <a:r>
              <a:rPr lang="en-US" b="0" dirty="0"/>
              <a:t>Be Ambitious, but Please Be Specific</a:t>
            </a:r>
          </a:p>
        </p:txBody>
      </p:sp>
      <p:sp>
        <p:nvSpPr>
          <p:cNvPr id="11" name="TextBox 10"/>
          <p:cNvSpPr txBox="1"/>
          <p:nvPr/>
        </p:nvSpPr>
        <p:spPr bwMode="gray">
          <a:xfrm>
            <a:off x="1542895" y="1417320"/>
            <a:ext cx="3315010" cy="138499"/>
          </a:xfrm>
          <a:prstGeom prst="rect">
            <a:avLst/>
          </a:prstGeom>
          <a:noFill/>
        </p:spPr>
        <p:txBody>
          <a:bodyPr wrap="none" lIns="0" tIns="0" rIns="0" bIns="0" rtlCol="0">
            <a:spAutoFit/>
          </a:bodyPr>
          <a:lstStyle/>
          <a:p>
            <a:pPr>
              <a:spcBef>
                <a:spcPts val="500"/>
              </a:spcBef>
            </a:pPr>
            <a:r>
              <a:rPr lang="en-US" sz="900" b="1" dirty="0"/>
              <a:t>Common Challenges with Strategic Plan Objectives</a:t>
            </a:r>
          </a:p>
        </p:txBody>
      </p:sp>
      <p:sp>
        <p:nvSpPr>
          <p:cNvPr id="18" name="TextBox 17"/>
          <p:cNvSpPr txBox="1"/>
          <p:nvPr/>
        </p:nvSpPr>
        <p:spPr bwMode="gray">
          <a:xfrm>
            <a:off x="160020" y="1792337"/>
            <a:ext cx="2598420" cy="276999"/>
          </a:xfrm>
          <a:prstGeom prst="rect">
            <a:avLst/>
          </a:prstGeom>
          <a:noFill/>
        </p:spPr>
        <p:txBody>
          <a:bodyPr wrap="square" lIns="0" tIns="0" rIns="0" bIns="0" rtlCol="0">
            <a:spAutoFit/>
          </a:bodyPr>
          <a:lstStyle/>
          <a:p>
            <a:pPr>
              <a:spcBef>
                <a:spcPts val="500"/>
              </a:spcBef>
            </a:pPr>
            <a:r>
              <a:rPr lang="en-US" sz="900" dirty="0"/>
              <a:t>Nobody can oppose this – because nobody knows what it means or would entail</a:t>
            </a:r>
          </a:p>
        </p:txBody>
      </p:sp>
      <p:sp>
        <p:nvSpPr>
          <p:cNvPr id="21" name="Rectangle 20"/>
          <p:cNvSpPr/>
          <p:nvPr/>
        </p:nvSpPr>
        <p:spPr>
          <a:xfrm>
            <a:off x="3223260" y="1746170"/>
            <a:ext cx="3200400" cy="369332"/>
          </a:xfrm>
          <a:prstGeom prst="rect">
            <a:avLst/>
          </a:prstGeom>
        </p:spPr>
        <p:txBody>
          <a:bodyPr>
            <a:spAutoFit/>
          </a:bodyPr>
          <a:lstStyle/>
          <a:p>
            <a:pPr>
              <a:spcBef>
                <a:spcPts val="500"/>
              </a:spcBef>
            </a:pPr>
            <a:r>
              <a:rPr lang="en-US" sz="900" i="1" dirty="0"/>
              <a:t>“Realign all procedures and practices to provide better service to our mission without adding costs”</a:t>
            </a:r>
          </a:p>
        </p:txBody>
      </p:sp>
      <p:sp>
        <p:nvSpPr>
          <p:cNvPr id="22" name="TextBox 21"/>
          <p:cNvSpPr txBox="1"/>
          <p:nvPr/>
        </p:nvSpPr>
        <p:spPr bwMode="gray">
          <a:xfrm>
            <a:off x="160020" y="2353674"/>
            <a:ext cx="2598420" cy="138499"/>
          </a:xfrm>
          <a:prstGeom prst="rect">
            <a:avLst/>
          </a:prstGeom>
          <a:noFill/>
        </p:spPr>
        <p:txBody>
          <a:bodyPr wrap="square" lIns="0" tIns="0" rIns="0" bIns="0" rtlCol="0">
            <a:spAutoFit/>
          </a:bodyPr>
          <a:lstStyle/>
          <a:p>
            <a:pPr>
              <a:spcBef>
                <a:spcPts val="500"/>
              </a:spcBef>
            </a:pPr>
            <a:r>
              <a:rPr lang="en-US" sz="900" dirty="0"/>
              <a:t>Defers the bulk of the work until later</a:t>
            </a:r>
          </a:p>
        </p:txBody>
      </p:sp>
      <p:sp>
        <p:nvSpPr>
          <p:cNvPr id="23" name="Rectangle 22"/>
          <p:cNvSpPr/>
          <p:nvPr/>
        </p:nvSpPr>
        <p:spPr>
          <a:xfrm>
            <a:off x="3223260" y="2238257"/>
            <a:ext cx="3200400" cy="507831"/>
          </a:xfrm>
          <a:prstGeom prst="rect">
            <a:avLst/>
          </a:prstGeom>
        </p:spPr>
        <p:txBody>
          <a:bodyPr>
            <a:spAutoFit/>
          </a:bodyPr>
          <a:lstStyle/>
          <a:p>
            <a:pPr>
              <a:spcBef>
                <a:spcPts val="500"/>
              </a:spcBef>
            </a:pPr>
            <a:r>
              <a:rPr lang="en-US" sz="900" i="1" dirty="0"/>
              <a:t>“Create a taskforce to design and implement a sustainable plan to invest in high-quality academic programs” </a:t>
            </a:r>
          </a:p>
        </p:txBody>
      </p:sp>
      <p:sp>
        <p:nvSpPr>
          <p:cNvPr id="24" name="TextBox 23"/>
          <p:cNvSpPr txBox="1"/>
          <p:nvPr/>
        </p:nvSpPr>
        <p:spPr bwMode="gray">
          <a:xfrm>
            <a:off x="160020" y="2776511"/>
            <a:ext cx="2598420" cy="415498"/>
          </a:xfrm>
          <a:prstGeom prst="rect">
            <a:avLst/>
          </a:prstGeom>
          <a:noFill/>
        </p:spPr>
        <p:txBody>
          <a:bodyPr wrap="square" lIns="0" tIns="0" rIns="0" bIns="0" rtlCol="0">
            <a:spAutoFit/>
          </a:bodyPr>
          <a:lstStyle/>
          <a:p>
            <a:pPr>
              <a:spcBef>
                <a:spcPts val="500"/>
              </a:spcBef>
            </a:pPr>
            <a:r>
              <a:rPr lang="en-US" sz="900" dirty="0"/>
              <a:t>Aspirational goal with no substantive recommendation guarantees it will never be pursued </a:t>
            </a:r>
          </a:p>
        </p:txBody>
      </p:sp>
      <p:cxnSp>
        <p:nvCxnSpPr>
          <p:cNvPr id="26" name="Straight Arrow Connector 25"/>
          <p:cNvCxnSpPr/>
          <p:nvPr/>
        </p:nvCxnSpPr>
        <p:spPr bwMode="gray">
          <a:xfrm>
            <a:off x="2804160" y="1930836"/>
            <a:ext cx="365760" cy="0"/>
          </a:xfrm>
          <a:prstGeom prst="straightConnector1">
            <a:avLst/>
          </a:prstGeom>
          <a:ln w="12700">
            <a:headEnd type="none"/>
            <a:tailEnd type="arrow"/>
          </a:ln>
        </p:spPr>
        <p:style>
          <a:lnRef idx="1">
            <a:schemeClr val="accent6"/>
          </a:lnRef>
          <a:fillRef idx="0">
            <a:schemeClr val="accent6"/>
          </a:fillRef>
          <a:effectRef idx="0">
            <a:schemeClr val="accent6"/>
          </a:effectRef>
          <a:fontRef idx="minor">
            <a:schemeClr val="tx1"/>
          </a:fontRef>
        </p:style>
      </p:cxnSp>
      <p:cxnSp>
        <p:nvCxnSpPr>
          <p:cNvPr id="27" name="Straight Arrow Connector 26"/>
          <p:cNvCxnSpPr/>
          <p:nvPr/>
        </p:nvCxnSpPr>
        <p:spPr bwMode="gray">
          <a:xfrm>
            <a:off x="2804160" y="2492173"/>
            <a:ext cx="365760" cy="0"/>
          </a:xfrm>
          <a:prstGeom prst="straightConnector1">
            <a:avLst/>
          </a:prstGeom>
          <a:ln w="12700">
            <a:headEnd type="none"/>
            <a:tailEnd type="arrow"/>
          </a:ln>
        </p:spPr>
        <p:style>
          <a:lnRef idx="1">
            <a:schemeClr val="accent6"/>
          </a:lnRef>
          <a:fillRef idx="0">
            <a:schemeClr val="accent6"/>
          </a:fillRef>
          <a:effectRef idx="0">
            <a:schemeClr val="accent6"/>
          </a:effectRef>
          <a:fontRef idx="minor">
            <a:schemeClr val="tx1"/>
          </a:fontRef>
        </p:style>
      </p:cxnSp>
      <p:cxnSp>
        <p:nvCxnSpPr>
          <p:cNvPr id="28" name="Straight Arrow Connector 27"/>
          <p:cNvCxnSpPr/>
          <p:nvPr/>
        </p:nvCxnSpPr>
        <p:spPr bwMode="gray">
          <a:xfrm>
            <a:off x="2804160" y="3053510"/>
            <a:ext cx="365760" cy="0"/>
          </a:xfrm>
          <a:prstGeom prst="straightConnector1">
            <a:avLst/>
          </a:prstGeom>
          <a:ln w="12700">
            <a:headEnd type="none"/>
            <a:tailEnd type="arrow"/>
          </a:ln>
        </p:spPr>
        <p:style>
          <a:lnRef idx="1">
            <a:schemeClr val="accent6"/>
          </a:lnRef>
          <a:fillRef idx="0">
            <a:schemeClr val="accent6"/>
          </a:fillRef>
          <a:effectRef idx="0">
            <a:schemeClr val="accent6"/>
          </a:effectRef>
          <a:fontRef idx="minor">
            <a:schemeClr val="tx1"/>
          </a:fontRef>
        </p:style>
      </p:cxnSp>
      <p:sp>
        <p:nvSpPr>
          <p:cNvPr id="29" name="Rectangle 28"/>
          <p:cNvSpPr/>
          <p:nvPr/>
        </p:nvSpPr>
        <p:spPr>
          <a:xfrm>
            <a:off x="3223260" y="2868843"/>
            <a:ext cx="3200400" cy="369332"/>
          </a:xfrm>
          <a:prstGeom prst="rect">
            <a:avLst/>
          </a:prstGeom>
        </p:spPr>
        <p:txBody>
          <a:bodyPr>
            <a:spAutoFit/>
          </a:bodyPr>
          <a:lstStyle/>
          <a:p>
            <a:pPr>
              <a:spcBef>
                <a:spcPts val="500"/>
              </a:spcBef>
            </a:pPr>
            <a:r>
              <a:rPr lang="en-US" sz="900" i="1" dirty="0"/>
              <a:t>“Identify and combat every systemic barrier to gender and ethnic inequality” </a:t>
            </a:r>
          </a:p>
        </p:txBody>
      </p:sp>
      <p:sp>
        <p:nvSpPr>
          <p:cNvPr id="30" name="TextBox 29"/>
          <p:cNvSpPr txBox="1"/>
          <p:nvPr/>
        </p:nvSpPr>
        <p:spPr bwMode="gray">
          <a:xfrm>
            <a:off x="160020" y="3476347"/>
            <a:ext cx="2446020" cy="276999"/>
          </a:xfrm>
          <a:prstGeom prst="rect">
            <a:avLst/>
          </a:prstGeom>
          <a:noFill/>
        </p:spPr>
        <p:txBody>
          <a:bodyPr wrap="square" lIns="0" tIns="0" rIns="0" bIns="0" rtlCol="0">
            <a:spAutoFit/>
          </a:bodyPr>
          <a:lstStyle/>
          <a:p>
            <a:pPr>
              <a:spcBef>
                <a:spcPts val="500"/>
              </a:spcBef>
            </a:pPr>
            <a:r>
              <a:rPr lang="en-US" sz="900" dirty="0"/>
              <a:t>So cross-disciplinary or multi-functional that it’s difficult to know where to start</a:t>
            </a:r>
          </a:p>
        </p:txBody>
      </p:sp>
      <p:cxnSp>
        <p:nvCxnSpPr>
          <p:cNvPr id="31" name="Straight Arrow Connector 30"/>
          <p:cNvCxnSpPr/>
          <p:nvPr/>
        </p:nvCxnSpPr>
        <p:spPr bwMode="gray">
          <a:xfrm>
            <a:off x="2804160" y="3614847"/>
            <a:ext cx="365760" cy="0"/>
          </a:xfrm>
          <a:prstGeom prst="straightConnector1">
            <a:avLst/>
          </a:prstGeom>
          <a:ln w="12700">
            <a:headEnd type="none"/>
            <a:tailEnd type="arrow"/>
          </a:ln>
        </p:spPr>
        <p:style>
          <a:lnRef idx="1">
            <a:schemeClr val="accent6"/>
          </a:lnRef>
          <a:fillRef idx="0">
            <a:schemeClr val="accent6"/>
          </a:fillRef>
          <a:effectRef idx="0">
            <a:schemeClr val="accent6"/>
          </a:effectRef>
          <a:fontRef idx="minor">
            <a:schemeClr val="tx1"/>
          </a:fontRef>
        </p:style>
      </p:cxnSp>
      <p:sp>
        <p:nvSpPr>
          <p:cNvPr id="32" name="Rectangle 31"/>
          <p:cNvSpPr/>
          <p:nvPr/>
        </p:nvSpPr>
        <p:spPr>
          <a:xfrm>
            <a:off x="3223260" y="3360930"/>
            <a:ext cx="3200400" cy="507831"/>
          </a:xfrm>
          <a:prstGeom prst="rect">
            <a:avLst/>
          </a:prstGeom>
        </p:spPr>
        <p:txBody>
          <a:bodyPr>
            <a:spAutoFit/>
          </a:bodyPr>
          <a:lstStyle/>
          <a:p>
            <a:pPr>
              <a:spcBef>
                <a:spcPts val="500"/>
              </a:spcBef>
            </a:pPr>
            <a:r>
              <a:rPr lang="en-US" sz="900" i="1" dirty="0"/>
              <a:t>“Ensure that the university employs best practices to promote health, wellness, and work-life balance for faculty, staff, and graduate assistants” </a:t>
            </a:r>
          </a:p>
        </p:txBody>
      </p:sp>
      <p:sp>
        <p:nvSpPr>
          <p:cNvPr id="33" name="TextBox 32"/>
          <p:cNvSpPr txBox="1"/>
          <p:nvPr/>
        </p:nvSpPr>
        <p:spPr bwMode="gray">
          <a:xfrm>
            <a:off x="160020" y="4037684"/>
            <a:ext cx="2598420" cy="276999"/>
          </a:xfrm>
          <a:prstGeom prst="rect">
            <a:avLst/>
          </a:prstGeom>
          <a:noFill/>
        </p:spPr>
        <p:txBody>
          <a:bodyPr wrap="square" lIns="0" tIns="0" rIns="0" bIns="0" rtlCol="0">
            <a:spAutoFit/>
          </a:bodyPr>
          <a:lstStyle/>
          <a:p>
            <a:pPr>
              <a:spcBef>
                <a:spcPts val="500"/>
              </a:spcBef>
            </a:pPr>
            <a:r>
              <a:rPr lang="en-US" sz="900" dirty="0"/>
              <a:t>Proposes a “fool’s errand” research task instead of a plausible pilot program</a:t>
            </a:r>
          </a:p>
        </p:txBody>
      </p:sp>
      <p:cxnSp>
        <p:nvCxnSpPr>
          <p:cNvPr id="34" name="Straight Arrow Connector 33"/>
          <p:cNvCxnSpPr/>
          <p:nvPr/>
        </p:nvCxnSpPr>
        <p:spPr bwMode="gray">
          <a:xfrm>
            <a:off x="2804160" y="4176183"/>
            <a:ext cx="365760" cy="0"/>
          </a:xfrm>
          <a:prstGeom prst="straightConnector1">
            <a:avLst/>
          </a:prstGeom>
          <a:ln w="12700">
            <a:headEnd type="none"/>
            <a:tailEnd type="arrow"/>
          </a:ln>
        </p:spPr>
        <p:style>
          <a:lnRef idx="1">
            <a:schemeClr val="accent6"/>
          </a:lnRef>
          <a:fillRef idx="0">
            <a:schemeClr val="accent6"/>
          </a:fillRef>
          <a:effectRef idx="0">
            <a:schemeClr val="accent6"/>
          </a:effectRef>
          <a:fontRef idx="minor">
            <a:schemeClr val="tx1"/>
          </a:fontRef>
        </p:style>
      </p:cxnSp>
      <p:sp>
        <p:nvSpPr>
          <p:cNvPr id="35" name="Rectangle 34"/>
          <p:cNvSpPr/>
          <p:nvPr/>
        </p:nvSpPr>
        <p:spPr>
          <a:xfrm>
            <a:off x="3223260" y="3991517"/>
            <a:ext cx="3200400" cy="369332"/>
          </a:xfrm>
          <a:prstGeom prst="rect">
            <a:avLst/>
          </a:prstGeom>
        </p:spPr>
        <p:txBody>
          <a:bodyPr>
            <a:spAutoFit/>
          </a:bodyPr>
          <a:lstStyle/>
          <a:p>
            <a:pPr>
              <a:spcBef>
                <a:spcPts val="500"/>
              </a:spcBef>
            </a:pPr>
            <a:r>
              <a:rPr lang="en-US" sz="900" i="1" dirty="0"/>
              <a:t>“Undertake thorough study of the learning environments that enable intellectual risk-taking” </a:t>
            </a:r>
          </a:p>
        </p:txBody>
      </p:sp>
    </p:spTree>
    <p:extLst>
      <p:ext uri="{BB962C8B-B14F-4D97-AF65-F5344CB8AC3E}">
        <p14:creationId xmlns:p14="http://schemas.microsoft.com/office/powerpoint/2010/main" val="2921983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a:xfrm>
            <a:off x="266700" y="640267"/>
            <a:ext cx="5850834" cy="184666"/>
          </a:xfrm>
        </p:spPr>
        <p:txBody>
          <a:bodyPr/>
          <a:lstStyle/>
          <a:p>
            <a:endParaRPr lang="en-US" dirty="0"/>
          </a:p>
        </p:txBody>
      </p:sp>
      <p:sp>
        <p:nvSpPr>
          <p:cNvPr id="3" name="Text Placeholder 2"/>
          <p:cNvSpPr>
            <a:spLocks noGrp="1"/>
          </p:cNvSpPr>
          <p:nvPr>
            <p:ph type="body" sz="quarter" idx="16"/>
          </p:nvPr>
        </p:nvSpPr>
        <p:spPr/>
        <p:txBody>
          <a:bodyPr/>
          <a:lstStyle/>
          <a:p>
            <a:endParaRPr lang="en-US"/>
          </a:p>
        </p:txBody>
      </p:sp>
      <p:sp>
        <p:nvSpPr>
          <p:cNvPr id="4" name="Text Placeholder 3"/>
          <p:cNvSpPr>
            <a:spLocks noGrp="1"/>
          </p:cNvSpPr>
          <p:nvPr>
            <p:ph type="body" sz="quarter" idx="18"/>
          </p:nvPr>
        </p:nvSpPr>
        <p:spPr/>
        <p:txBody>
          <a:bodyPr/>
          <a:lstStyle/>
          <a:p>
            <a:endParaRPr lang="en-US"/>
          </a:p>
        </p:txBody>
      </p:sp>
      <p:sp>
        <p:nvSpPr>
          <p:cNvPr id="5" name="Text Placeholder 4"/>
          <p:cNvSpPr>
            <a:spLocks noGrp="1"/>
          </p:cNvSpPr>
          <p:nvPr>
            <p:ph type="body" sz="quarter" idx="19"/>
          </p:nvPr>
        </p:nvSpPr>
        <p:spPr/>
        <p:txBody>
          <a:bodyPr/>
          <a:lstStyle/>
          <a:p>
            <a:endParaRPr lang="en-US"/>
          </a:p>
        </p:txBody>
      </p:sp>
      <p:sp>
        <p:nvSpPr>
          <p:cNvPr id="6" name="Title 5"/>
          <p:cNvSpPr>
            <a:spLocks noGrp="1"/>
          </p:cNvSpPr>
          <p:nvPr>
            <p:ph type="title"/>
          </p:nvPr>
        </p:nvSpPr>
        <p:spPr/>
        <p:txBody>
          <a:bodyPr/>
          <a:lstStyle/>
          <a:p>
            <a:endParaRPr lang="en-US" b="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271" y="1056818"/>
            <a:ext cx="4166968" cy="7628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8" name="Straight Arrow Connector 7"/>
          <p:cNvCxnSpPr/>
          <p:nvPr/>
        </p:nvCxnSpPr>
        <p:spPr bwMode="gray">
          <a:xfrm flipV="1">
            <a:off x="1323340" y="1815258"/>
            <a:ext cx="0" cy="822960"/>
          </a:xfrm>
          <a:prstGeom prst="straightConnector1">
            <a:avLst/>
          </a:prstGeom>
          <a:ln w="12700">
            <a:solidFill>
              <a:schemeClr val="accent3"/>
            </a:solidFill>
            <a:miter lim="800000"/>
            <a:headEnd type="none"/>
            <a:tailEnd type="ova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bwMode="gray">
          <a:xfrm flipV="1">
            <a:off x="4773930" y="1815258"/>
            <a:ext cx="0" cy="822960"/>
          </a:xfrm>
          <a:prstGeom prst="straightConnector1">
            <a:avLst/>
          </a:prstGeom>
          <a:ln w="12700">
            <a:solidFill>
              <a:schemeClr val="accent3"/>
            </a:solidFill>
            <a:miter lim="800000"/>
            <a:headEnd type="none"/>
            <a:tailEnd type="ova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771525" y="2665711"/>
            <a:ext cx="1657350" cy="1200329"/>
          </a:xfrm>
          <a:prstGeom prst="rect">
            <a:avLst/>
          </a:prstGeom>
        </p:spPr>
        <p:txBody>
          <a:bodyPr wrap="square">
            <a:spAutoFit/>
          </a:bodyPr>
          <a:lstStyle/>
          <a:p>
            <a:r>
              <a:rPr lang="en-US" sz="900" b="1" dirty="0"/>
              <a:t>High-level goal</a:t>
            </a:r>
          </a:p>
          <a:p>
            <a:endParaRPr lang="en-US" sz="900" dirty="0"/>
          </a:p>
          <a:p>
            <a:r>
              <a:rPr lang="en-US" sz="900" dirty="0"/>
              <a:t>FIU will improve the first-to-second-year retention rate among</a:t>
            </a:r>
          </a:p>
          <a:p>
            <a:r>
              <a:rPr lang="en-US" sz="900" dirty="0"/>
              <a:t>its undergraduate students from 76 percent to 90 percent.</a:t>
            </a:r>
          </a:p>
        </p:txBody>
      </p:sp>
      <p:sp>
        <p:nvSpPr>
          <p:cNvPr id="12" name="Rectangle 11"/>
          <p:cNvSpPr/>
          <p:nvPr/>
        </p:nvSpPr>
        <p:spPr>
          <a:xfrm>
            <a:off x="4145280" y="2665711"/>
            <a:ext cx="2110740" cy="1892826"/>
          </a:xfrm>
          <a:prstGeom prst="rect">
            <a:avLst/>
          </a:prstGeom>
        </p:spPr>
        <p:txBody>
          <a:bodyPr wrap="square">
            <a:spAutoFit/>
          </a:bodyPr>
          <a:lstStyle/>
          <a:p>
            <a:r>
              <a:rPr lang="en-US" sz="900" b="1" dirty="0"/>
              <a:t>Tactics</a:t>
            </a:r>
          </a:p>
          <a:p>
            <a:br>
              <a:rPr lang="en-US" sz="900" dirty="0"/>
            </a:br>
            <a:r>
              <a:rPr lang="en-US" sz="900" dirty="0"/>
              <a:t>• Provide financial aid to those who qualify.</a:t>
            </a:r>
          </a:p>
          <a:p>
            <a:r>
              <a:rPr lang="en-US" sz="900" dirty="0"/>
              <a:t>• Provide grant opportunities for those who do not qualify for aid.</a:t>
            </a:r>
          </a:p>
          <a:p>
            <a:r>
              <a:rPr lang="en-US" sz="900" dirty="0"/>
              <a:t>• Explore bulk purchases at the university level to maximize supplier discounts.</a:t>
            </a:r>
          </a:p>
          <a:p>
            <a:r>
              <a:rPr lang="en-US" sz="900" dirty="0"/>
              <a:t>• Educate faculty in the use of technology to engage students with the concepts of the discipline.</a:t>
            </a:r>
          </a:p>
        </p:txBody>
      </p:sp>
      <p:sp>
        <p:nvSpPr>
          <p:cNvPr id="13" name="Rectangle 12"/>
          <p:cNvSpPr/>
          <p:nvPr/>
        </p:nvSpPr>
        <p:spPr>
          <a:xfrm>
            <a:off x="2581275" y="2665711"/>
            <a:ext cx="1657350" cy="1477328"/>
          </a:xfrm>
          <a:prstGeom prst="rect">
            <a:avLst/>
          </a:prstGeom>
        </p:spPr>
        <p:txBody>
          <a:bodyPr wrap="square">
            <a:spAutoFit/>
          </a:bodyPr>
          <a:lstStyle/>
          <a:p>
            <a:r>
              <a:rPr lang="en-US" sz="900" b="1" dirty="0"/>
              <a:t>Action steps </a:t>
            </a:r>
          </a:p>
          <a:p>
            <a:endParaRPr lang="en-US" sz="900" dirty="0"/>
          </a:p>
          <a:p>
            <a:r>
              <a:rPr lang="en-US" sz="900" dirty="0"/>
              <a:t>Require all first-year students to purchase a personal computer/ laptop to ensure they have the appropriate tools for academic success:</a:t>
            </a:r>
          </a:p>
          <a:p>
            <a:r>
              <a:rPr lang="en-US" sz="900" dirty="0"/>
              <a:t>percent to 90 percent.</a:t>
            </a:r>
          </a:p>
        </p:txBody>
      </p:sp>
      <p:cxnSp>
        <p:nvCxnSpPr>
          <p:cNvPr id="14" name="Straight Arrow Connector 13"/>
          <p:cNvCxnSpPr/>
          <p:nvPr/>
        </p:nvCxnSpPr>
        <p:spPr bwMode="gray">
          <a:xfrm flipV="1">
            <a:off x="3048635" y="1815258"/>
            <a:ext cx="0" cy="822960"/>
          </a:xfrm>
          <a:prstGeom prst="straightConnector1">
            <a:avLst/>
          </a:prstGeom>
          <a:ln w="12700">
            <a:solidFill>
              <a:schemeClr val="accent3"/>
            </a:solidFill>
            <a:miter lim="800000"/>
            <a:headEnd type="none"/>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005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5"/>
          </p:nvPr>
        </p:nvSpPr>
        <p:spPr bwMode="gray"/>
        <p:txBody>
          <a:bodyPr/>
          <a:lstStyle/>
          <a:p>
            <a:r>
              <a:rPr lang="en-US" dirty="0"/>
              <a:t>Leaders Acknowledge Necessity of Reallocation</a:t>
            </a:r>
          </a:p>
        </p:txBody>
      </p:sp>
      <p:sp>
        <p:nvSpPr>
          <p:cNvPr id="7" name="Text Placeholder 6"/>
          <p:cNvSpPr>
            <a:spLocks noGrp="1"/>
          </p:cNvSpPr>
          <p:nvPr>
            <p:ph type="body" sz="quarter" idx="16"/>
          </p:nvPr>
        </p:nvSpPr>
        <p:spPr>
          <a:xfrm>
            <a:off x="266700" y="97401"/>
            <a:ext cx="2560320" cy="123111"/>
          </a:xfrm>
        </p:spPr>
        <p:txBody>
          <a:bodyPr/>
          <a:lstStyle/>
          <a:p>
            <a:endParaRPr lang="en-US" dirty="0"/>
          </a:p>
        </p:txBody>
      </p:sp>
      <p:sp>
        <p:nvSpPr>
          <p:cNvPr id="20" name="Text Placeholder 19"/>
          <p:cNvSpPr>
            <a:spLocks noGrp="1"/>
          </p:cNvSpPr>
          <p:nvPr>
            <p:ph type="body" sz="quarter" idx="19"/>
          </p:nvPr>
        </p:nvSpPr>
        <p:spPr/>
        <p:txBody>
          <a:bodyPr/>
          <a:lstStyle/>
          <a:p>
            <a:endParaRPr lang="en-US"/>
          </a:p>
        </p:txBody>
      </p:sp>
      <p:sp>
        <p:nvSpPr>
          <p:cNvPr id="5" name="Title 4"/>
          <p:cNvSpPr>
            <a:spLocks noGrp="1"/>
          </p:cNvSpPr>
          <p:nvPr>
            <p:ph type="title"/>
          </p:nvPr>
        </p:nvSpPr>
        <p:spPr/>
        <p:txBody>
          <a:bodyPr/>
          <a:lstStyle/>
          <a:p>
            <a:r>
              <a:rPr lang="en-US" b="0" dirty="0"/>
              <a:t>An Arm to Save a Leg</a:t>
            </a:r>
          </a:p>
        </p:txBody>
      </p:sp>
      <p:graphicFrame>
        <p:nvGraphicFramePr>
          <p:cNvPr id="8" name="Table 7"/>
          <p:cNvGraphicFramePr>
            <a:graphicFrameLocks noGrp="1"/>
          </p:cNvGraphicFramePr>
          <p:nvPr/>
        </p:nvGraphicFramePr>
        <p:xfrm>
          <a:off x="1134930" y="2798654"/>
          <a:ext cx="4114800" cy="1414272"/>
        </p:xfrm>
        <a:graphic>
          <a:graphicData uri="http://schemas.openxmlformats.org/drawingml/2006/table">
            <a:tbl>
              <a:tblPr firstRow="1" bandRow="1">
                <a:tableStyleId>{2D5ABB26-0587-4C30-8999-92F81FD0307C}</a:tableStyleId>
              </a:tblPr>
              <a:tblGrid>
                <a:gridCol w="4114800">
                  <a:extLst>
                    <a:ext uri="{9D8B030D-6E8A-4147-A177-3AD203B41FA5}">
                      <a16:colId xmlns:a16="http://schemas.microsoft.com/office/drawing/2014/main" val="20000"/>
                    </a:ext>
                  </a:extLst>
                </a:gridCol>
              </a:tblGrid>
              <a:tr h="914400">
                <a:tc>
                  <a:txBody>
                    <a:bodyPr/>
                    <a:lstStyle/>
                    <a:p>
                      <a:pPr marL="0" indent="0">
                        <a:spcBef>
                          <a:spcPts val="500"/>
                        </a:spcBef>
                        <a:buFont typeface="Arial" panose="020B0604020202020204" pitchFamily="34" charset="0"/>
                        <a:buNone/>
                      </a:pPr>
                      <a:r>
                        <a:rPr lang="en-US" sz="900" dirty="0"/>
                        <a:t>“We’re not seeing the same student growth that we used to, and our governor is saying that we’re not going to get the tuition</a:t>
                      </a:r>
                      <a:r>
                        <a:rPr lang="en-US" sz="900" baseline="0" dirty="0"/>
                        <a:t> bump we were expecting. </a:t>
                      </a:r>
                      <a:r>
                        <a:rPr lang="en-US" sz="900" b="1" baseline="0" dirty="0"/>
                        <a:t>If we’re going to do anything new, then it’s got to come out of what we already have. </a:t>
                      </a:r>
                      <a:r>
                        <a:rPr lang="en-US" sz="900" b="0" baseline="0" dirty="0"/>
                        <a:t>And folks around here don’t want to hear that.”</a:t>
                      </a:r>
                      <a:endParaRPr lang="en-US" sz="900" dirty="0"/>
                    </a:p>
                  </a:txBody>
                  <a:tcPr marL="182880" marR="182880" marT="210312" marB="91440">
                    <a:lnL>
                      <a:noFill/>
                    </a:lnL>
                    <a:lnR>
                      <a:noFill/>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0"/>
                  </a:ext>
                </a:extLst>
              </a:tr>
              <a:tr h="365760">
                <a:tc>
                  <a:txBody>
                    <a:bodyPr/>
                    <a:lstStyle/>
                    <a:p>
                      <a:pPr marL="0" indent="0" algn="r">
                        <a:spcBef>
                          <a:spcPts val="500"/>
                        </a:spcBef>
                        <a:buFont typeface="Arial" panose="020B0604020202020204" pitchFamily="34" charset="0"/>
                        <a:buNone/>
                      </a:pPr>
                      <a:r>
                        <a:rPr lang="en-US" sz="800" i="1" dirty="0"/>
                        <a:t>Chief</a:t>
                      </a:r>
                      <a:r>
                        <a:rPr lang="en-US" sz="800" i="1" baseline="0" dirty="0"/>
                        <a:t> Business Officer</a:t>
                      </a:r>
                      <a:br>
                        <a:rPr lang="en-US" sz="800" i="1" dirty="0"/>
                      </a:br>
                      <a:r>
                        <a:rPr lang="en-US" sz="800" i="1" dirty="0"/>
                        <a:t>Regional Public University</a:t>
                      </a:r>
                    </a:p>
                  </a:txBody>
                  <a:tcPr marL="182880" marR="182880" marT="0" marB="182880">
                    <a:lnL>
                      <a:noFill/>
                    </a:lnL>
                    <a:lnR>
                      <a:noFill/>
                    </a:lnR>
                    <a:lnT>
                      <a:noFill/>
                    </a:lnT>
                    <a:lnB w="285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bl>
          </a:graphicData>
        </a:graphic>
      </p:graphicFrame>
      <p:grpSp>
        <p:nvGrpSpPr>
          <p:cNvPr id="9" name="Group 8"/>
          <p:cNvGrpSpPr/>
          <p:nvPr/>
        </p:nvGrpSpPr>
        <p:grpSpPr bwMode="gray">
          <a:xfrm>
            <a:off x="4978389" y="2798654"/>
            <a:ext cx="271672" cy="181522"/>
            <a:chOff x="7874126" y="2184908"/>
            <a:chExt cx="271672" cy="181522"/>
          </a:xfrm>
        </p:grpSpPr>
        <p:grpSp>
          <p:nvGrpSpPr>
            <p:cNvPr id="10" name="Group 9"/>
            <p:cNvGrpSpPr/>
            <p:nvPr/>
          </p:nvGrpSpPr>
          <p:grpSpPr bwMode="gray">
            <a:xfrm>
              <a:off x="7874126" y="2184908"/>
              <a:ext cx="271672" cy="181522"/>
              <a:chOff x="5569224" y="1247744"/>
              <a:chExt cx="271672" cy="181522"/>
            </a:xfrm>
          </p:grpSpPr>
          <p:sp>
            <p:nvSpPr>
              <p:cNvPr id="14" name="Rectangle 13"/>
              <p:cNvSpPr/>
              <p:nvPr/>
            </p:nvSpPr>
            <p:spPr bwMode="gray">
              <a:xfrm>
                <a:off x="5569224" y="1247744"/>
                <a:ext cx="271672" cy="181522"/>
              </a:xfrm>
              <a:prstGeom prst="rect">
                <a:avLst/>
              </a:prstGeom>
              <a:solidFill>
                <a:schemeClr val="bg2"/>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15" name="Round Same Side Corner Rectangle 14"/>
              <p:cNvSpPr/>
              <p:nvPr/>
            </p:nvSpPr>
            <p:spPr bwMode="gray">
              <a:xfrm rot="10800000">
                <a:off x="5569224" y="1247744"/>
                <a:ext cx="213772" cy="181521"/>
              </a:xfrm>
              <a:prstGeom prst="round2SameRect">
                <a:avLst/>
              </a:prstGeom>
              <a:solidFill>
                <a:schemeClr val="accent3"/>
              </a:solidFill>
              <a:ln w="19050" cap="flat" cmpd="sng" algn="ctr">
                <a:no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ctr"/>
                <a:endParaRPr lang="en-US" sz="1000" dirty="0"/>
              </a:p>
            </p:txBody>
          </p:sp>
        </p:grpSp>
        <p:grpSp>
          <p:nvGrpSpPr>
            <p:cNvPr id="11" name="Group 10"/>
            <p:cNvGrpSpPr/>
            <p:nvPr/>
          </p:nvGrpSpPr>
          <p:grpSpPr bwMode="gray">
            <a:xfrm>
              <a:off x="7918169" y="2231033"/>
              <a:ext cx="128164" cy="109665"/>
              <a:chOff x="5631025" y="1193671"/>
              <a:chExt cx="166314" cy="142308"/>
            </a:xfrm>
          </p:grpSpPr>
          <p:sp>
            <p:nvSpPr>
              <p:cNvPr id="12" name="Freeform 11"/>
              <p:cNvSpPr>
                <a:spLocks/>
              </p:cNvSpPr>
              <p:nvPr/>
            </p:nvSpPr>
            <p:spPr bwMode="gray">
              <a:xfrm rot="10800000">
                <a:off x="5631025" y="1193671"/>
                <a:ext cx="76299" cy="142308"/>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a:solidFill>
                    <a:schemeClr val="bg1"/>
                  </a:solidFill>
                </a:endParaRPr>
              </a:p>
            </p:txBody>
          </p:sp>
          <p:sp>
            <p:nvSpPr>
              <p:cNvPr id="13" name="Freeform 12"/>
              <p:cNvSpPr>
                <a:spLocks/>
              </p:cNvSpPr>
              <p:nvPr/>
            </p:nvSpPr>
            <p:spPr bwMode="gray">
              <a:xfrm rot="10800000">
                <a:off x="5721040" y="1193671"/>
                <a:ext cx="76299" cy="142308"/>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defPPr>
                  <a:defRPr lang="en-US"/>
                </a:defPPr>
                <a:lvl1pPr marL="0" algn="l" defTabSz="640080" rtl="0" eaLnBrk="1" latinLnBrk="0" hangingPunct="1">
                  <a:defRPr sz="1300" kern="1200">
                    <a:solidFill>
                      <a:schemeClr val="tx1"/>
                    </a:solidFill>
                    <a:latin typeface="+mn-lt"/>
                    <a:ea typeface="+mn-ea"/>
                    <a:cs typeface="+mn-cs"/>
                  </a:defRPr>
                </a:lvl1pPr>
                <a:lvl2pPr marL="320040" algn="l" defTabSz="640080" rtl="0" eaLnBrk="1" latinLnBrk="0" hangingPunct="1">
                  <a:defRPr sz="1300" kern="1200">
                    <a:solidFill>
                      <a:schemeClr val="tx1"/>
                    </a:solidFill>
                    <a:latin typeface="+mn-lt"/>
                    <a:ea typeface="+mn-ea"/>
                    <a:cs typeface="+mn-cs"/>
                  </a:defRPr>
                </a:lvl2pPr>
                <a:lvl3pPr marL="640080" algn="l" defTabSz="640080" rtl="0" eaLnBrk="1" latinLnBrk="0" hangingPunct="1">
                  <a:defRPr sz="1300" kern="1200">
                    <a:solidFill>
                      <a:schemeClr val="tx1"/>
                    </a:solidFill>
                    <a:latin typeface="+mn-lt"/>
                    <a:ea typeface="+mn-ea"/>
                    <a:cs typeface="+mn-cs"/>
                  </a:defRPr>
                </a:lvl3pPr>
                <a:lvl4pPr marL="960120" algn="l" defTabSz="640080" rtl="0" eaLnBrk="1" latinLnBrk="0" hangingPunct="1">
                  <a:defRPr sz="1300" kern="1200">
                    <a:solidFill>
                      <a:schemeClr val="tx1"/>
                    </a:solidFill>
                    <a:latin typeface="+mn-lt"/>
                    <a:ea typeface="+mn-ea"/>
                    <a:cs typeface="+mn-cs"/>
                  </a:defRPr>
                </a:lvl4pPr>
                <a:lvl5pPr marL="1280160" algn="l" defTabSz="640080" rtl="0" eaLnBrk="1" latinLnBrk="0" hangingPunct="1">
                  <a:defRPr sz="1300" kern="1200">
                    <a:solidFill>
                      <a:schemeClr val="tx1"/>
                    </a:solidFill>
                    <a:latin typeface="+mn-lt"/>
                    <a:ea typeface="+mn-ea"/>
                    <a:cs typeface="+mn-cs"/>
                  </a:defRPr>
                </a:lvl5pPr>
                <a:lvl6pPr marL="1600200" algn="l" defTabSz="640080" rtl="0" eaLnBrk="1" latinLnBrk="0" hangingPunct="1">
                  <a:defRPr sz="1300" kern="1200">
                    <a:solidFill>
                      <a:schemeClr val="tx1"/>
                    </a:solidFill>
                    <a:latin typeface="+mn-lt"/>
                    <a:ea typeface="+mn-ea"/>
                    <a:cs typeface="+mn-cs"/>
                  </a:defRPr>
                </a:lvl6pPr>
                <a:lvl7pPr marL="1920240" algn="l" defTabSz="640080" rtl="0" eaLnBrk="1" latinLnBrk="0" hangingPunct="1">
                  <a:defRPr sz="1300" kern="1200">
                    <a:solidFill>
                      <a:schemeClr val="tx1"/>
                    </a:solidFill>
                    <a:latin typeface="+mn-lt"/>
                    <a:ea typeface="+mn-ea"/>
                    <a:cs typeface="+mn-cs"/>
                  </a:defRPr>
                </a:lvl7pPr>
                <a:lvl8pPr marL="2240280" algn="l" defTabSz="640080" rtl="0" eaLnBrk="1" latinLnBrk="0" hangingPunct="1">
                  <a:defRPr sz="1300" kern="1200">
                    <a:solidFill>
                      <a:schemeClr val="tx1"/>
                    </a:solidFill>
                    <a:latin typeface="+mn-lt"/>
                    <a:ea typeface="+mn-ea"/>
                    <a:cs typeface="+mn-cs"/>
                  </a:defRPr>
                </a:lvl8pPr>
                <a:lvl9pPr marL="2560320" algn="l" defTabSz="640080" rtl="0" eaLnBrk="1" latinLnBrk="0" hangingPunct="1">
                  <a:defRPr sz="1300" kern="1200">
                    <a:solidFill>
                      <a:schemeClr val="tx1"/>
                    </a:solidFill>
                    <a:latin typeface="+mn-lt"/>
                    <a:ea typeface="+mn-ea"/>
                    <a:cs typeface="+mn-cs"/>
                  </a:defRPr>
                </a:lvl9pPr>
              </a:lstStyle>
              <a:p>
                <a:endParaRPr lang="en-US" dirty="0">
                  <a:solidFill>
                    <a:schemeClr val="bg1"/>
                  </a:solidFill>
                </a:endParaRPr>
              </a:p>
            </p:txBody>
          </p:sp>
        </p:grpSp>
      </p:grpSp>
      <p:graphicFrame>
        <p:nvGraphicFramePr>
          <p:cNvPr id="16" name="Chart 15"/>
          <p:cNvGraphicFramePr/>
          <p:nvPr/>
        </p:nvGraphicFramePr>
        <p:xfrm>
          <a:off x="1365401" y="1021189"/>
          <a:ext cx="2012061" cy="1366372"/>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Box 16"/>
          <p:cNvSpPr txBox="1"/>
          <p:nvPr/>
        </p:nvSpPr>
        <p:spPr bwMode="gray">
          <a:xfrm>
            <a:off x="2070371" y="1457270"/>
            <a:ext cx="673023" cy="384721"/>
          </a:xfrm>
          <a:prstGeom prst="rect">
            <a:avLst/>
          </a:prstGeom>
          <a:noFill/>
        </p:spPr>
        <p:txBody>
          <a:bodyPr wrap="square" lIns="0" tIns="0" rIns="0" bIns="0" rtlCol="0">
            <a:spAutoFit/>
          </a:bodyPr>
          <a:lstStyle/>
          <a:p>
            <a:pPr>
              <a:spcBef>
                <a:spcPts val="500"/>
              </a:spcBef>
            </a:pPr>
            <a:r>
              <a:rPr lang="en-US" sz="2500" dirty="0">
                <a:solidFill>
                  <a:schemeClr val="tx2"/>
                </a:solidFill>
                <a:latin typeface="+mj-lt"/>
              </a:rPr>
              <a:t>57%</a:t>
            </a:r>
          </a:p>
        </p:txBody>
      </p:sp>
      <p:sp>
        <p:nvSpPr>
          <p:cNvPr id="18" name="TextBox 17"/>
          <p:cNvSpPr txBox="1"/>
          <p:nvPr/>
        </p:nvSpPr>
        <p:spPr bwMode="gray">
          <a:xfrm>
            <a:off x="2172618" y="1787535"/>
            <a:ext cx="998678" cy="276999"/>
          </a:xfrm>
          <a:prstGeom prst="rect">
            <a:avLst/>
          </a:prstGeom>
          <a:noFill/>
        </p:spPr>
        <p:txBody>
          <a:bodyPr wrap="square" lIns="0" tIns="0" rIns="0" bIns="0" rtlCol="0">
            <a:spAutoFit/>
          </a:bodyPr>
          <a:lstStyle/>
          <a:p>
            <a:pPr>
              <a:spcBef>
                <a:spcPts val="500"/>
              </a:spcBef>
            </a:pPr>
            <a:r>
              <a:rPr lang="en-US" sz="900" dirty="0"/>
              <a:t>Agree or Strongly Agree</a:t>
            </a:r>
          </a:p>
        </p:txBody>
      </p:sp>
      <p:graphicFrame>
        <p:nvGraphicFramePr>
          <p:cNvPr id="25" name="Chart 24"/>
          <p:cNvGraphicFramePr/>
          <p:nvPr/>
        </p:nvGraphicFramePr>
        <p:xfrm>
          <a:off x="4536116" y="1021189"/>
          <a:ext cx="2012061" cy="1366372"/>
        </p:xfrm>
        <a:graphic>
          <a:graphicData uri="http://schemas.openxmlformats.org/drawingml/2006/chart">
            <c:chart xmlns:c="http://schemas.openxmlformats.org/drawingml/2006/chart" xmlns:r="http://schemas.openxmlformats.org/officeDocument/2006/relationships" r:id="rId3"/>
          </a:graphicData>
        </a:graphic>
      </p:graphicFrame>
      <p:sp>
        <p:nvSpPr>
          <p:cNvPr id="26" name="TextBox 25"/>
          <p:cNvSpPr txBox="1"/>
          <p:nvPr/>
        </p:nvSpPr>
        <p:spPr bwMode="gray">
          <a:xfrm>
            <a:off x="5231946" y="1457270"/>
            <a:ext cx="673023" cy="384721"/>
          </a:xfrm>
          <a:prstGeom prst="rect">
            <a:avLst/>
          </a:prstGeom>
          <a:noFill/>
        </p:spPr>
        <p:txBody>
          <a:bodyPr wrap="square" lIns="0" tIns="0" rIns="0" bIns="0" rtlCol="0">
            <a:spAutoFit/>
          </a:bodyPr>
          <a:lstStyle/>
          <a:p>
            <a:pPr>
              <a:spcBef>
                <a:spcPts val="500"/>
              </a:spcBef>
            </a:pPr>
            <a:r>
              <a:rPr lang="en-US" sz="2500" dirty="0">
                <a:solidFill>
                  <a:schemeClr val="tx2"/>
                </a:solidFill>
                <a:latin typeface="+mj-lt"/>
              </a:rPr>
              <a:t>66%</a:t>
            </a:r>
          </a:p>
        </p:txBody>
      </p:sp>
      <p:sp>
        <p:nvSpPr>
          <p:cNvPr id="27" name="TextBox 26"/>
          <p:cNvSpPr txBox="1"/>
          <p:nvPr/>
        </p:nvSpPr>
        <p:spPr bwMode="gray">
          <a:xfrm>
            <a:off x="5375137" y="1787535"/>
            <a:ext cx="998678" cy="276999"/>
          </a:xfrm>
          <a:prstGeom prst="rect">
            <a:avLst/>
          </a:prstGeom>
          <a:noFill/>
        </p:spPr>
        <p:txBody>
          <a:bodyPr wrap="square" lIns="0" tIns="0" rIns="0" bIns="0" rtlCol="0">
            <a:spAutoFit/>
          </a:bodyPr>
          <a:lstStyle/>
          <a:p>
            <a:pPr>
              <a:spcBef>
                <a:spcPts val="500"/>
              </a:spcBef>
            </a:pPr>
            <a:r>
              <a:rPr lang="en-US" sz="900" dirty="0"/>
              <a:t>Agree or Strongly Agree</a:t>
            </a:r>
          </a:p>
        </p:txBody>
      </p:sp>
      <p:sp>
        <p:nvSpPr>
          <p:cNvPr id="29" name="TextBox 28"/>
          <p:cNvSpPr txBox="1"/>
          <p:nvPr/>
        </p:nvSpPr>
        <p:spPr bwMode="gray">
          <a:xfrm>
            <a:off x="230461" y="1326068"/>
            <a:ext cx="1728116" cy="756617"/>
          </a:xfrm>
          <a:prstGeom prst="rect">
            <a:avLst/>
          </a:prstGeom>
          <a:noFill/>
        </p:spPr>
        <p:txBody>
          <a:bodyPr wrap="square" lIns="0" tIns="0" rIns="0" bIns="0" rtlCol="0">
            <a:spAutoFit/>
          </a:bodyPr>
          <a:lstStyle/>
          <a:p>
            <a:pPr>
              <a:spcBef>
                <a:spcPts val="500"/>
              </a:spcBef>
            </a:pPr>
            <a:r>
              <a:rPr lang="en-US" sz="900" b="1" dirty="0"/>
              <a:t>Chief Business Officers</a:t>
            </a:r>
          </a:p>
          <a:p>
            <a:pPr>
              <a:spcBef>
                <a:spcPts val="500"/>
              </a:spcBef>
            </a:pPr>
            <a:r>
              <a:rPr lang="en-US" sz="900" dirty="0"/>
              <a:t>“New spending at my institution will come from reallocated dollars, not an increase in revenue.”</a:t>
            </a:r>
          </a:p>
        </p:txBody>
      </p:sp>
      <p:sp>
        <p:nvSpPr>
          <p:cNvPr id="30" name="TextBox 29"/>
          <p:cNvSpPr txBox="1"/>
          <p:nvPr/>
        </p:nvSpPr>
        <p:spPr bwMode="gray">
          <a:xfrm>
            <a:off x="3460950" y="1326067"/>
            <a:ext cx="1559264" cy="756617"/>
          </a:xfrm>
          <a:prstGeom prst="rect">
            <a:avLst/>
          </a:prstGeom>
          <a:noFill/>
        </p:spPr>
        <p:txBody>
          <a:bodyPr wrap="square" lIns="0" tIns="0" rIns="0" bIns="0" rtlCol="0">
            <a:spAutoFit/>
          </a:bodyPr>
          <a:lstStyle/>
          <a:p>
            <a:pPr>
              <a:spcBef>
                <a:spcPts val="500"/>
              </a:spcBef>
            </a:pPr>
            <a:r>
              <a:rPr lang="en-US" sz="900" b="1" dirty="0"/>
              <a:t>Provosts</a:t>
            </a:r>
          </a:p>
          <a:p>
            <a:pPr>
              <a:spcBef>
                <a:spcPts val="500"/>
              </a:spcBef>
            </a:pPr>
            <a:r>
              <a:rPr lang="en-US" sz="900" dirty="0"/>
              <a:t>“Most new funds for academic programs will come from reallocation rather than new revenue.”</a:t>
            </a:r>
          </a:p>
        </p:txBody>
      </p:sp>
      <p:sp>
        <p:nvSpPr>
          <p:cNvPr id="24" name="Text Placeholder 4"/>
          <p:cNvSpPr txBox="1">
            <a:spLocks/>
          </p:cNvSpPr>
          <p:nvPr/>
        </p:nvSpPr>
        <p:spPr bwMode="gray">
          <a:xfrm>
            <a:off x="4540196" y="4677496"/>
            <a:ext cx="1860606" cy="123106"/>
          </a:xfrm>
          <a:prstGeom prst="rect">
            <a:avLst/>
          </a:prstGeom>
        </p:spPr>
        <p:txBody>
          <a:bodyPr vert="horz" wrap="square" lIns="0" tIns="0" rIns="64002" bIns="45715" rtlCol="0" anchor="b" anchorCtr="0">
            <a:spAutoFit/>
          </a:bodyPr>
          <a:lstStyle>
            <a:lvl1pPr marL="0" indent="0" algn="l" defTabSz="640018" rtl="0" eaLnBrk="1" latinLnBrk="0" hangingPunct="1">
              <a:spcBef>
                <a:spcPts val="500"/>
              </a:spcBef>
              <a:buSzPct val="100000"/>
              <a:buFont typeface="Arial" panose="020B0604020202020204" pitchFamily="34" charset="0"/>
              <a:buNone/>
              <a:defRPr sz="500" kern="1200">
                <a:solidFill>
                  <a:schemeClr val="tx1"/>
                </a:solidFill>
                <a:latin typeface="+mn-lt"/>
                <a:ea typeface="+mn-ea"/>
                <a:cs typeface="+mn-cs"/>
              </a:defRPr>
            </a:lvl1pPr>
            <a:lvl2pPr marL="228578" indent="-114289" algn="l" defTabSz="640018"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2pPr>
            <a:lvl3pPr marL="342867" indent="-114289" algn="l" defTabSz="640018"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3pPr>
            <a:lvl4pPr marL="457156" indent="-114289" algn="l" defTabSz="640018"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4pPr>
            <a:lvl5pPr marL="571445" indent="-114289" algn="l" defTabSz="640018" rtl="0" eaLnBrk="1" latinLnBrk="0" hangingPunct="1">
              <a:spcBef>
                <a:spcPts val="500"/>
              </a:spcBef>
              <a:buSzPct val="100000"/>
              <a:buFont typeface="Arial" panose="020B0604020202020204" pitchFamily="34" charset="0"/>
              <a:buChar char="•"/>
              <a:defRPr sz="900" kern="1200" baseline="0">
                <a:solidFill>
                  <a:schemeClr val="tx1"/>
                </a:solidFill>
                <a:latin typeface="+mn-lt"/>
                <a:ea typeface="+mn-ea"/>
                <a:cs typeface="+mn-cs"/>
              </a:defRPr>
            </a:lvl5pPr>
            <a:lvl6pPr marL="687321" indent="-117464" algn="l" defTabSz="640018"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6pPr>
            <a:lvl7pPr marL="801610" indent="-112702" algn="l" defTabSz="640018" rtl="0" eaLnBrk="1" latinLnBrk="0" hangingPunct="1">
              <a:spcBef>
                <a:spcPts val="500"/>
              </a:spcBef>
              <a:buSzPct val="100000"/>
              <a:buFont typeface="Arial" panose="020B0604020202020204" pitchFamily="34" charset="0"/>
              <a:buChar char="•"/>
              <a:defRPr sz="900" kern="1200">
                <a:solidFill>
                  <a:schemeClr val="tx1"/>
                </a:solidFill>
                <a:latin typeface="+mn-lt"/>
                <a:ea typeface="+mn-ea"/>
                <a:cs typeface="+mn-cs"/>
              </a:defRPr>
            </a:lvl7pPr>
            <a:lvl8pPr marL="914312" indent="-112702" algn="l" defTabSz="640018" rtl="0" eaLnBrk="1" latinLnBrk="0" hangingPunct="1">
              <a:spcBef>
                <a:spcPts val="500"/>
              </a:spcBef>
              <a:buFont typeface="Verdana" panose="020B0604030504040204" pitchFamily="34" charset="0"/>
              <a:buChar char="–"/>
              <a:defRPr sz="900" kern="1200">
                <a:solidFill>
                  <a:schemeClr val="tx1"/>
                </a:solidFill>
                <a:latin typeface="+mn-lt"/>
                <a:ea typeface="+mn-ea"/>
                <a:cs typeface="+mn-cs"/>
              </a:defRPr>
            </a:lvl8pPr>
            <a:lvl9pPr marL="1027014" indent="-112702" algn="l" defTabSz="640018" rtl="0" eaLnBrk="1" latinLnBrk="0" hangingPunct="1">
              <a:spcBef>
                <a:spcPts val="500"/>
              </a:spcBef>
              <a:buClr>
                <a:schemeClr val="tx1"/>
              </a:buClr>
              <a:buSzPct val="100000"/>
              <a:buFont typeface="Arial" panose="020B0604020202020204" pitchFamily="34" charset="0"/>
              <a:buChar char="•"/>
              <a:defRPr sz="900" kern="1200">
                <a:solidFill>
                  <a:schemeClr val="tx1"/>
                </a:solidFill>
                <a:latin typeface="+mn-lt"/>
                <a:ea typeface="+mn-ea"/>
                <a:cs typeface="+mn-cs"/>
              </a:defRPr>
            </a:lvl9pPr>
          </a:lstStyle>
          <a:p>
            <a:r>
              <a:rPr lang="en-US" dirty="0"/>
              <a:t>Source: Business Affairs Forum interviews and analysis.</a:t>
            </a:r>
          </a:p>
        </p:txBody>
      </p:sp>
    </p:spTree>
    <p:extLst>
      <p:ext uri="{BB962C8B-B14F-4D97-AF65-F5344CB8AC3E}">
        <p14:creationId xmlns:p14="http://schemas.microsoft.com/office/powerpoint/2010/main" val="29101647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bwMode="auto">
          <a:xfrm flipH="1">
            <a:off x="563070" y="3945186"/>
            <a:ext cx="501883" cy="0"/>
          </a:xfrm>
          <a:prstGeom prst="line">
            <a:avLst/>
          </a:prstGeom>
          <a:solidFill>
            <a:schemeClr val="accent1"/>
          </a:solidFill>
          <a:ln w="9525" cap="flat" cmpd="sng" algn="ctr">
            <a:solidFill>
              <a:schemeClr val="tx1"/>
            </a:solidFill>
            <a:prstDash val="solid"/>
            <a:round/>
            <a:headEnd type="none" w="med" len="med"/>
            <a:tailEnd type="none"/>
          </a:ln>
          <a:effectLst/>
        </p:spPr>
      </p:cxnSp>
      <p:cxnSp>
        <p:nvCxnSpPr>
          <p:cNvPr id="30" name="Straight Connector 29"/>
          <p:cNvCxnSpPr/>
          <p:nvPr/>
        </p:nvCxnSpPr>
        <p:spPr bwMode="auto">
          <a:xfrm flipH="1">
            <a:off x="555147" y="3021180"/>
            <a:ext cx="463624" cy="0"/>
          </a:xfrm>
          <a:prstGeom prst="line">
            <a:avLst/>
          </a:prstGeom>
          <a:solidFill>
            <a:schemeClr val="accent1"/>
          </a:solidFill>
          <a:ln w="9525" cap="flat" cmpd="sng" algn="ctr">
            <a:solidFill>
              <a:schemeClr val="tx1"/>
            </a:solidFill>
            <a:prstDash val="solid"/>
            <a:round/>
            <a:headEnd type="none" w="med" len="med"/>
            <a:tailEnd type="none"/>
          </a:ln>
          <a:effectLst/>
        </p:spPr>
      </p:cxnSp>
      <p:sp>
        <p:nvSpPr>
          <p:cNvPr id="10" name="Text Placeholder 9"/>
          <p:cNvSpPr>
            <a:spLocks noGrp="1"/>
          </p:cNvSpPr>
          <p:nvPr>
            <p:ph type="body" sz="quarter" idx="15"/>
          </p:nvPr>
        </p:nvSpPr>
        <p:spPr>
          <a:xfrm>
            <a:off x="266700" y="640267"/>
            <a:ext cx="5850834" cy="369332"/>
          </a:xfrm>
        </p:spPr>
        <p:txBody>
          <a:bodyPr/>
          <a:lstStyle/>
          <a:p>
            <a:r>
              <a:rPr lang="en-US" dirty="0">
                <a:ea typeface="Calibri" pitchFamily="34" charset="0"/>
                <a:cs typeface="Times New Roman" pitchFamily="18" charset="0"/>
              </a:rPr>
              <a:t>Hardwire Accountability for Initiative Execution with Regular Monitoring, Clear Assignments, and Follow-Up</a:t>
            </a:r>
          </a:p>
        </p:txBody>
      </p:sp>
      <p:sp>
        <p:nvSpPr>
          <p:cNvPr id="11" name="Text Placeholder 10"/>
          <p:cNvSpPr>
            <a:spLocks noGrp="1"/>
          </p:cNvSpPr>
          <p:nvPr>
            <p:ph type="body" sz="quarter" idx="16"/>
          </p:nvPr>
        </p:nvSpPr>
        <p:spPr/>
        <p:txBody>
          <a:bodyPr>
            <a:normAutofit/>
          </a:bodyPr>
          <a:lstStyle/>
          <a:p>
            <a:endParaRPr lang="en-US" dirty="0"/>
          </a:p>
        </p:txBody>
      </p:sp>
      <p:sp>
        <p:nvSpPr>
          <p:cNvPr id="2" name="Title 1"/>
          <p:cNvSpPr>
            <a:spLocks noGrp="1"/>
          </p:cNvSpPr>
          <p:nvPr>
            <p:ph type="title"/>
          </p:nvPr>
        </p:nvSpPr>
        <p:spPr/>
        <p:txBody>
          <a:bodyPr/>
          <a:lstStyle/>
          <a:p>
            <a:r>
              <a:rPr lang="en-US" b="0" dirty="0"/>
              <a:t>The Buck Stops Here, at Elon </a:t>
            </a:r>
          </a:p>
        </p:txBody>
      </p:sp>
      <p:sp>
        <p:nvSpPr>
          <p:cNvPr id="23" name="Text Placeholder 22"/>
          <p:cNvSpPr>
            <a:spLocks noGrp="1"/>
          </p:cNvSpPr>
          <p:nvPr>
            <p:ph type="body" sz="quarter" idx="4294967295"/>
          </p:nvPr>
        </p:nvSpPr>
        <p:spPr>
          <a:xfrm>
            <a:off x="3678973" y="1593541"/>
            <a:ext cx="2328862" cy="1513235"/>
          </a:xfrm>
        </p:spPr>
        <p:txBody>
          <a:bodyPr/>
          <a:lstStyle/>
          <a:p>
            <a:pPr marL="0" indent="0" defTabSz="653316">
              <a:buNone/>
            </a:pPr>
            <a:r>
              <a:rPr lang="en-US" i="1" dirty="0"/>
              <a:t>“Our culture is one of performance and transparency and so, you don’t ever see a </a:t>
            </a:r>
            <a:r>
              <a:rPr lang="en-US" i="1" dirty="0">
                <a:cs typeface="Times New Roman" pitchFamily="18" charset="0"/>
              </a:rPr>
              <a:t>s</a:t>
            </a:r>
            <a:r>
              <a:rPr lang="en-US" i="1" dirty="0">
                <a:ea typeface="Calibri" pitchFamily="34" charset="0"/>
                <a:cs typeface="Times New Roman" pitchFamily="18" charset="0"/>
              </a:rPr>
              <a:t>trategic goal owner </a:t>
            </a:r>
            <a:r>
              <a:rPr lang="en-US" i="1" dirty="0"/>
              <a:t>showing up at retreat and saying not much happened [with my initiative] this last year. </a:t>
            </a:r>
          </a:p>
          <a:p>
            <a:pPr marL="0" indent="0" defTabSz="653316">
              <a:buNone/>
            </a:pPr>
            <a:endParaRPr lang="en-US" i="1" dirty="0"/>
          </a:p>
          <a:p>
            <a:pPr algn="r">
              <a:buNone/>
            </a:pPr>
            <a:r>
              <a:rPr lang="en-US" i="1" dirty="0"/>
              <a:t>Gerald Whittington</a:t>
            </a:r>
            <a:br>
              <a:rPr lang="en-US" i="1" dirty="0"/>
            </a:br>
            <a:r>
              <a:rPr lang="en-US" i="1" dirty="0"/>
              <a:t>SVP, Business, Finance and Technology </a:t>
            </a:r>
            <a:br>
              <a:rPr lang="en-US" i="1" dirty="0"/>
            </a:br>
            <a:r>
              <a:rPr lang="en-US" i="1" dirty="0"/>
              <a:t>Elon University</a:t>
            </a:r>
          </a:p>
        </p:txBody>
      </p:sp>
      <p:graphicFrame>
        <p:nvGraphicFramePr>
          <p:cNvPr id="19" name="Table 18"/>
          <p:cNvGraphicFramePr>
            <a:graphicFrameLocks noGrp="1"/>
          </p:cNvGraphicFramePr>
          <p:nvPr/>
        </p:nvGraphicFramePr>
        <p:xfrm>
          <a:off x="330581" y="1695829"/>
          <a:ext cx="2994762" cy="1052347"/>
        </p:xfrm>
        <a:graphic>
          <a:graphicData uri="http://schemas.openxmlformats.org/drawingml/2006/table">
            <a:tbl>
              <a:tblPr firstRow="1" bandRow="1">
                <a:effectLst>
                  <a:outerShdw blurRad="50800" dist="38100" dir="2700000" algn="tl" rotWithShape="0">
                    <a:prstClr val="black">
                      <a:alpha val="40000"/>
                    </a:prstClr>
                  </a:outerShdw>
                </a:effectLst>
                <a:tableStyleId>{F5AB1C69-6EDB-4FF4-983F-18BD219EF322}</a:tableStyleId>
              </a:tblPr>
              <a:tblGrid>
                <a:gridCol w="2141253">
                  <a:extLst>
                    <a:ext uri="{9D8B030D-6E8A-4147-A177-3AD203B41FA5}">
                      <a16:colId xmlns:a16="http://schemas.microsoft.com/office/drawing/2014/main" val="20000"/>
                    </a:ext>
                  </a:extLst>
                </a:gridCol>
                <a:gridCol w="853509">
                  <a:extLst>
                    <a:ext uri="{9D8B030D-6E8A-4147-A177-3AD203B41FA5}">
                      <a16:colId xmlns:a16="http://schemas.microsoft.com/office/drawing/2014/main" val="20001"/>
                    </a:ext>
                  </a:extLst>
                </a:gridCol>
              </a:tblGrid>
              <a:tr h="356689">
                <a:tc>
                  <a:txBody>
                    <a:bodyPr/>
                    <a:lstStyle/>
                    <a:p>
                      <a:pPr algn="ctr" fontAlgn="b"/>
                      <a:r>
                        <a:rPr lang="en-US" sz="1000" u="none" strike="noStrike" dirty="0"/>
                        <a:t>Goal </a:t>
                      </a:r>
                      <a:endParaRPr lang="en-US" sz="1000" b="1" i="0" u="none" strike="noStrike" dirty="0">
                        <a:solidFill>
                          <a:schemeClr val="bg1"/>
                        </a:solidFill>
                        <a:latin typeface="Cambria"/>
                      </a:endParaRPr>
                    </a:p>
                  </a:txBody>
                  <a:tcPr marL="3752" marR="3752" marT="3752" marB="0" anchor="ctr"/>
                </a:tc>
                <a:tc>
                  <a:txBody>
                    <a:bodyPr/>
                    <a:lstStyle/>
                    <a:p>
                      <a:pPr algn="ctr" fontAlgn="b"/>
                      <a:r>
                        <a:rPr lang="en-US" sz="1000" u="none" strike="noStrike" dirty="0"/>
                        <a:t>Owner</a:t>
                      </a:r>
                      <a:endParaRPr lang="en-US" sz="1000" b="1" i="0" u="none" strike="noStrike" dirty="0">
                        <a:solidFill>
                          <a:schemeClr val="bg1"/>
                        </a:solidFill>
                        <a:latin typeface="Cambria"/>
                      </a:endParaRPr>
                    </a:p>
                  </a:txBody>
                  <a:tcPr marL="3752" marR="3752" marT="3752" marB="0" anchor="ctr"/>
                </a:tc>
                <a:extLst>
                  <a:ext uri="{0D108BD9-81ED-4DB2-BD59-A6C34878D82A}">
                    <a16:rowId xmlns:a16="http://schemas.microsoft.com/office/drawing/2014/main" val="10000"/>
                  </a:ext>
                </a:extLst>
              </a:tr>
              <a:tr h="347829">
                <a:tc>
                  <a:txBody>
                    <a:bodyPr/>
                    <a:lstStyle/>
                    <a:p>
                      <a:pPr algn="l" fontAlgn="b"/>
                      <a:r>
                        <a:rPr lang="en-US" sz="1000" b="0" i="0" u="none" strike="noStrike" dirty="0">
                          <a:solidFill>
                            <a:schemeClr val="tx1"/>
                          </a:solidFill>
                          <a:latin typeface="+mn-lt"/>
                        </a:rPr>
                        <a:t>Prepare Students for Global Society</a:t>
                      </a:r>
                    </a:p>
                  </a:txBody>
                  <a:tcPr marL="45720" marR="0" marT="0" marB="0" anchor="ctr"/>
                </a:tc>
                <a:tc>
                  <a:txBody>
                    <a:bodyPr/>
                    <a:lstStyle/>
                    <a:p>
                      <a:pPr algn="ctr" fontAlgn="b"/>
                      <a:r>
                        <a:rPr lang="en-US" sz="1000" b="0" i="0" u="none" strike="noStrike" dirty="0">
                          <a:solidFill>
                            <a:schemeClr val="tx1"/>
                          </a:solidFill>
                          <a:latin typeface="+mn-lt"/>
                        </a:rPr>
                        <a:t>Provost</a:t>
                      </a:r>
                    </a:p>
                  </a:txBody>
                  <a:tcPr marL="3752" marR="3752" marT="3752" marB="0" anchor="ctr"/>
                </a:tc>
                <a:extLst>
                  <a:ext uri="{0D108BD9-81ED-4DB2-BD59-A6C34878D82A}">
                    <a16:rowId xmlns:a16="http://schemas.microsoft.com/office/drawing/2014/main" val="10001"/>
                  </a:ext>
                </a:extLst>
              </a:tr>
              <a:tr h="347829">
                <a:tc>
                  <a:txBody>
                    <a:bodyPr/>
                    <a:lstStyle/>
                    <a:p>
                      <a:pPr algn="l" fontAlgn="b"/>
                      <a:r>
                        <a:rPr lang="en-US" sz="1000" u="none" strike="noStrike" dirty="0">
                          <a:solidFill>
                            <a:schemeClr val="accent6"/>
                          </a:solidFill>
                        </a:rPr>
                        <a:t>Remain Best-Value University</a:t>
                      </a:r>
                      <a:endParaRPr lang="en-US" sz="1000" b="0" i="0" u="none" strike="noStrike" dirty="0">
                        <a:solidFill>
                          <a:schemeClr val="accent6"/>
                        </a:solidFill>
                        <a:latin typeface="Cambria"/>
                      </a:endParaRPr>
                    </a:p>
                  </a:txBody>
                  <a:tcPr marL="45720" marR="0" marT="0" marB="0" anchor="ctr"/>
                </a:tc>
                <a:tc>
                  <a:txBody>
                    <a:bodyPr/>
                    <a:lstStyle/>
                    <a:p>
                      <a:pPr algn="ctr" fontAlgn="b"/>
                      <a:r>
                        <a:rPr lang="en-US" sz="1000" b="0" i="0" u="none" strike="noStrike" dirty="0">
                          <a:solidFill>
                            <a:schemeClr val="accent6"/>
                          </a:solidFill>
                          <a:latin typeface="+mn-lt"/>
                        </a:rPr>
                        <a:t>CBO</a:t>
                      </a:r>
                    </a:p>
                  </a:txBody>
                  <a:tcPr marL="3752" marR="3752" marT="3752" marB="0" anchor="ctr"/>
                </a:tc>
                <a:extLst>
                  <a:ext uri="{0D108BD9-81ED-4DB2-BD59-A6C34878D82A}">
                    <a16:rowId xmlns:a16="http://schemas.microsoft.com/office/drawing/2014/main" val="10002"/>
                  </a:ext>
                </a:extLst>
              </a:tr>
            </a:tbl>
          </a:graphicData>
        </a:graphic>
      </p:graphicFrame>
      <p:graphicFrame>
        <p:nvGraphicFramePr>
          <p:cNvPr id="17" name="Table 16"/>
          <p:cNvGraphicFramePr>
            <a:graphicFrameLocks noGrp="1"/>
          </p:cNvGraphicFramePr>
          <p:nvPr/>
        </p:nvGraphicFramePr>
        <p:xfrm>
          <a:off x="991062" y="2912681"/>
          <a:ext cx="2296496" cy="607604"/>
        </p:xfrm>
        <a:graphic>
          <a:graphicData uri="http://schemas.openxmlformats.org/drawingml/2006/table">
            <a:tbl>
              <a:tblPr firstRow="1" bandRow="1">
                <a:effectLst>
                  <a:outerShdw blurRad="50800" dist="38100" dir="2700000" algn="tl" rotWithShape="0">
                    <a:prstClr val="black">
                      <a:alpha val="40000"/>
                    </a:prstClr>
                  </a:outerShdw>
                </a:effectLst>
              </a:tblPr>
              <a:tblGrid>
                <a:gridCol w="1444111">
                  <a:extLst>
                    <a:ext uri="{9D8B030D-6E8A-4147-A177-3AD203B41FA5}">
                      <a16:colId xmlns:a16="http://schemas.microsoft.com/office/drawing/2014/main" val="20000"/>
                    </a:ext>
                  </a:extLst>
                </a:gridCol>
                <a:gridCol w="852385">
                  <a:extLst>
                    <a:ext uri="{9D8B030D-6E8A-4147-A177-3AD203B41FA5}">
                      <a16:colId xmlns:a16="http://schemas.microsoft.com/office/drawing/2014/main" val="20001"/>
                    </a:ext>
                  </a:extLst>
                </a:gridCol>
              </a:tblGrid>
              <a:tr h="293279">
                <a:tc>
                  <a:txBody>
                    <a:bodyPr/>
                    <a:lstStyle>
                      <a:defPPr>
                        <a:defRPr lang="en-US"/>
                      </a:defPPr>
                      <a:lvl1pPr marL="0" algn="l" defTabSz="408145" rtl="0" eaLnBrk="1" latinLnBrk="0" hangingPunct="1">
                        <a:defRPr sz="800" b="1" kern="1200">
                          <a:solidFill>
                            <a:schemeClr val="lt1"/>
                          </a:solidFill>
                          <a:latin typeface="Calibri"/>
                        </a:defRPr>
                      </a:lvl1pPr>
                      <a:lvl2pPr marL="204073" algn="l" defTabSz="408145" rtl="0" eaLnBrk="1" latinLnBrk="0" hangingPunct="1">
                        <a:defRPr sz="800" b="1" kern="1200">
                          <a:solidFill>
                            <a:schemeClr val="lt1"/>
                          </a:solidFill>
                          <a:latin typeface="Calibri"/>
                        </a:defRPr>
                      </a:lvl2pPr>
                      <a:lvl3pPr marL="408145" algn="l" defTabSz="408145" rtl="0" eaLnBrk="1" latinLnBrk="0" hangingPunct="1">
                        <a:defRPr sz="800" b="1" kern="1200">
                          <a:solidFill>
                            <a:schemeClr val="lt1"/>
                          </a:solidFill>
                          <a:latin typeface="Calibri"/>
                        </a:defRPr>
                      </a:lvl3pPr>
                      <a:lvl4pPr marL="612217" algn="l" defTabSz="408145" rtl="0" eaLnBrk="1" latinLnBrk="0" hangingPunct="1">
                        <a:defRPr sz="800" b="1" kern="1200">
                          <a:solidFill>
                            <a:schemeClr val="lt1"/>
                          </a:solidFill>
                          <a:latin typeface="Calibri"/>
                        </a:defRPr>
                      </a:lvl4pPr>
                      <a:lvl5pPr marL="816290" algn="l" defTabSz="408145" rtl="0" eaLnBrk="1" latinLnBrk="0" hangingPunct="1">
                        <a:defRPr sz="800" b="1" kern="1200">
                          <a:solidFill>
                            <a:schemeClr val="lt1"/>
                          </a:solidFill>
                          <a:latin typeface="Calibri"/>
                        </a:defRPr>
                      </a:lvl5pPr>
                      <a:lvl6pPr marL="1020362" algn="l" defTabSz="408145" rtl="0" eaLnBrk="1" latinLnBrk="0" hangingPunct="1">
                        <a:defRPr sz="800" b="1" kern="1200">
                          <a:solidFill>
                            <a:schemeClr val="lt1"/>
                          </a:solidFill>
                          <a:latin typeface="Calibri"/>
                        </a:defRPr>
                      </a:lvl6pPr>
                      <a:lvl7pPr marL="1224435" algn="l" defTabSz="408145" rtl="0" eaLnBrk="1" latinLnBrk="0" hangingPunct="1">
                        <a:defRPr sz="800" b="1" kern="1200">
                          <a:solidFill>
                            <a:schemeClr val="lt1"/>
                          </a:solidFill>
                          <a:latin typeface="Calibri"/>
                        </a:defRPr>
                      </a:lvl7pPr>
                      <a:lvl8pPr marL="1428508" algn="l" defTabSz="408145" rtl="0" eaLnBrk="1" latinLnBrk="0" hangingPunct="1">
                        <a:defRPr sz="800" b="1" kern="1200">
                          <a:solidFill>
                            <a:schemeClr val="lt1"/>
                          </a:solidFill>
                          <a:latin typeface="Calibri"/>
                        </a:defRPr>
                      </a:lvl8pPr>
                      <a:lvl9pPr marL="1632579" algn="l" defTabSz="408145" rtl="0" eaLnBrk="1" latinLnBrk="0" hangingPunct="1">
                        <a:defRPr sz="800" b="1" kern="1200">
                          <a:solidFill>
                            <a:schemeClr val="lt1"/>
                          </a:solidFill>
                          <a:latin typeface="Calibri"/>
                        </a:defRPr>
                      </a:lvl9pPr>
                    </a:lstStyle>
                    <a:p>
                      <a:pPr algn="ctr" fontAlgn="b"/>
                      <a:r>
                        <a:rPr lang="en-US" sz="1000" b="1" i="0" u="none" strike="noStrike" baseline="0" dirty="0">
                          <a:solidFill>
                            <a:schemeClr val="bg1"/>
                          </a:solidFill>
                          <a:latin typeface="+mn-lt"/>
                        </a:rPr>
                        <a:t>Initiative</a:t>
                      </a: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97ABF"/>
                    </a:solidFill>
                  </a:tcPr>
                </a:tc>
                <a:tc>
                  <a:txBody>
                    <a:bodyPr/>
                    <a:lstStyle>
                      <a:defPPr>
                        <a:defRPr lang="en-US"/>
                      </a:defPPr>
                      <a:lvl1pPr marL="0" algn="l" defTabSz="408145" rtl="0" eaLnBrk="1" latinLnBrk="0" hangingPunct="1">
                        <a:defRPr sz="800" b="1" kern="1200">
                          <a:solidFill>
                            <a:schemeClr val="lt1"/>
                          </a:solidFill>
                          <a:latin typeface="Calibri"/>
                        </a:defRPr>
                      </a:lvl1pPr>
                      <a:lvl2pPr marL="204073" algn="l" defTabSz="408145" rtl="0" eaLnBrk="1" latinLnBrk="0" hangingPunct="1">
                        <a:defRPr sz="800" b="1" kern="1200">
                          <a:solidFill>
                            <a:schemeClr val="lt1"/>
                          </a:solidFill>
                          <a:latin typeface="Calibri"/>
                        </a:defRPr>
                      </a:lvl2pPr>
                      <a:lvl3pPr marL="408145" algn="l" defTabSz="408145" rtl="0" eaLnBrk="1" latinLnBrk="0" hangingPunct="1">
                        <a:defRPr sz="800" b="1" kern="1200">
                          <a:solidFill>
                            <a:schemeClr val="lt1"/>
                          </a:solidFill>
                          <a:latin typeface="Calibri"/>
                        </a:defRPr>
                      </a:lvl3pPr>
                      <a:lvl4pPr marL="612217" algn="l" defTabSz="408145" rtl="0" eaLnBrk="1" latinLnBrk="0" hangingPunct="1">
                        <a:defRPr sz="800" b="1" kern="1200">
                          <a:solidFill>
                            <a:schemeClr val="lt1"/>
                          </a:solidFill>
                          <a:latin typeface="Calibri"/>
                        </a:defRPr>
                      </a:lvl4pPr>
                      <a:lvl5pPr marL="816290" algn="l" defTabSz="408145" rtl="0" eaLnBrk="1" latinLnBrk="0" hangingPunct="1">
                        <a:defRPr sz="800" b="1" kern="1200">
                          <a:solidFill>
                            <a:schemeClr val="lt1"/>
                          </a:solidFill>
                          <a:latin typeface="Calibri"/>
                        </a:defRPr>
                      </a:lvl5pPr>
                      <a:lvl6pPr marL="1020362" algn="l" defTabSz="408145" rtl="0" eaLnBrk="1" latinLnBrk="0" hangingPunct="1">
                        <a:defRPr sz="800" b="1" kern="1200">
                          <a:solidFill>
                            <a:schemeClr val="lt1"/>
                          </a:solidFill>
                          <a:latin typeface="Calibri"/>
                        </a:defRPr>
                      </a:lvl6pPr>
                      <a:lvl7pPr marL="1224435" algn="l" defTabSz="408145" rtl="0" eaLnBrk="1" latinLnBrk="0" hangingPunct="1">
                        <a:defRPr sz="800" b="1" kern="1200">
                          <a:solidFill>
                            <a:schemeClr val="lt1"/>
                          </a:solidFill>
                          <a:latin typeface="Calibri"/>
                        </a:defRPr>
                      </a:lvl7pPr>
                      <a:lvl8pPr marL="1428508" algn="l" defTabSz="408145" rtl="0" eaLnBrk="1" latinLnBrk="0" hangingPunct="1">
                        <a:defRPr sz="800" b="1" kern="1200">
                          <a:solidFill>
                            <a:schemeClr val="lt1"/>
                          </a:solidFill>
                          <a:latin typeface="Calibri"/>
                        </a:defRPr>
                      </a:lvl8pPr>
                      <a:lvl9pPr marL="1632579" algn="l" defTabSz="408145" rtl="0" eaLnBrk="1" latinLnBrk="0" hangingPunct="1">
                        <a:defRPr sz="800" b="1" kern="1200">
                          <a:solidFill>
                            <a:schemeClr val="lt1"/>
                          </a:solidFill>
                          <a:latin typeface="Calibri"/>
                        </a:defRPr>
                      </a:lvl9pPr>
                    </a:lstStyle>
                    <a:p>
                      <a:pPr marL="0" marR="0" indent="0" algn="ctr" defTabSz="408145" rtl="0" eaLnBrk="1" fontAlgn="b" latinLnBrk="0" hangingPunct="1">
                        <a:lnSpc>
                          <a:spcPct val="100000"/>
                        </a:lnSpc>
                        <a:spcBef>
                          <a:spcPts val="0"/>
                        </a:spcBef>
                        <a:spcAft>
                          <a:spcPts val="0"/>
                        </a:spcAft>
                        <a:buClrTx/>
                        <a:buSzTx/>
                        <a:buFontTx/>
                        <a:buNone/>
                        <a:tabLst/>
                        <a:defRPr/>
                      </a:pPr>
                      <a:r>
                        <a:rPr lang="en-US" sz="1000" b="1" u="none" strike="noStrike" dirty="0"/>
                        <a:t>Partners</a:t>
                      </a:r>
                      <a:r>
                        <a:rPr lang="en-US" sz="1000" b="1" u="none" strike="noStrike" baseline="0" dirty="0"/>
                        <a:t> </a:t>
                      </a:r>
                      <a:r>
                        <a:rPr lang="en-US" sz="1000" b="1" u="none" strike="noStrike" dirty="0"/>
                        <a:t>with</a:t>
                      </a:r>
                      <a:endParaRPr lang="en-US" sz="1000" b="1" i="0" u="none" strike="noStrike" dirty="0">
                        <a:solidFill>
                          <a:schemeClr val="bg1"/>
                        </a:solidFill>
                        <a:latin typeface="Cambria"/>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97ABF"/>
                    </a:solidFill>
                  </a:tcPr>
                </a:tc>
                <a:extLst>
                  <a:ext uri="{0D108BD9-81ED-4DB2-BD59-A6C34878D82A}">
                    <a16:rowId xmlns:a16="http://schemas.microsoft.com/office/drawing/2014/main" val="10000"/>
                  </a:ext>
                </a:extLst>
              </a:tr>
              <a:tr h="142339">
                <a:tc>
                  <a:txBody>
                    <a:bodyPr/>
                    <a:lstStyle/>
                    <a:p>
                      <a:pPr marL="27432" algn="ctr" fontAlgn="b"/>
                      <a:r>
                        <a:rPr lang="en-US" sz="1000" b="0" i="0" u="none" strike="noStrike" dirty="0">
                          <a:solidFill>
                            <a:schemeClr val="tx1"/>
                          </a:solidFill>
                          <a:latin typeface="+mn-lt"/>
                        </a:rPr>
                        <a:t>Study abroad as 100% accessible</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97ABF">
                        <a:tint val="40000"/>
                      </a:srgbClr>
                    </a:solidFill>
                  </a:tcPr>
                </a:tc>
                <a:tc>
                  <a:txBody>
                    <a:bodyPr/>
                    <a:lstStyle/>
                    <a:p>
                      <a:pPr algn="ctr" fontAlgn="b"/>
                      <a:r>
                        <a:rPr lang="en-US" sz="1000" b="0" i="0" u="none" strike="noStrike" dirty="0">
                          <a:solidFill>
                            <a:schemeClr val="tx1"/>
                          </a:solidFill>
                          <a:latin typeface="+mn-lt"/>
                        </a:rPr>
                        <a:t>Internation</a:t>
                      </a:r>
                      <a:r>
                        <a:rPr lang="en-US" sz="1000" b="0" i="0" u="none" strike="noStrike" baseline="0" dirty="0">
                          <a:solidFill>
                            <a:schemeClr val="tx1"/>
                          </a:solidFill>
                          <a:latin typeface="+mn-lt"/>
                        </a:rPr>
                        <a:t>al</a:t>
                      </a:r>
                    </a:p>
                    <a:p>
                      <a:pPr algn="ctr" fontAlgn="b"/>
                      <a:r>
                        <a:rPr lang="en-US" sz="1000" b="0" i="0" u="none" strike="noStrike" baseline="0" dirty="0">
                          <a:solidFill>
                            <a:schemeClr val="tx1"/>
                          </a:solidFill>
                          <a:latin typeface="+mn-lt"/>
                        </a:rPr>
                        <a:t>Director</a:t>
                      </a:r>
                      <a:endParaRPr lang="en-US" sz="1000" b="0" i="0" u="none" strike="noStrike" dirty="0">
                        <a:solidFill>
                          <a:schemeClr val="tx1"/>
                        </a:solidFill>
                        <a:latin typeface="+mn-lt"/>
                      </a:endParaRP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97ABF">
                        <a:tint val="40000"/>
                      </a:srgbClr>
                    </a:solidFill>
                  </a:tcPr>
                </a:tc>
                <a:extLst>
                  <a:ext uri="{0D108BD9-81ED-4DB2-BD59-A6C34878D82A}">
                    <a16:rowId xmlns:a16="http://schemas.microsoft.com/office/drawing/2014/main" val="10001"/>
                  </a:ext>
                </a:extLst>
              </a:tr>
            </a:tbl>
          </a:graphicData>
        </a:graphic>
      </p:graphicFrame>
      <p:sp>
        <p:nvSpPr>
          <p:cNvPr id="26" name="TextBox 25"/>
          <p:cNvSpPr txBox="1"/>
          <p:nvPr/>
        </p:nvSpPr>
        <p:spPr>
          <a:xfrm>
            <a:off x="348711" y="1122003"/>
            <a:ext cx="3103149" cy="692497"/>
          </a:xfrm>
          <a:prstGeom prst="rect">
            <a:avLst/>
          </a:prstGeom>
          <a:noFill/>
          <a:ln w="12700">
            <a:noFill/>
          </a:ln>
        </p:spPr>
        <p:txBody>
          <a:bodyPr wrap="square" rtlCol="0">
            <a:spAutoFit/>
          </a:bodyPr>
          <a:lstStyle/>
          <a:p>
            <a:pPr algn="ctr"/>
            <a:r>
              <a:rPr lang="en-US" sz="1000" b="1" dirty="0">
                <a:latin typeface="+mn-lt"/>
              </a:rPr>
              <a:t>Elon University’s Strategic Goal Owner Assignments</a:t>
            </a:r>
            <a:endParaRPr lang="en-US" sz="900" dirty="0">
              <a:ea typeface="Calibri" pitchFamily="34" charset="0"/>
              <a:cs typeface="Times New Roman" pitchFamily="18" charset="0"/>
            </a:endParaRPr>
          </a:p>
          <a:p>
            <a:pPr algn="ctr"/>
            <a:r>
              <a:rPr lang="en-US" sz="900" i="1" dirty="0">
                <a:ea typeface="Calibri" pitchFamily="34" charset="0"/>
                <a:cs typeface="Times New Roman" pitchFamily="18" charset="0"/>
              </a:rPr>
              <a:t>Assign One Person to Manage Each Goal</a:t>
            </a:r>
          </a:p>
          <a:p>
            <a:pPr algn="ctr"/>
            <a:r>
              <a:rPr lang="en-US" sz="1000" b="1" dirty="0">
                <a:latin typeface="+mn-lt"/>
              </a:rPr>
              <a:t> </a:t>
            </a:r>
          </a:p>
        </p:txBody>
      </p:sp>
      <p:cxnSp>
        <p:nvCxnSpPr>
          <p:cNvPr id="29" name="Straight Connector 28"/>
          <p:cNvCxnSpPr/>
          <p:nvPr/>
        </p:nvCxnSpPr>
        <p:spPr bwMode="auto">
          <a:xfrm>
            <a:off x="551180" y="2758440"/>
            <a:ext cx="6350" cy="1187450"/>
          </a:xfrm>
          <a:prstGeom prst="line">
            <a:avLst/>
          </a:prstGeom>
          <a:solidFill>
            <a:schemeClr val="accent1"/>
          </a:solidFill>
          <a:ln w="9525" cap="flat" cmpd="sng" algn="ctr">
            <a:solidFill>
              <a:schemeClr val="tx1"/>
            </a:solidFill>
            <a:prstDash val="solid"/>
            <a:round/>
            <a:headEnd type="none" w="med" len="med"/>
            <a:tailEnd type="none"/>
          </a:ln>
          <a:effectLst/>
        </p:spPr>
      </p:cxnSp>
      <p:graphicFrame>
        <p:nvGraphicFramePr>
          <p:cNvPr id="33" name="Table 32"/>
          <p:cNvGraphicFramePr>
            <a:graphicFrameLocks noGrp="1"/>
          </p:cNvGraphicFramePr>
          <p:nvPr/>
        </p:nvGraphicFramePr>
        <p:xfrm>
          <a:off x="988631" y="3803919"/>
          <a:ext cx="2291369" cy="607604"/>
        </p:xfrm>
        <a:graphic>
          <a:graphicData uri="http://schemas.openxmlformats.org/drawingml/2006/table">
            <a:tbl>
              <a:tblPr firstRow="1" bandRow="1">
                <a:effectLst>
                  <a:outerShdw blurRad="50800" dist="38100" dir="2700000" algn="tl" rotWithShape="0">
                    <a:prstClr val="black">
                      <a:alpha val="40000"/>
                    </a:prstClr>
                  </a:outerShdw>
                </a:effectLst>
              </a:tblPr>
              <a:tblGrid>
                <a:gridCol w="1441836">
                  <a:extLst>
                    <a:ext uri="{9D8B030D-6E8A-4147-A177-3AD203B41FA5}">
                      <a16:colId xmlns:a16="http://schemas.microsoft.com/office/drawing/2014/main" val="20000"/>
                    </a:ext>
                  </a:extLst>
                </a:gridCol>
                <a:gridCol w="849533">
                  <a:extLst>
                    <a:ext uri="{9D8B030D-6E8A-4147-A177-3AD203B41FA5}">
                      <a16:colId xmlns:a16="http://schemas.microsoft.com/office/drawing/2014/main" val="20001"/>
                    </a:ext>
                  </a:extLst>
                </a:gridCol>
              </a:tblGrid>
              <a:tr h="293279">
                <a:tc>
                  <a:txBody>
                    <a:bodyPr/>
                    <a:lstStyle>
                      <a:defPPr>
                        <a:defRPr lang="en-US"/>
                      </a:defPPr>
                      <a:lvl1pPr marL="0" algn="l" defTabSz="408145" rtl="0" eaLnBrk="1" latinLnBrk="0" hangingPunct="1">
                        <a:defRPr sz="800" b="1" kern="1200">
                          <a:solidFill>
                            <a:schemeClr val="lt1"/>
                          </a:solidFill>
                          <a:latin typeface="Calibri"/>
                        </a:defRPr>
                      </a:lvl1pPr>
                      <a:lvl2pPr marL="204073" algn="l" defTabSz="408145" rtl="0" eaLnBrk="1" latinLnBrk="0" hangingPunct="1">
                        <a:defRPr sz="800" b="1" kern="1200">
                          <a:solidFill>
                            <a:schemeClr val="lt1"/>
                          </a:solidFill>
                          <a:latin typeface="Calibri"/>
                        </a:defRPr>
                      </a:lvl2pPr>
                      <a:lvl3pPr marL="408145" algn="l" defTabSz="408145" rtl="0" eaLnBrk="1" latinLnBrk="0" hangingPunct="1">
                        <a:defRPr sz="800" b="1" kern="1200">
                          <a:solidFill>
                            <a:schemeClr val="lt1"/>
                          </a:solidFill>
                          <a:latin typeface="Calibri"/>
                        </a:defRPr>
                      </a:lvl3pPr>
                      <a:lvl4pPr marL="612217" algn="l" defTabSz="408145" rtl="0" eaLnBrk="1" latinLnBrk="0" hangingPunct="1">
                        <a:defRPr sz="800" b="1" kern="1200">
                          <a:solidFill>
                            <a:schemeClr val="lt1"/>
                          </a:solidFill>
                          <a:latin typeface="Calibri"/>
                        </a:defRPr>
                      </a:lvl4pPr>
                      <a:lvl5pPr marL="816290" algn="l" defTabSz="408145" rtl="0" eaLnBrk="1" latinLnBrk="0" hangingPunct="1">
                        <a:defRPr sz="800" b="1" kern="1200">
                          <a:solidFill>
                            <a:schemeClr val="lt1"/>
                          </a:solidFill>
                          <a:latin typeface="Calibri"/>
                        </a:defRPr>
                      </a:lvl5pPr>
                      <a:lvl6pPr marL="1020362" algn="l" defTabSz="408145" rtl="0" eaLnBrk="1" latinLnBrk="0" hangingPunct="1">
                        <a:defRPr sz="800" b="1" kern="1200">
                          <a:solidFill>
                            <a:schemeClr val="lt1"/>
                          </a:solidFill>
                          <a:latin typeface="Calibri"/>
                        </a:defRPr>
                      </a:lvl6pPr>
                      <a:lvl7pPr marL="1224435" algn="l" defTabSz="408145" rtl="0" eaLnBrk="1" latinLnBrk="0" hangingPunct="1">
                        <a:defRPr sz="800" b="1" kern="1200">
                          <a:solidFill>
                            <a:schemeClr val="lt1"/>
                          </a:solidFill>
                          <a:latin typeface="Calibri"/>
                        </a:defRPr>
                      </a:lvl7pPr>
                      <a:lvl8pPr marL="1428508" algn="l" defTabSz="408145" rtl="0" eaLnBrk="1" latinLnBrk="0" hangingPunct="1">
                        <a:defRPr sz="800" b="1" kern="1200">
                          <a:solidFill>
                            <a:schemeClr val="lt1"/>
                          </a:solidFill>
                          <a:latin typeface="Calibri"/>
                        </a:defRPr>
                      </a:lvl8pPr>
                      <a:lvl9pPr marL="1632579" algn="l" defTabSz="408145" rtl="0" eaLnBrk="1" latinLnBrk="0" hangingPunct="1">
                        <a:defRPr sz="800" b="1" kern="1200">
                          <a:solidFill>
                            <a:schemeClr val="lt1"/>
                          </a:solidFill>
                          <a:latin typeface="Calibri"/>
                        </a:defRPr>
                      </a:lvl9pPr>
                    </a:lstStyle>
                    <a:p>
                      <a:pPr algn="ctr" fontAlgn="b"/>
                      <a:r>
                        <a:rPr lang="en-US" sz="1000" b="1" i="0" u="none" strike="noStrike" baseline="0" dirty="0">
                          <a:solidFill>
                            <a:schemeClr val="bg1"/>
                          </a:solidFill>
                          <a:latin typeface="+mn-lt"/>
                        </a:rPr>
                        <a:t>Initiative</a:t>
                      </a: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97ABF"/>
                    </a:solidFill>
                  </a:tcPr>
                </a:tc>
                <a:tc>
                  <a:txBody>
                    <a:bodyPr/>
                    <a:lstStyle>
                      <a:defPPr>
                        <a:defRPr lang="en-US"/>
                      </a:defPPr>
                      <a:lvl1pPr marL="0" algn="l" defTabSz="408145" rtl="0" eaLnBrk="1" latinLnBrk="0" hangingPunct="1">
                        <a:defRPr sz="800" b="1" kern="1200">
                          <a:solidFill>
                            <a:schemeClr val="lt1"/>
                          </a:solidFill>
                          <a:latin typeface="Calibri"/>
                        </a:defRPr>
                      </a:lvl1pPr>
                      <a:lvl2pPr marL="204073" algn="l" defTabSz="408145" rtl="0" eaLnBrk="1" latinLnBrk="0" hangingPunct="1">
                        <a:defRPr sz="800" b="1" kern="1200">
                          <a:solidFill>
                            <a:schemeClr val="lt1"/>
                          </a:solidFill>
                          <a:latin typeface="Calibri"/>
                        </a:defRPr>
                      </a:lvl2pPr>
                      <a:lvl3pPr marL="408145" algn="l" defTabSz="408145" rtl="0" eaLnBrk="1" latinLnBrk="0" hangingPunct="1">
                        <a:defRPr sz="800" b="1" kern="1200">
                          <a:solidFill>
                            <a:schemeClr val="lt1"/>
                          </a:solidFill>
                          <a:latin typeface="Calibri"/>
                        </a:defRPr>
                      </a:lvl3pPr>
                      <a:lvl4pPr marL="612217" algn="l" defTabSz="408145" rtl="0" eaLnBrk="1" latinLnBrk="0" hangingPunct="1">
                        <a:defRPr sz="800" b="1" kern="1200">
                          <a:solidFill>
                            <a:schemeClr val="lt1"/>
                          </a:solidFill>
                          <a:latin typeface="Calibri"/>
                        </a:defRPr>
                      </a:lvl4pPr>
                      <a:lvl5pPr marL="816290" algn="l" defTabSz="408145" rtl="0" eaLnBrk="1" latinLnBrk="0" hangingPunct="1">
                        <a:defRPr sz="800" b="1" kern="1200">
                          <a:solidFill>
                            <a:schemeClr val="lt1"/>
                          </a:solidFill>
                          <a:latin typeface="Calibri"/>
                        </a:defRPr>
                      </a:lvl5pPr>
                      <a:lvl6pPr marL="1020362" algn="l" defTabSz="408145" rtl="0" eaLnBrk="1" latinLnBrk="0" hangingPunct="1">
                        <a:defRPr sz="800" b="1" kern="1200">
                          <a:solidFill>
                            <a:schemeClr val="lt1"/>
                          </a:solidFill>
                          <a:latin typeface="Calibri"/>
                        </a:defRPr>
                      </a:lvl6pPr>
                      <a:lvl7pPr marL="1224435" algn="l" defTabSz="408145" rtl="0" eaLnBrk="1" latinLnBrk="0" hangingPunct="1">
                        <a:defRPr sz="800" b="1" kern="1200">
                          <a:solidFill>
                            <a:schemeClr val="lt1"/>
                          </a:solidFill>
                          <a:latin typeface="Calibri"/>
                        </a:defRPr>
                      </a:lvl7pPr>
                      <a:lvl8pPr marL="1428508" algn="l" defTabSz="408145" rtl="0" eaLnBrk="1" latinLnBrk="0" hangingPunct="1">
                        <a:defRPr sz="800" b="1" kern="1200">
                          <a:solidFill>
                            <a:schemeClr val="lt1"/>
                          </a:solidFill>
                          <a:latin typeface="Calibri"/>
                        </a:defRPr>
                      </a:lvl8pPr>
                      <a:lvl9pPr marL="1632579" algn="l" defTabSz="408145" rtl="0" eaLnBrk="1" latinLnBrk="0" hangingPunct="1">
                        <a:defRPr sz="800" b="1" kern="1200">
                          <a:solidFill>
                            <a:schemeClr val="lt1"/>
                          </a:solidFill>
                          <a:latin typeface="Calibri"/>
                        </a:defRPr>
                      </a:lvl9pPr>
                    </a:lstStyle>
                    <a:p>
                      <a:pPr marL="0" marR="0" indent="0" algn="ctr" defTabSz="408145" rtl="0" eaLnBrk="1" fontAlgn="b" latinLnBrk="0" hangingPunct="1">
                        <a:lnSpc>
                          <a:spcPct val="100000"/>
                        </a:lnSpc>
                        <a:spcBef>
                          <a:spcPts val="0"/>
                        </a:spcBef>
                        <a:spcAft>
                          <a:spcPts val="0"/>
                        </a:spcAft>
                        <a:buClrTx/>
                        <a:buSzTx/>
                        <a:buFontTx/>
                        <a:buNone/>
                        <a:tabLst/>
                        <a:defRPr/>
                      </a:pPr>
                      <a:r>
                        <a:rPr lang="en-US" sz="1000" b="1" u="none" strike="noStrike" dirty="0"/>
                        <a:t>Partners</a:t>
                      </a:r>
                      <a:r>
                        <a:rPr lang="en-US" sz="1000" b="1" u="none" strike="noStrike" baseline="0" dirty="0"/>
                        <a:t> </a:t>
                      </a:r>
                      <a:r>
                        <a:rPr lang="en-US" sz="1000" b="1" u="none" strike="noStrike" dirty="0"/>
                        <a:t>with</a:t>
                      </a:r>
                      <a:endParaRPr lang="en-US" sz="1000" b="1" i="0" u="none" strike="noStrike" dirty="0">
                        <a:solidFill>
                          <a:schemeClr val="bg1"/>
                        </a:solidFill>
                        <a:latin typeface="Cambria"/>
                      </a:endParaRPr>
                    </a:p>
                  </a:txBody>
                  <a:tcPr marL="9525" marR="9525" marT="9525" marB="0" anchor="ctr">
                    <a:lnL w="12700" cmpd="sng">
                      <a:solidFill>
                        <a:srgbClr val="FFFFFF"/>
                      </a:solidFill>
                    </a:lnL>
                    <a:lnR w="12700" cmpd="sng">
                      <a:solidFill>
                        <a:srgbClr val="FFFFFF"/>
                      </a:solidFill>
                    </a:lnR>
                    <a:lnT w="12700" cmpd="sng">
                      <a:solidFill>
                        <a:srgbClr val="FFFFFF"/>
                      </a:solidFill>
                    </a:lnT>
                    <a:lnB w="381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097ABF"/>
                    </a:solidFill>
                  </a:tcPr>
                </a:tc>
                <a:extLst>
                  <a:ext uri="{0D108BD9-81ED-4DB2-BD59-A6C34878D82A}">
                    <a16:rowId xmlns:a16="http://schemas.microsoft.com/office/drawing/2014/main" val="10000"/>
                  </a:ext>
                </a:extLst>
              </a:tr>
              <a:tr h="308384">
                <a:tc>
                  <a:txBody>
                    <a:bodyPr/>
                    <a:lstStyle/>
                    <a:p>
                      <a:pPr marL="27432" algn="ctr" fontAlgn="b"/>
                      <a:r>
                        <a:rPr lang="en-US" sz="1000" b="0" i="0" u="none" strike="noStrike" dirty="0">
                          <a:solidFill>
                            <a:schemeClr val="accent6"/>
                          </a:solidFill>
                          <a:latin typeface="+mn-lt"/>
                        </a:rPr>
                        <a:t>Reconfigure merit-based aid</a:t>
                      </a:r>
                    </a:p>
                  </a:txBody>
                  <a:tcPr marL="9525" marR="9525" marT="9525" marB="0" anchor="ctr">
                    <a:lnL w="12700" cmpd="sng">
                      <a:solidFill>
                        <a:srgbClr val="FFFFFF"/>
                      </a:solidFill>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97ABF">
                        <a:tint val="20000"/>
                      </a:srgbClr>
                    </a:solidFill>
                  </a:tcPr>
                </a:tc>
                <a:tc>
                  <a:txBody>
                    <a:bodyPr/>
                    <a:lstStyle/>
                    <a:p>
                      <a:pPr algn="ctr" fontAlgn="b"/>
                      <a:r>
                        <a:rPr lang="en-US" sz="1000" b="0" i="0" u="none" strike="noStrike" dirty="0">
                          <a:solidFill>
                            <a:schemeClr val="accent6"/>
                          </a:solidFill>
                          <a:latin typeface="+mn-lt"/>
                        </a:rPr>
                        <a:t>VP</a:t>
                      </a:r>
                      <a:r>
                        <a:rPr lang="en-US" sz="1000" b="0" i="0" u="none" strike="noStrike" baseline="0" dirty="0">
                          <a:solidFill>
                            <a:schemeClr val="accent6"/>
                          </a:solidFill>
                          <a:latin typeface="+mn-lt"/>
                        </a:rPr>
                        <a:t> EM</a:t>
                      </a:r>
                      <a:endParaRPr lang="en-US" sz="1000" b="0" i="0" u="none" strike="noStrike" dirty="0">
                        <a:solidFill>
                          <a:schemeClr val="accent6"/>
                        </a:solidFill>
                        <a:latin typeface="+mn-lt"/>
                      </a:endParaRPr>
                    </a:p>
                  </a:txBody>
                  <a:tcPr marL="9525" marR="9525" marT="9525" marB="0" anchor="ctr">
                    <a:lnL w="12700" cap="flat" cmpd="sng" algn="ctr">
                      <a:solidFill>
                        <a:srgbClr val="FFFFFF"/>
                      </a:solidFill>
                      <a:prstDash val="solid"/>
                      <a:round/>
                      <a:headEnd type="none" w="med" len="med"/>
                      <a:tailEnd type="none" w="med" len="med"/>
                    </a:lnL>
                    <a:lnR w="12700" cmpd="sng">
                      <a:solidFill>
                        <a:srgbClr val="FFFFFF"/>
                      </a:solidFill>
                    </a:lnR>
                    <a:lnT w="381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097ABF">
                        <a:tint val="20000"/>
                      </a:srgbClr>
                    </a:solidFill>
                  </a:tcPr>
                </a:tc>
                <a:extLst>
                  <a:ext uri="{0D108BD9-81ED-4DB2-BD59-A6C34878D82A}">
                    <a16:rowId xmlns:a16="http://schemas.microsoft.com/office/drawing/2014/main" val="10001"/>
                  </a:ext>
                </a:extLst>
              </a:tr>
            </a:tbl>
          </a:graphicData>
        </a:graphic>
      </p:graphicFrame>
      <p:sp>
        <p:nvSpPr>
          <p:cNvPr id="20" name="Text Placeholder 5"/>
          <p:cNvSpPr txBox="1">
            <a:spLocks/>
          </p:cNvSpPr>
          <p:nvPr/>
        </p:nvSpPr>
        <p:spPr>
          <a:xfrm>
            <a:off x="4065679" y="4594234"/>
            <a:ext cx="2335121" cy="191126"/>
          </a:xfrm>
          <a:prstGeom prst="rect">
            <a:avLst/>
          </a:prstGeom>
        </p:spPr>
        <p:txBody>
          <a:bodyPr/>
          <a:lstStyle/>
          <a:p>
            <a:pPr marL="114295" marR="0" lvl="0" indent="-114295" algn="l" defTabSz="653316" rtl="0" eaLnBrk="1" fontAlgn="base" latinLnBrk="0" hangingPunct="1">
              <a:lnSpc>
                <a:spcPct val="100000"/>
              </a:lnSpc>
              <a:spcBef>
                <a:spcPct val="20000"/>
              </a:spcBef>
              <a:spcAft>
                <a:spcPct val="0"/>
              </a:spcAft>
              <a:buClrTx/>
              <a:buSzTx/>
              <a:tabLst/>
              <a:defRPr/>
            </a:pPr>
            <a:r>
              <a:rPr kumimoji="0" lang="en-US" sz="500" b="0" i="0" u="none" strike="noStrike" kern="0" cap="none" spc="0" normalizeH="0" baseline="0" noProof="0" dirty="0">
                <a:ln>
                  <a:noFill/>
                </a:ln>
                <a:solidFill>
                  <a:schemeClr val="tx1"/>
                </a:solidFill>
                <a:effectLst/>
                <a:uLnTx/>
                <a:uFillTx/>
                <a:ea typeface="+mn-ea"/>
                <a:cs typeface="Arial" pitchFamily="34" charset="0"/>
              </a:rPr>
              <a:t>Source: Education Advisory Board interviews and analysis</a:t>
            </a:r>
          </a:p>
        </p:txBody>
      </p:sp>
    </p:spTree>
    <p:extLst>
      <p:ext uri="{BB962C8B-B14F-4D97-AF65-F5344CB8AC3E}">
        <p14:creationId xmlns:p14="http://schemas.microsoft.com/office/powerpoint/2010/main" val="4435098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5"/>
          </p:nvPr>
        </p:nvSpPr>
        <p:spPr/>
        <p:txBody>
          <a:bodyPr/>
          <a:lstStyle/>
          <a:p>
            <a:r>
              <a:rPr lang="en-US" dirty="0">
                <a:ea typeface="Calibri" pitchFamily="34" charset="0"/>
                <a:cs typeface="Times New Roman" pitchFamily="18" charset="0"/>
              </a:rPr>
              <a:t>Making Goal Success Part of Annual Review Ensures Strategy Stays Top of Mind</a:t>
            </a:r>
          </a:p>
          <a:p>
            <a:endParaRPr lang="en-US" dirty="0"/>
          </a:p>
        </p:txBody>
      </p:sp>
      <p:sp>
        <p:nvSpPr>
          <p:cNvPr id="15" name="Text Placeholder 16"/>
          <p:cNvSpPr>
            <a:spLocks noGrp="1"/>
          </p:cNvSpPr>
          <p:nvPr>
            <p:ph type="body" sz="quarter" idx="19"/>
          </p:nvPr>
        </p:nvSpPr>
        <p:spPr/>
        <p:txBody>
          <a:bodyPr/>
          <a:lstStyle/>
          <a:p>
            <a:r>
              <a:rPr lang="en-US" dirty="0"/>
              <a:t>Two Forums for </a:t>
            </a:r>
            <a:r>
              <a:rPr lang="en-US" dirty="0">
                <a:latin typeface="Calibri" pitchFamily="34" charset="0"/>
                <a:ea typeface="Calibri" pitchFamily="34" charset="0"/>
                <a:cs typeface="Times New Roman" pitchFamily="18" charset="0"/>
              </a:rPr>
              <a:t>Strategic Goal Owner </a:t>
            </a:r>
            <a:r>
              <a:rPr lang="en-US" dirty="0"/>
              <a:t>Evaluation </a:t>
            </a:r>
          </a:p>
        </p:txBody>
      </p:sp>
      <p:sp>
        <p:nvSpPr>
          <p:cNvPr id="2" name="Title 1"/>
          <p:cNvSpPr>
            <a:spLocks noGrp="1"/>
          </p:cNvSpPr>
          <p:nvPr>
            <p:ph type="title"/>
          </p:nvPr>
        </p:nvSpPr>
        <p:spPr/>
        <p:txBody>
          <a:bodyPr/>
          <a:lstStyle/>
          <a:p>
            <a:r>
              <a:rPr lang="en-US" b="0" dirty="0"/>
              <a:t>Executive Oversight</a:t>
            </a:r>
          </a:p>
        </p:txBody>
      </p:sp>
      <p:pic>
        <p:nvPicPr>
          <p:cNvPr id="10" name="Picture 9" descr="RT 2 (BS).png"/>
          <p:cNvPicPr>
            <a:picLocks noChangeAspect="1"/>
          </p:cNvPicPr>
          <p:nvPr/>
        </p:nvPicPr>
        <p:blipFill>
          <a:blip r:embed="rId2"/>
          <a:stretch>
            <a:fillRect/>
          </a:stretch>
        </p:blipFill>
        <p:spPr>
          <a:xfrm>
            <a:off x="1484947" y="1325472"/>
            <a:ext cx="580602" cy="283682"/>
          </a:xfrm>
          <a:prstGeom prst="rect">
            <a:avLst/>
          </a:prstGeom>
        </p:spPr>
      </p:pic>
      <p:sp>
        <p:nvSpPr>
          <p:cNvPr id="16" name="TextBox 15"/>
          <p:cNvSpPr txBox="1"/>
          <p:nvPr/>
        </p:nvSpPr>
        <p:spPr>
          <a:xfrm>
            <a:off x="714375" y="1727564"/>
            <a:ext cx="2343150" cy="2246769"/>
          </a:xfrm>
          <a:prstGeom prst="rect">
            <a:avLst/>
          </a:prstGeom>
          <a:noFill/>
        </p:spPr>
        <p:txBody>
          <a:bodyPr wrap="square" rtlCol="0">
            <a:spAutoFit/>
          </a:bodyPr>
          <a:lstStyle/>
          <a:p>
            <a:pPr marL="114300" indent="-114300"/>
            <a:r>
              <a:rPr lang="en-US" sz="1000" b="1" dirty="0">
                <a:latin typeface="+mn-lt"/>
              </a:rPr>
              <a:t>Presidential Reviews</a:t>
            </a:r>
          </a:p>
          <a:p>
            <a:pPr marL="114300" indent="-114300" algn="l"/>
            <a:endParaRPr lang="en-US" sz="1000" b="1" dirty="0">
              <a:latin typeface="+mn-lt"/>
            </a:endParaRPr>
          </a:p>
          <a:p>
            <a:pPr marL="114300" indent="-114300" algn="l">
              <a:buFont typeface="Arial" pitchFamily="34" charset="0"/>
              <a:buChar char="•"/>
            </a:pPr>
            <a:r>
              <a:rPr lang="en-US" sz="1000" b="1" dirty="0">
                <a:latin typeface="+mn-lt"/>
              </a:rPr>
              <a:t>Assessing Progress: </a:t>
            </a:r>
            <a:r>
              <a:rPr lang="en-US" sz="1000" dirty="0">
                <a:latin typeface="+mn-lt"/>
              </a:rPr>
              <a:t>President leads end-of-year evaluation with senior leadership to discuss annual performance with a specific focus on the development of strategic initiatives</a:t>
            </a:r>
          </a:p>
          <a:p>
            <a:pPr marL="114300" indent="-114300" algn="l">
              <a:buFont typeface="Arial" pitchFamily="34" charset="0"/>
              <a:buChar char="•"/>
            </a:pPr>
            <a:endParaRPr lang="en-US" sz="1000" dirty="0">
              <a:latin typeface="+mn-lt"/>
            </a:endParaRPr>
          </a:p>
          <a:p>
            <a:pPr marL="114300" indent="-114300" algn="l">
              <a:buFont typeface="Arial" pitchFamily="34" charset="0"/>
              <a:buChar char="•"/>
            </a:pPr>
            <a:r>
              <a:rPr lang="en-US" sz="1000" b="1" dirty="0">
                <a:latin typeface="+mn-lt"/>
              </a:rPr>
              <a:t>Art and Science: </a:t>
            </a:r>
            <a:r>
              <a:rPr lang="en-US" sz="1000" dirty="0">
                <a:latin typeface="+mn-lt"/>
              </a:rPr>
              <a:t>Evaluations are based on progress against quantitative metrics (i.e. benchmarks and budget management) and a qualitative review of key accomplishments and challenges </a:t>
            </a:r>
          </a:p>
          <a:p>
            <a:pPr marL="114300" indent="-114300" algn="l">
              <a:buFont typeface="Arial" pitchFamily="34" charset="0"/>
              <a:buChar char="•"/>
            </a:pPr>
            <a:endParaRPr lang="en-US" sz="1000" dirty="0">
              <a:latin typeface="+mn-lt"/>
            </a:endParaRPr>
          </a:p>
        </p:txBody>
      </p:sp>
      <p:sp>
        <p:nvSpPr>
          <p:cNvPr id="17" name="TextBox 16"/>
          <p:cNvSpPr txBox="1"/>
          <p:nvPr/>
        </p:nvSpPr>
        <p:spPr>
          <a:xfrm>
            <a:off x="3438525" y="1727564"/>
            <a:ext cx="2219325" cy="1938992"/>
          </a:xfrm>
          <a:prstGeom prst="rect">
            <a:avLst/>
          </a:prstGeom>
          <a:noFill/>
        </p:spPr>
        <p:txBody>
          <a:bodyPr wrap="square" rtlCol="0">
            <a:spAutoFit/>
          </a:bodyPr>
          <a:lstStyle/>
          <a:p>
            <a:pPr marL="114300" indent="-114300"/>
            <a:r>
              <a:rPr lang="en-US" sz="1000" b="1" dirty="0">
                <a:latin typeface="+mn-lt"/>
              </a:rPr>
              <a:t>Cabinet Retreats</a:t>
            </a:r>
          </a:p>
          <a:p>
            <a:pPr marL="114300" indent="-114300" algn="l"/>
            <a:endParaRPr lang="en-US" sz="1000" dirty="0">
              <a:latin typeface="+mn-lt"/>
            </a:endParaRPr>
          </a:p>
          <a:p>
            <a:pPr marL="114300" indent="-114300" algn="l">
              <a:buFont typeface="Arial" pitchFamily="34" charset="0"/>
              <a:buChar char="•"/>
            </a:pPr>
            <a:r>
              <a:rPr lang="en-US" sz="1000" b="1" dirty="0">
                <a:latin typeface="+mn-lt"/>
              </a:rPr>
              <a:t>Presenting to Peers: </a:t>
            </a:r>
            <a:r>
              <a:rPr lang="en-US" sz="1000" dirty="0">
                <a:latin typeface="+mn-lt"/>
              </a:rPr>
              <a:t>Strategic goal owners will present twice a year to senior leadership about progress and expectations for initiative advancement in the coming year </a:t>
            </a:r>
          </a:p>
          <a:p>
            <a:pPr marL="114300" indent="-114300" algn="l">
              <a:buFont typeface="Arial" pitchFamily="34" charset="0"/>
              <a:buChar char="•"/>
            </a:pPr>
            <a:endParaRPr lang="en-US" sz="1000" dirty="0">
              <a:latin typeface="+mn-lt"/>
            </a:endParaRPr>
          </a:p>
          <a:p>
            <a:pPr marL="114300" indent="-114300" algn="l">
              <a:buFont typeface="Arial" pitchFamily="34" charset="0"/>
              <a:buChar char="•"/>
            </a:pPr>
            <a:r>
              <a:rPr lang="en-US" sz="1000" b="1" dirty="0">
                <a:latin typeface="+mn-lt"/>
              </a:rPr>
              <a:t>Part of the Culture: </a:t>
            </a:r>
            <a:r>
              <a:rPr lang="en-US" sz="1000" dirty="0">
                <a:latin typeface="+mn-lt"/>
              </a:rPr>
              <a:t>Additionally, strategic initiatives are routinely discussed in weekly senior staff meetings</a:t>
            </a:r>
          </a:p>
        </p:txBody>
      </p:sp>
      <p:pic>
        <p:nvPicPr>
          <p:cNvPr id="18" name="Picture 17" descr="University_Retreat.png"/>
          <p:cNvPicPr>
            <a:picLocks noChangeAspect="1"/>
          </p:cNvPicPr>
          <p:nvPr/>
        </p:nvPicPr>
        <p:blipFill>
          <a:blip r:embed="rId3"/>
          <a:stretch>
            <a:fillRect/>
          </a:stretch>
        </p:blipFill>
        <p:spPr>
          <a:xfrm>
            <a:off x="4295775" y="1274243"/>
            <a:ext cx="437627" cy="431868"/>
          </a:xfrm>
          <a:prstGeom prst="rect">
            <a:avLst/>
          </a:prstGeom>
        </p:spPr>
      </p:pic>
      <p:sp>
        <p:nvSpPr>
          <p:cNvPr id="3" name="Text Placeholder 2"/>
          <p:cNvSpPr>
            <a:spLocks noGrp="1"/>
          </p:cNvSpPr>
          <p:nvPr>
            <p:ph type="body" sz="quarter" idx="16"/>
          </p:nvPr>
        </p:nvSpPr>
        <p:spPr/>
        <p:txBody>
          <a:bodyPr/>
          <a:lstStyle/>
          <a:p>
            <a:endParaRPr lang="en-US"/>
          </a:p>
        </p:txBody>
      </p:sp>
      <p:sp>
        <p:nvSpPr>
          <p:cNvPr id="20" name="Text Placeholder 5"/>
          <p:cNvSpPr txBox="1">
            <a:spLocks/>
          </p:cNvSpPr>
          <p:nvPr/>
        </p:nvSpPr>
        <p:spPr>
          <a:xfrm>
            <a:off x="4065679" y="4594234"/>
            <a:ext cx="2335121" cy="191126"/>
          </a:xfrm>
          <a:prstGeom prst="rect">
            <a:avLst/>
          </a:prstGeom>
        </p:spPr>
        <p:txBody>
          <a:bodyPr/>
          <a:lstStyle/>
          <a:p>
            <a:pPr marL="114295" marR="0" lvl="0" indent="-114295" algn="l" defTabSz="653316" rtl="0" eaLnBrk="1" fontAlgn="base" latinLnBrk="0" hangingPunct="1">
              <a:lnSpc>
                <a:spcPct val="100000"/>
              </a:lnSpc>
              <a:spcBef>
                <a:spcPct val="20000"/>
              </a:spcBef>
              <a:spcAft>
                <a:spcPct val="0"/>
              </a:spcAft>
              <a:buClrTx/>
              <a:buSzTx/>
              <a:tabLst/>
              <a:defRPr/>
            </a:pPr>
            <a:r>
              <a:rPr kumimoji="0" lang="en-US" sz="500" b="0" i="0" u="none" strike="noStrike" kern="0" cap="none" spc="0" normalizeH="0" baseline="0" noProof="0" dirty="0">
                <a:ln>
                  <a:noFill/>
                </a:ln>
                <a:solidFill>
                  <a:schemeClr val="tx1"/>
                </a:solidFill>
                <a:effectLst/>
                <a:uLnTx/>
                <a:uFillTx/>
                <a:ea typeface="+mn-ea"/>
                <a:cs typeface="Arial" pitchFamily="34" charset="0"/>
              </a:rPr>
              <a:t>Source: Education Advisory Board interviews and analysis</a:t>
            </a:r>
          </a:p>
        </p:txBody>
      </p:sp>
    </p:spTree>
    <p:extLst>
      <p:ext uri="{BB962C8B-B14F-4D97-AF65-F5344CB8AC3E}">
        <p14:creationId xmlns:p14="http://schemas.microsoft.com/office/powerpoint/2010/main" val="363380746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p:cNvSpPr>
            <a:spLocks noGrp="1"/>
          </p:cNvSpPr>
          <p:nvPr>
            <p:ph type="body" sz="quarter" idx="15"/>
          </p:nvPr>
        </p:nvSpPr>
        <p:spPr/>
        <p:txBody>
          <a:bodyPr/>
          <a:lstStyle/>
          <a:p>
            <a:r>
              <a:rPr lang="en-US" dirty="0"/>
              <a:t>Strategic Goals Owners Responsible for Reporting Progress to Community</a:t>
            </a:r>
          </a:p>
        </p:txBody>
      </p:sp>
      <p:sp>
        <p:nvSpPr>
          <p:cNvPr id="17" name="Text Placeholder 16"/>
          <p:cNvSpPr>
            <a:spLocks noGrp="1"/>
          </p:cNvSpPr>
          <p:nvPr>
            <p:ph type="body" sz="quarter" idx="16"/>
          </p:nvPr>
        </p:nvSpPr>
        <p:spPr/>
        <p:txBody>
          <a:bodyPr/>
          <a:lstStyle/>
          <a:p>
            <a:endParaRPr lang="en-US" dirty="0"/>
          </a:p>
        </p:txBody>
      </p:sp>
      <p:sp>
        <p:nvSpPr>
          <p:cNvPr id="3" name="Text Placeholder 2"/>
          <p:cNvSpPr>
            <a:spLocks noGrp="1"/>
          </p:cNvSpPr>
          <p:nvPr>
            <p:ph type="body" sz="quarter" idx="19"/>
          </p:nvPr>
        </p:nvSpPr>
        <p:spPr/>
        <p:txBody>
          <a:bodyPr/>
          <a:lstStyle/>
          <a:p>
            <a:endParaRPr lang="en-US"/>
          </a:p>
        </p:txBody>
      </p:sp>
      <p:sp>
        <p:nvSpPr>
          <p:cNvPr id="2" name="Title 1"/>
          <p:cNvSpPr>
            <a:spLocks noGrp="1"/>
          </p:cNvSpPr>
          <p:nvPr>
            <p:ph type="title"/>
          </p:nvPr>
        </p:nvSpPr>
        <p:spPr>
          <a:xfrm>
            <a:off x="266700" y="309824"/>
            <a:ext cx="5486400" cy="256480"/>
          </a:xfrm>
        </p:spPr>
        <p:txBody>
          <a:bodyPr/>
          <a:lstStyle/>
          <a:p>
            <a:r>
              <a:rPr lang="en-US" b="0" dirty="0"/>
              <a:t>Elon Strategic Plan Progress Scorecard</a:t>
            </a:r>
          </a:p>
        </p:txBody>
      </p:sp>
      <p:graphicFrame>
        <p:nvGraphicFramePr>
          <p:cNvPr id="24" name="Content Placeholder 23"/>
          <p:cNvGraphicFramePr>
            <a:graphicFrameLocks noGrp="1"/>
          </p:cNvGraphicFramePr>
          <p:nvPr>
            <p:ph sz="quarter" idx="4294967295"/>
          </p:nvPr>
        </p:nvGraphicFramePr>
        <p:xfrm>
          <a:off x="785931" y="1034131"/>
          <a:ext cx="5049981" cy="2938020"/>
        </p:xfrm>
        <a:graphic>
          <a:graphicData uri="http://schemas.openxmlformats.org/drawingml/2006/table">
            <a:tbl>
              <a:tblPr firstRow="1" bandRow="1">
                <a:tableStyleId>{F5AB1C69-6EDB-4FF4-983F-18BD219EF322}</a:tableStyleId>
              </a:tblPr>
              <a:tblGrid>
                <a:gridCol w="1433946">
                  <a:extLst>
                    <a:ext uri="{9D8B030D-6E8A-4147-A177-3AD203B41FA5}">
                      <a16:colId xmlns:a16="http://schemas.microsoft.com/office/drawing/2014/main" val="20000"/>
                    </a:ext>
                  </a:extLst>
                </a:gridCol>
                <a:gridCol w="709014">
                  <a:extLst>
                    <a:ext uri="{9D8B030D-6E8A-4147-A177-3AD203B41FA5}">
                      <a16:colId xmlns:a16="http://schemas.microsoft.com/office/drawing/2014/main" val="20001"/>
                    </a:ext>
                  </a:extLst>
                </a:gridCol>
                <a:gridCol w="2907021">
                  <a:extLst>
                    <a:ext uri="{9D8B030D-6E8A-4147-A177-3AD203B41FA5}">
                      <a16:colId xmlns:a16="http://schemas.microsoft.com/office/drawing/2014/main" val="20002"/>
                    </a:ext>
                  </a:extLst>
                </a:gridCol>
              </a:tblGrid>
              <a:tr h="377700">
                <a:tc>
                  <a:txBody>
                    <a:bodyPr/>
                    <a:lstStyle/>
                    <a:p>
                      <a:pPr algn="ctr"/>
                      <a:r>
                        <a:rPr lang="en-US" sz="1000" dirty="0"/>
                        <a:t>Goal</a:t>
                      </a:r>
                    </a:p>
                  </a:txBody>
                  <a:tcPr anchor="ctr"/>
                </a:tc>
                <a:tc>
                  <a:txBody>
                    <a:bodyPr/>
                    <a:lstStyle/>
                    <a:p>
                      <a:pPr algn="ctr"/>
                      <a:r>
                        <a:rPr lang="en-US" sz="1000" dirty="0"/>
                        <a:t>Status</a:t>
                      </a:r>
                    </a:p>
                  </a:txBody>
                  <a:tcPr anchor="ctr">
                    <a:lnB w="38100" cmpd="sng">
                      <a:noFill/>
                    </a:lnB>
                  </a:tcPr>
                </a:tc>
                <a:tc>
                  <a:txBody>
                    <a:bodyPr/>
                    <a:lstStyle/>
                    <a:p>
                      <a:pPr algn="ctr"/>
                      <a:r>
                        <a:rPr lang="en-US" sz="1000" dirty="0"/>
                        <a:t>Updates</a:t>
                      </a:r>
                    </a:p>
                  </a:txBody>
                  <a:tcPr anchor="ctr"/>
                </a:tc>
                <a:extLst>
                  <a:ext uri="{0D108BD9-81ED-4DB2-BD59-A6C34878D82A}">
                    <a16:rowId xmlns:a16="http://schemas.microsoft.com/office/drawing/2014/main" val="10000"/>
                  </a:ext>
                </a:extLst>
              </a:tr>
              <a:tr h="714008">
                <a:tc>
                  <a:txBody>
                    <a:bodyPr/>
                    <a:lstStyle/>
                    <a:p>
                      <a:r>
                        <a:rPr lang="en-US" sz="1000" dirty="0"/>
                        <a:t>Establish Advisory Council on Diversity</a:t>
                      </a:r>
                    </a:p>
                  </a:txBody>
                  <a:tcPr>
                    <a:lnR w="12700" cmpd="sng">
                      <a:noFill/>
                    </a:lnR>
                  </a:tcPr>
                </a:tc>
                <a:tc>
                  <a:txBody>
                    <a:bodyPr/>
                    <a:lstStyle/>
                    <a:p>
                      <a:endParaRPr lang="en-US" sz="1000" dirty="0"/>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0B050"/>
                    </a:solidFill>
                  </a:tcPr>
                </a:tc>
                <a:tc>
                  <a:txBody>
                    <a:bodyPr/>
                    <a:lstStyle/>
                    <a:p>
                      <a:r>
                        <a:rPr lang="en-US" sz="1000" dirty="0"/>
                        <a:t>Council and five sub-committees formed to address issues in faculty/staff recruiting and retention, diversity, campus climate, student recruitment and retention, and assessment.</a:t>
                      </a:r>
                    </a:p>
                  </a:txBody>
                  <a:tcPr>
                    <a:lnL w="12700" cmpd="sng">
                      <a:noFill/>
                    </a:lnL>
                  </a:tcPr>
                </a:tc>
                <a:extLst>
                  <a:ext uri="{0D108BD9-81ED-4DB2-BD59-A6C34878D82A}">
                    <a16:rowId xmlns:a16="http://schemas.microsoft.com/office/drawing/2014/main" val="10001"/>
                  </a:ext>
                </a:extLst>
              </a:tr>
              <a:tr h="377700">
                <a:tc>
                  <a:txBody>
                    <a:bodyPr/>
                    <a:lstStyle/>
                    <a:p>
                      <a:r>
                        <a:rPr lang="en-US" sz="1000" dirty="0"/>
                        <a:t>Double Need-Based Financial Aid </a:t>
                      </a:r>
                    </a:p>
                  </a:txBody>
                  <a:tcPr/>
                </a:tc>
                <a:tc>
                  <a:txBody>
                    <a:bodyPr/>
                    <a:lstStyle/>
                    <a:p>
                      <a:endParaRPr lang="en-US" sz="1000" dirty="0"/>
                    </a:p>
                  </a:txBody>
                  <a:tcPr>
                    <a:lnT w="12700" cmpd="sng">
                      <a:noFill/>
                    </a:lnT>
                    <a:solidFill>
                      <a:srgbClr val="FFFF00"/>
                    </a:solidFill>
                  </a:tcPr>
                </a:tc>
                <a:tc>
                  <a:txBody>
                    <a:bodyPr/>
                    <a:lstStyle/>
                    <a:p>
                      <a:r>
                        <a:rPr lang="en-US" sz="1000" dirty="0"/>
                        <a:t>First $8 million dollars set aside in endowment, in combination with annual budget dollars, to award significant scholarships in 2011-2012.</a:t>
                      </a:r>
                    </a:p>
                    <a:p>
                      <a:endParaRPr lang="en-US" sz="1000" dirty="0"/>
                    </a:p>
                  </a:txBody>
                  <a:tcPr/>
                </a:tc>
                <a:extLst>
                  <a:ext uri="{0D108BD9-81ED-4DB2-BD59-A6C34878D82A}">
                    <a16:rowId xmlns:a16="http://schemas.microsoft.com/office/drawing/2014/main" val="10002"/>
                  </a:ext>
                </a:extLst>
              </a:tr>
              <a:tr h="377700">
                <a:tc>
                  <a:txBody>
                    <a:bodyPr/>
                    <a:lstStyle/>
                    <a:p>
                      <a:r>
                        <a:rPr lang="en-US" sz="1000" dirty="0"/>
                        <a:t>Provide 100 Percent Study Abroad Access </a:t>
                      </a:r>
                    </a:p>
                  </a:txBody>
                  <a:tcPr/>
                </a:tc>
                <a:tc>
                  <a:txBody>
                    <a:bodyPr/>
                    <a:lstStyle/>
                    <a:p>
                      <a:endParaRPr lang="en-US" sz="1000" dirty="0"/>
                    </a:p>
                  </a:txBody>
                  <a:tcPr>
                    <a:solidFill>
                      <a:srgbClr val="FF0000"/>
                    </a:solidFill>
                  </a:tcPr>
                </a:tc>
                <a:tc>
                  <a:txBody>
                    <a:bodyPr/>
                    <a:lstStyle/>
                    <a:p>
                      <a:r>
                        <a:rPr lang="en-US" sz="1000" dirty="0"/>
                        <a:t>Completed focus groups with students graduating in 2011 who have not studied abroad. </a:t>
                      </a:r>
                    </a:p>
                    <a:p>
                      <a:endParaRPr lang="en-US" sz="1000" dirty="0"/>
                    </a:p>
                    <a:p>
                      <a:endParaRPr lang="en-US" sz="1000" dirty="0"/>
                    </a:p>
                  </a:txBody>
                  <a:tcPr/>
                </a:tc>
                <a:extLst>
                  <a:ext uri="{0D108BD9-81ED-4DB2-BD59-A6C34878D82A}">
                    <a16:rowId xmlns:a16="http://schemas.microsoft.com/office/drawing/2014/main" val="10003"/>
                  </a:ext>
                </a:extLst>
              </a:tr>
            </a:tbl>
          </a:graphicData>
        </a:graphic>
      </p:graphicFrame>
      <p:sp>
        <p:nvSpPr>
          <p:cNvPr id="4" name="Text Placeholder 3"/>
          <p:cNvSpPr>
            <a:spLocks noGrp="1"/>
          </p:cNvSpPr>
          <p:nvPr>
            <p:ph type="body" sz="quarter" idx="18"/>
          </p:nvPr>
        </p:nvSpPr>
        <p:spPr/>
        <p:txBody>
          <a:bodyPr/>
          <a:lstStyle/>
          <a:p>
            <a:endParaRPr lang="en-US"/>
          </a:p>
        </p:txBody>
      </p:sp>
      <p:sp>
        <p:nvSpPr>
          <p:cNvPr id="28" name="Text Placeholder 5"/>
          <p:cNvSpPr txBox="1">
            <a:spLocks/>
          </p:cNvSpPr>
          <p:nvPr/>
        </p:nvSpPr>
        <p:spPr>
          <a:xfrm>
            <a:off x="4065679" y="4594234"/>
            <a:ext cx="2335121" cy="191126"/>
          </a:xfrm>
          <a:prstGeom prst="rect">
            <a:avLst/>
          </a:prstGeom>
        </p:spPr>
        <p:txBody>
          <a:bodyPr/>
          <a:lstStyle/>
          <a:p>
            <a:pPr marL="114295" marR="0" lvl="0" indent="-114295" algn="l" defTabSz="653316" rtl="0" eaLnBrk="1" fontAlgn="base" latinLnBrk="0" hangingPunct="1">
              <a:lnSpc>
                <a:spcPct val="100000"/>
              </a:lnSpc>
              <a:spcBef>
                <a:spcPct val="20000"/>
              </a:spcBef>
              <a:spcAft>
                <a:spcPct val="0"/>
              </a:spcAft>
              <a:buClrTx/>
              <a:buSzTx/>
              <a:tabLst/>
              <a:defRPr/>
            </a:pPr>
            <a:r>
              <a:rPr kumimoji="0" lang="en-US" sz="500" b="0" i="0" u="none" strike="noStrike" kern="0" cap="none" spc="0" normalizeH="0" baseline="0" noProof="0" dirty="0">
                <a:ln>
                  <a:noFill/>
                </a:ln>
                <a:solidFill>
                  <a:schemeClr val="tx1"/>
                </a:solidFill>
                <a:effectLst/>
                <a:uLnTx/>
                <a:uFillTx/>
                <a:ea typeface="+mn-ea"/>
                <a:cs typeface="Arial" pitchFamily="34" charset="0"/>
              </a:rPr>
              <a:t>Source: Education Advisory Board interviews and analysis</a:t>
            </a:r>
          </a:p>
        </p:txBody>
      </p:sp>
      <p:sp>
        <p:nvSpPr>
          <p:cNvPr id="9" name="Rectangle 8"/>
          <p:cNvSpPr/>
          <p:nvPr/>
        </p:nvSpPr>
        <p:spPr bwMode="gray">
          <a:xfrm>
            <a:off x="607252" y="4027894"/>
            <a:ext cx="5186297" cy="392966"/>
          </a:xfrm>
          <a:prstGeom prst="rect">
            <a:avLst/>
          </a:prstGeom>
          <a:noFill/>
          <a:ln w="19050">
            <a:solidFill>
              <a:schemeClr val="accent3"/>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Bef>
                <a:spcPts val="500"/>
              </a:spcBef>
            </a:pPr>
            <a:r>
              <a:rPr lang="en-US" sz="1000" dirty="0">
                <a:solidFill>
                  <a:schemeClr val="tx2"/>
                </a:solidFill>
              </a:rPr>
              <a:t>It’s come a long way: </a:t>
            </a:r>
            <a:r>
              <a:rPr lang="en-US" sz="1000" dirty="0">
                <a:solidFill>
                  <a:schemeClr val="tx2"/>
                </a:solidFill>
                <a:hlinkClick r:id="rId2"/>
              </a:rPr>
              <a:t>http://www.elon.edu/e-web/administration/president/strategicplan2020/progress.xhtml</a:t>
            </a:r>
            <a:r>
              <a:rPr lang="en-US" sz="1000" dirty="0">
                <a:solidFill>
                  <a:schemeClr val="tx2"/>
                </a:solidFill>
              </a:rPr>
              <a:t> </a:t>
            </a:r>
          </a:p>
        </p:txBody>
      </p:sp>
    </p:spTree>
    <p:extLst>
      <p:ext uri="{BB962C8B-B14F-4D97-AF65-F5344CB8AC3E}">
        <p14:creationId xmlns:p14="http://schemas.microsoft.com/office/powerpoint/2010/main" val="3478126435"/>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5"/>
          </p:nvPr>
        </p:nvSpPr>
        <p:spPr>
          <a:xfrm>
            <a:off x="266700" y="640267"/>
            <a:ext cx="5850834" cy="369332"/>
          </a:xfrm>
        </p:spPr>
        <p:txBody>
          <a:bodyPr/>
          <a:lstStyle/>
          <a:p>
            <a:r>
              <a:rPr lang="en-US" dirty="0"/>
              <a:t>Resource Allocation and Incentive Alignment Processes Will Ultimately Determine Success or Failure</a:t>
            </a:r>
          </a:p>
        </p:txBody>
      </p:sp>
      <p:sp>
        <p:nvSpPr>
          <p:cNvPr id="5" name="Text Placeholder 4"/>
          <p:cNvSpPr>
            <a:spLocks noGrp="1"/>
          </p:cNvSpPr>
          <p:nvPr>
            <p:ph type="body" sz="quarter" idx="16"/>
          </p:nvPr>
        </p:nvSpPr>
        <p:spPr/>
        <p:txBody>
          <a:bodyPr/>
          <a:lstStyle/>
          <a:p>
            <a:endParaRPr lang="en-US" dirty="0"/>
          </a:p>
        </p:txBody>
      </p:sp>
      <p:sp>
        <p:nvSpPr>
          <p:cNvPr id="23" name="Text Placeholder 22"/>
          <p:cNvSpPr>
            <a:spLocks noGrp="1"/>
          </p:cNvSpPr>
          <p:nvPr>
            <p:ph type="body" sz="quarter" idx="18"/>
          </p:nvPr>
        </p:nvSpPr>
        <p:spPr/>
        <p:txBody>
          <a:bodyPr/>
          <a:lstStyle/>
          <a:p>
            <a:endParaRPr lang="en-US"/>
          </a:p>
        </p:txBody>
      </p:sp>
      <p:sp>
        <p:nvSpPr>
          <p:cNvPr id="25" name="Text Placeholder 24"/>
          <p:cNvSpPr>
            <a:spLocks noGrp="1"/>
          </p:cNvSpPr>
          <p:nvPr>
            <p:ph type="body" sz="quarter" idx="19"/>
          </p:nvPr>
        </p:nvSpPr>
        <p:spPr/>
        <p:txBody>
          <a:bodyPr/>
          <a:lstStyle/>
          <a:p>
            <a:endParaRPr lang="en-US"/>
          </a:p>
        </p:txBody>
      </p:sp>
      <p:sp>
        <p:nvSpPr>
          <p:cNvPr id="21" name="Title 20"/>
          <p:cNvSpPr>
            <a:spLocks noGrp="1"/>
          </p:cNvSpPr>
          <p:nvPr>
            <p:ph type="title"/>
          </p:nvPr>
        </p:nvSpPr>
        <p:spPr>
          <a:xfrm>
            <a:off x="266700" y="309824"/>
            <a:ext cx="5486400" cy="256480"/>
          </a:xfrm>
        </p:spPr>
        <p:txBody>
          <a:bodyPr/>
          <a:lstStyle/>
          <a:p>
            <a:r>
              <a:rPr lang="en-US" b="0" dirty="0"/>
              <a:t>“Vision Without Execution Is Hallucination”</a:t>
            </a:r>
          </a:p>
        </p:txBody>
      </p:sp>
      <p:sp>
        <p:nvSpPr>
          <p:cNvPr id="12" name="Isosceles Triangle 11"/>
          <p:cNvSpPr/>
          <p:nvPr/>
        </p:nvSpPr>
        <p:spPr>
          <a:xfrm>
            <a:off x="944580" y="994425"/>
            <a:ext cx="4511641" cy="3563288"/>
          </a:xfrm>
          <a:prstGeom prst="triangle">
            <a:avLst/>
          </a:prstGeom>
          <a:noFill/>
          <a:ln w="19050" cap="flat" cmpd="sng" algn="ctr">
            <a:solidFill>
              <a:schemeClr val="accent3"/>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TextBox 12"/>
          <p:cNvSpPr txBox="1"/>
          <p:nvPr/>
        </p:nvSpPr>
        <p:spPr bwMode="gray">
          <a:xfrm>
            <a:off x="2681636" y="1641749"/>
            <a:ext cx="1037528" cy="138499"/>
          </a:xfrm>
          <a:prstGeom prst="rect">
            <a:avLst/>
          </a:prstGeom>
          <a:noFill/>
        </p:spPr>
        <p:txBody>
          <a:bodyPr wrap="square" lIns="0" tIns="0" rIns="0" bIns="0" rtlCol="0">
            <a:spAutoFit/>
          </a:bodyPr>
          <a:lstStyle/>
          <a:p>
            <a:pPr algn="ctr">
              <a:spcBef>
                <a:spcPts val="500"/>
              </a:spcBef>
            </a:pPr>
            <a:r>
              <a:rPr lang="en-US" sz="900" dirty="0"/>
              <a:t>President</a:t>
            </a:r>
          </a:p>
        </p:txBody>
      </p:sp>
      <p:cxnSp>
        <p:nvCxnSpPr>
          <p:cNvPr id="18" name="Straight Connector 17"/>
          <p:cNvCxnSpPr/>
          <p:nvPr/>
        </p:nvCxnSpPr>
        <p:spPr>
          <a:xfrm>
            <a:off x="1408113" y="3819331"/>
            <a:ext cx="3577656" cy="0"/>
          </a:xfrm>
          <a:prstGeom prst="line">
            <a:avLst/>
          </a:prstGeom>
          <a:noFill/>
          <a:ln w="12700" cap="flat" cmpd="sng" algn="ctr">
            <a:solidFill>
              <a:schemeClr val="accent3"/>
            </a:solidFill>
            <a:prstDash val="solid"/>
            <a:miter lim="800000"/>
          </a:ln>
          <a:effectLst/>
        </p:spPr>
      </p:cxnSp>
      <p:cxnSp>
        <p:nvCxnSpPr>
          <p:cNvPr id="20" name="Straight Connector 19"/>
          <p:cNvCxnSpPr/>
          <p:nvPr/>
        </p:nvCxnSpPr>
        <p:spPr>
          <a:xfrm>
            <a:off x="2176873" y="2623653"/>
            <a:ext cx="2045084" cy="0"/>
          </a:xfrm>
          <a:prstGeom prst="line">
            <a:avLst/>
          </a:prstGeom>
          <a:noFill/>
          <a:ln w="12700" cap="flat" cmpd="sng" algn="ctr">
            <a:solidFill>
              <a:schemeClr val="accent3"/>
            </a:solidFill>
            <a:prstDash val="solid"/>
            <a:miter lim="800000"/>
          </a:ln>
          <a:effectLst/>
        </p:spPr>
      </p:cxnSp>
      <p:sp>
        <p:nvSpPr>
          <p:cNvPr id="10" name="TextBox 9"/>
          <p:cNvSpPr txBox="1"/>
          <p:nvPr/>
        </p:nvSpPr>
        <p:spPr bwMode="gray">
          <a:xfrm>
            <a:off x="1482976" y="3986209"/>
            <a:ext cx="1678248" cy="307777"/>
          </a:xfrm>
          <a:prstGeom prst="rect">
            <a:avLst/>
          </a:prstGeom>
          <a:noFill/>
        </p:spPr>
        <p:txBody>
          <a:bodyPr wrap="square" lIns="0" tIns="0" rIns="0" bIns="0" rtlCol="0">
            <a:spAutoFit/>
          </a:bodyPr>
          <a:lstStyle/>
          <a:p>
            <a:pPr algn="ctr">
              <a:spcBef>
                <a:spcPts val="500"/>
              </a:spcBef>
            </a:pPr>
            <a:r>
              <a:rPr lang="en-US" sz="1000" b="1" dirty="0"/>
              <a:t>Department-Level </a:t>
            </a:r>
            <a:br>
              <a:rPr lang="en-US" sz="1000" b="1" dirty="0"/>
            </a:br>
            <a:r>
              <a:rPr lang="en-US" sz="1000" b="1" dirty="0"/>
              <a:t>Resource Allocation</a:t>
            </a:r>
          </a:p>
        </p:txBody>
      </p:sp>
      <p:sp>
        <p:nvSpPr>
          <p:cNvPr id="7" name="TextBox 6"/>
          <p:cNvSpPr txBox="1"/>
          <p:nvPr/>
        </p:nvSpPr>
        <p:spPr bwMode="gray">
          <a:xfrm>
            <a:off x="2810934" y="1465448"/>
            <a:ext cx="778933" cy="153888"/>
          </a:xfrm>
          <a:prstGeom prst="rect">
            <a:avLst/>
          </a:prstGeom>
          <a:noFill/>
        </p:spPr>
        <p:txBody>
          <a:bodyPr wrap="square" lIns="0" tIns="0" rIns="0" bIns="0" rtlCol="0">
            <a:spAutoFit/>
          </a:bodyPr>
          <a:lstStyle/>
          <a:p>
            <a:pPr algn="ctr">
              <a:spcBef>
                <a:spcPts val="500"/>
              </a:spcBef>
            </a:pPr>
            <a:r>
              <a:rPr lang="en-US" sz="1000" b="1" dirty="0"/>
              <a:t>Vision</a:t>
            </a:r>
          </a:p>
        </p:txBody>
      </p:sp>
      <p:sp>
        <p:nvSpPr>
          <p:cNvPr id="8" name="TextBox 7"/>
          <p:cNvSpPr txBox="1"/>
          <p:nvPr/>
        </p:nvSpPr>
        <p:spPr bwMode="gray">
          <a:xfrm>
            <a:off x="2486175" y="2170307"/>
            <a:ext cx="1428450" cy="153888"/>
          </a:xfrm>
          <a:prstGeom prst="rect">
            <a:avLst/>
          </a:prstGeom>
          <a:noFill/>
        </p:spPr>
        <p:txBody>
          <a:bodyPr wrap="square" lIns="0" tIns="0" rIns="0" bIns="0" rtlCol="0">
            <a:spAutoFit/>
          </a:bodyPr>
          <a:lstStyle/>
          <a:p>
            <a:pPr algn="ctr">
              <a:spcBef>
                <a:spcPts val="500"/>
              </a:spcBef>
            </a:pPr>
            <a:r>
              <a:rPr lang="en-US" sz="1000" b="1" dirty="0"/>
              <a:t>Strategic Priorities</a:t>
            </a:r>
          </a:p>
        </p:txBody>
      </p:sp>
      <p:sp>
        <p:nvSpPr>
          <p:cNvPr id="14" name="TextBox 13"/>
          <p:cNvSpPr txBox="1"/>
          <p:nvPr/>
        </p:nvSpPr>
        <p:spPr bwMode="gray">
          <a:xfrm>
            <a:off x="2519257" y="2351547"/>
            <a:ext cx="1362287" cy="138499"/>
          </a:xfrm>
          <a:prstGeom prst="rect">
            <a:avLst/>
          </a:prstGeom>
          <a:noFill/>
        </p:spPr>
        <p:txBody>
          <a:bodyPr wrap="square" lIns="0" tIns="0" rIns="0" bIns="0" rtlCol="0">
            <a:spAutoFit/>
          </a:bodyPr>
          <a:lstStyle/>
          <a:p>
            <a:pPr algn="ctr">
              <a:spcBef>
                <a:spcPts val="500"/>
              </a:spcBef>
            </a:pPr>
            <a:r>
              <a:rPr lang="en-US" sz="900" dirty="0"/>
              <a:t>Senior Administrators</a:t>
            </a:r>
          </a:p>
        </p:txBody>
      </p:sp>
      <p:sp>
        <p:nvSpPr>
          <p:cNvPr id="15" name="TextBox 14"/>
          <p:cNvSpPr txBox="1"/>
          <p:nvPr/>
        </p:nvSpPr>
        <p:spPr bwMode="gray">
          <a:xfrm>
            <a:off x="2002060" y="3550076"/>
            <a:ext cx="640080" cy="138499"/>
          </a:xfrm>
          <a:prstGeom prst="rect">
            <a:avLst/>
          </a:prstGeom>
          <a:noFill/>
        </p:spPr>
        <p:txBody>
          <a:bodyPr wrap="square" lIns="0" tIns="0" rIns="0" bIns="0" rtlCol="0">
            <a:spAutoFit/>
          </a:bodyPr>
          <a:lstStyle/>
          <a:p>
            <a:pPr algn="ctr">
              <a:spcBef>
                <a:spcPts val="500"/>
              </a:spcBef>
            </a:pPr>
            <a:r>
              <a:rPr lang="en-US" sz="900" dirty="0"/>
              <a:t>Deans</a:t>
            </a:r>
          </a:p>
        </p:txBody>
      </p:sp>
      <p:sp>
        <p:nvSpPr>
          <p:cNvPr id="16" name="TextBox 15"/>
          <p:cNvSpPr txBox="1"/>
          <p:nvPr/>
        </p:nvSpPr>
        <p:spPr bwMode="gray">
          <a:xfrm>
            <a:off x="1682020" y="4334356"/>
            <a:ext cx="1280160" cy="138499"/>
          </a:xfrm>
          <a:prstGeom prst="rect">
            <a:avLst/>
          </a:prstGeom>
          <a:noFill/>
        </p:spPr>
        <p:txBody>
          <a:bodyPr wrap="square" lIns="0" tIns="0" rIns="0" bIns="0" rtlCol="0">
            <a:spAutoFit/>
          </a:bodyPr>
          <a:lstStyle/>
          <a:p>
            <a:pPr algn="ctr">
              <a:spcBef>
                <a:spcPts val="500"/>
              </a:spcBef>
            </a:pPr>
            <a:r>
              <a:rPr lang="en-US" sz="900" dirty="0"/>
              <a:t>Chairs and Faculty</a:t>
            </a:r>
          </a:p>
        </p:txBody>
      </p:sp>
      <p:cxnSp>
        <p:nvCxnSpPr>
          <p:cNvPr id="22" name="Straight Connector 21"/>
          <p:cNvCxnSpPr/>
          <p:nvPr/>
        </p:nvCxnSpPr>
        <p:spPr>
          <a:xfrm>
            <a:off x="2588130" y="1964523"/>
            <a:ext cx="1221871" cy="0"/>
          </a:xfrm>
          <a:prstGeom prst="line">
            <a:avLst/>
          </a:prstGeom>
          <a:noFill/>
          <a:ln w="12700" cap="flat" cmpd="sng" algn="ctr">
            <a:solidFill>
              <a:schemeClr val="accent3"/>
            </a:solidFill>
            <a:prstDash val="solid"/>
            <a:miter lim="800000"/>
          </a:ln>
          <a:effectLst/>
        </p:spPr>
      </p:cxnSp>
      <p:cxnSp>
        <p:nvCxnSpPr>
          <p:cNvPr id="24" name="Straight Arrow Connector 23"/>
          <p:cNvCxnSpPr/>
          <p:nvPr/>
        </p:nvCxnSpPr>
        <p:spPr>
          <a:xfrm>
            <a:off x="3200400" y="1860027"/>
            <a:ext cx="0" cy="278085"/>
          </a:xfrm>
          <a:prstGeom prst="straightConnector1">
            <a:avLst/>
          </a:prstGeom>
          <a:noFill/>
          <a:ln w="12700" cap="flat" cmpd="sng" algn="ctr">
            <a:solidFill>
              <a:schemeClr val="tx2"/>
            </a:solidFill>
            <a:prstDash val="solid"/>
            <a:miter lim="800000"/>
            <a:tailEnd type="triangle"/>
          </a:ln>
          <a:effectLst/>
        </p:spPr>
      </p:cxnSp>
      <p:sp>
        <p:nvSpPr>
          <p:cNvPr id="29" name="TextBox 28"/>
          <p:cNvSpPr txBox="1"/>
          <p:nvPr/>
        </p:nvSpPr>
        <p:spPr bwMode="gray">
          <a:xfrm>
            <a:off x="3458766" y="3203194"/>
            <a:ext cx="1177017" cy="307777"/>
          </a:xfrm>
          <a:prstGeom prst="rect">
            <a:avLst/>
          </a:prstGeom>
          <a:noFill/>
        </p:spPr>
        <p:txBody>
          <a:bodyPr wrap="square" lIns="0" tIns="0" rIns="0" bIns="0" rtlCol="0">
            <a:spAutoFit/>
          </a:bodyPr>
          <a:lstStyle/>
          <a:p>
            <a:pPr algn="ctr">
              <a:spcBef>
                <a:spcPts val="500"/>
              </a:spcBef>
            </a:pPr>
            <a:r>
              <a:rPr lang="en-US" sz="1000" b="1" dirty="0"/>
              <a:t>Administrative </a:t>
            </a:r>
            <a:br>
              <a:rPr lang="en-US" sz="1000" b="1" dirty="0"/>
            </a:br>
            <a:r>
              <a:rPr lang="en-US" sz="1000" b="1" dirty="0"/>
              <a:t>Budgets</a:t>
            </a:r>
          </a:p>
        </p:txBody>
      </p:sp>
      <p:sp>
        <p:nvSpPr>
          <p:cNvPr id="30" name="TextBox 29"/>
          <p:cNvSpPr txBox="1"/>
          <p:nvPr/>
        </p:nvSpPr>
        <p:spPr bwMode="gray">
          <a:xfrm>
            <a:off x="3227590" y="4009069"/>
            <a:ext cx="1639369" cy="307777"/>
          </a:xfrm>
          <a:prstGeom prst="rect">
            <a:avLst/>
          </a:prstGeom>
          <a:noFill/>
        </p:spPr>
        <p:txBody>
          <a:bodyPr wrap="square" lIns="0" tIns="0" rIns="0" bIns="0" rtlCol="0">
            <a:spAutoFit/>
          </a:bodyPr>
          <a:lstStyle/>
          <a:p>
            <a:pPr algn="ctr">
              <a:spcBef>
                <a:spcPts val="500"/>
              </a:spcBef>
            </a:pPr>
            <a:r>
              <a:rPr lang="en-US" sz="1000" b="1" dirty="0"/>
              <a:t>Unit-Level Incentives and Policies</a:t>
            </a:r>
          </a:p>
        </p:txBody>
      </p:sp>
      <p:sp>
        <p:nvSpPr>
          <p:cNvPr id="31" name="TextBox 30"/>
          <p:cNvSpPr txBox="1"/>
          <p:nvPr/>
        </p:nvSpPr>
        <p:spPr bwMode="gray">
          <a:xfrm>
            <a:off x="3610465" y="3551964"/>
            <a:ext cx="873619" cy="138499"/>
          </a:xfrm>
          <a:prstGeom prst="rect">
            <a:avLst/>
          </a:prstGeom>
          <a:noFill/>
        </p:spPr>
        <p:txBody>
          <a:bodyPr wrap="square" lIns="0" tIns="0" rIns="0" bIns="0" rtlCol="0">
            <a:spAutoFit/>
          </a:bodyPr>
          <a:lstStyle/>
          <a:p>
            <a:pPr algn="ctr">
              <a:spcBef>
                <a:spcPts val="500"/>
              </a:spcBef>
            </a:pPr>
            <a:r>
              <a:rPr lang="en-US" sz="900" dirty="0"/>
              <a:t>Unit Managers</a:t>
            </a:r>
          </a:p>
        </p:txBody>
      </p:sp>
      <p:sp>
        <p:nvSpPr>
          <p:cNvPr id="32" name="TextBox 31"/>
          <p:cNvSpPr txBox="1"/>
          <p:nvPr/>
        </p:nvSpPr>
        <p:spPr bwMode="gray">
          <a:xfrm>
            <a:off x="3366131" y="4357216"/>
            <a:ext cx="1362287" cy="138499"/>
          </a:xfrm>
          <a:prstGeom prst="rect">
            <a:avLst/>
          </a:prstGeom>
          <a:noFill/>
        </p:spPr>
        <p:txBody>
          <a:bodyPr wrap="square" lIns="0" tIns="0" rIns="0" bIns="0" rtlCol="0">
            <a:spAutoFit/>
          </a:bodyPr>
          <a:lstStyle/>
          <a:p>
            <a:pPr algn="ctr">
              <a:spcBef>
                <a:spcPts val="500"/>
              </a:spcBef>
            </a:pPr>
            <a:r>
              <a:rPr lang="en-US" sz="900" dirty="0"/>
              <a:t>Administrative Staff</a:t>
            </a:r>
          </a:p>
        </p:txBody>
      </p:sp>
      <p:cxnSp>
        <p:nvCxnSpPr>
          <p:cNvPr id="55" name="Straight Arrow Connector 54"/>
          <p:cNvCxnSpPr/>
          <p:nvPr/>
        </p:nvCxnSpPr>
        <p:spPr>
          <a:xfrm>
            <a:off x="3200400" y="2529250"/>
            <a:ext cx="0" cy="251582"/>
          </a:xfrm>
          <a:prstGeom prst="straightConnector1">
            <a:avLst/>
          </a:prstGeom>
          <a:noFill/>
          <a:ln w="12700" cap="flat" cmpd="sng" algn="ctr">
            <a:solidFill>
              <a:schemeClr val="tx2"/>
            </a:solidFill>
            <a:prstDash val="solid"/>
            <a:miter lim="800000"/>
            <a:tailEnd type="triangle"/>
          </a:ln>
          <a:effectLst/>
        </p:spPr>
      </p:cxnSp>
      <p:sp>
        <p:nvSpPr>
          <p:cNvPr id="64" name="TextBox 63"/>
          <p:cNvSpPr txBox="1"/>
          <p:nvPr/>
        </p:nvSpPr>
        <p:spPr bwMode="gray">
          <a:xfrm>
            <a:off x="1733592" y="3203194"/>
            <a:ext cx="1177017" cy="307777"/>
          </a:xfrm>
          <a:prstGeom prst="rect">
            <a:avLst/>
          </a:prstGeom>
          <a:noFill/>
        </p:spPr>
        <p:txBody>
          <a:bodyPr wrap="square" lIns="0" tIns="0" rIns="0" bIns="0" rtlCol="0">
            <a:spAutoFit/>
          </a:bodyPr>
          <a:lstStyle/>
          <a:p>
            <a:pPr algn="ctr">
              <a:spcBef>
                <a:spcPts val="500"/>
              </a:spcBef>
            </a:pPr>
            <a:r>
              <a:rPr lang="en-US" sz="1000" b="1" dirty="0"/>
              <a:t>Academic Budgets</a:t>
            </a:r>
          </a:p>
        </p:txBody>
      </p:sp>
      <p:cxnSp>
        <p:nvCxnSpPr>
          <p:cNvPr id="93" name="Straight Arrow Connector 92"/>
          <p:cNvCxnSpPr/>
          <p:nvPr/>
        </p:nvCxnSpPr>
        <p:spPr>
          <a:xfrm>
            <a:off x="2322100" y="3719267"/>
            <a:ext cx="0" cy="251582"/>
          </a:xfrm>
          <a:prstGeom prst="straightConnector1">
            <a:avLst/>
          </a:prstGeom>
          <a:noFill/>
          <a:ln w="12700" cap="flat" cmpd="sng" algn="ctr">
            <a:solidFill>
              <a:schemeClr val="tx2"/>
            </a:solidFill>
            <a:prstDash val="solid"/>
            <a:miter lim="800000"/>
            <a:tailEnd type="triangle"/>
          </a:ln>
          <a:effectLst/>
        </p:spPr>
      </p:cxnSp>
      <p:cxnSp>
        <p:nvCxnSpPr>
          <p:cNvPr id="95" name="Straight Arrow Connector 94"/>
          <p:cNvCxnSpPr/>
          <p:nvPr/>
        </p:nvCxnSpPr>
        <p:spPr>
          <a:xfrm>
            <a:off x="4047274" y="3730697"/>
            <a:ext cx="0" cy="251582"/>
          </a:xfrm>
          <a:prstGeom prst="straightConnector1">
            <a:avLst/>
          </a:prstGeom>
          <a:noFill/>
          <a:ln w="12700" cap="flat" cmpd="sng" algn="ctr">
            <a:solidFill>
              <a:schemeClr val="tx2"/>
            </a:solidFill>
            <a:prstDash val="solid"/>
            <a:miter lim="800000"/>
            <a:tailEnd type="triangle"/>
          </a:ln>
          <a:effectLst/>
        </p:spPr>
      </p:cxnSp>
      <p:sp>
        <p:nvSpPr>
          <p:cNvPr id="9" name="TextBox 8"/>
          <p:cNvSpPr txBox="1"/>
          <p:nvPr/>
        </p:nvSpPr>
        <p:spPr bwMode="gray">
          <a:xfrm>
            <a:off x="2050961" y="2805725"/>
            <a:ext cx="2298878" cy="153888"/>
          </a:xfrm>
          <a:prstGeom prst="rect">
            <a:avLst/>
          </a:prstGeom>
          <a:noFill/>
        </p:spPr>
        <p:txBody>
          <a:bodyPr wrap="square" lIns="0" tIns="0" rIns="0" bIns="0" rtlCol="0">
            <a:spAutoFit/>
          </a:bodyPr>
          <a:lstStyle/>
          <a:p>
            <a:pPr algn="ctr">
              <a:spcBef>
                <a:spcPts val="500"/>
              </a:spcBef>
            </a:pPr>
            <a:r>
              <a:rPr lang="en-US" sz="1000" b="1" dirty="0"/>
              <a:t>University Budget Models</a:t>
            </a:r>
          </a:p>
        </p:txBody>
      </p:sp>
      <p:sp>
        <p:nvSpPr>
          <p:cNvPr id="113" name="Left Brace 112"/>
          <p:cNvSpPr/>
          <p:nvPr/>
        </p:nvSpPr>
        <p:spPr bwMode="gray">
          <a:xfrm rot="5400000">
            <a:off x="3115567" y="2222143"/>
            <a:ext cx="169667" cy="1725174"/>
          </a:xfrm>
          <a:prstGeom prst="leftBrace">
            <a:avLst>
              <a:gd name="adj1" fmla="val 0"/>
              <a:gd name="adj2" fmla="val 50077"/>
            </a:avLst>
          </a:prstGeom>
          <a:ln w="12700" cap="sq">
            <a:solidFill>
              <a:schemeClr val="tx2"/>
            </a:solidFill>
            <a:miter lim="800000"/>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 Placeholder 5"/>
          <p:cNvSpPr txBox="1">
            <a:spLocks/>
          </p:cNvSpPr>
          <p:nvPr/>
        </p:nvSpPr>
        <p:spPr>
          <a:xfrm>
            <a:off x="4065679" y="4594234"/>
            <a:ext cx="2335121" cy="191126"/>
          </a:xfrm>
          <a:prstGeom prst="rect">
            <a:avLst/>
          </a:prstGeom>
        </p:spPr>
        <p:txBody>
          <a:bodyPr/>
          <a:lstStyle/>
          <a:p>
            <a:pPr marL="114295" marR="0" lvl="0" indent="-114295" algn="l" defTabSz="653316" rtl="0" eaLnBrk="1" fontAlgn="base" latinLnBrk="0" hangingPunct="1">
              <a:lnSpc>
                <a:spcPct val="100000"/>
              </a:lnSpc>
              <a:spcBef>
                <a:spcPct val="20000"/>
              </a:spcBef>
              <a:spcAft>
                <a:spcPct val="0"/>
              </a:spcAft>
              <a:buClrTx/>
              <a:buSzTx/>
              <a:tabLst/>
              <a:defRPr/>
            </a:pPr>
            <a:r>
              <a:rPr kumimoji="0" lang="en-US" sz="500" b="0" i="0" u="none" strike="noStrike" kern="0" cap="none" spc="0" normalizeH="0" baseline="0" noProof="0" dirty="0">
                <a:ln>
                  <a:noFill/>
                </a:ln>
                <a:solidFill>
                  <a:schemeClr val="tx1"/>
                </a:solidFill>
                <a:effectLst/>
                <a:uLnTx/>
                <a:uFillTx/>
                <a:ea typeface="+mn-ea"/>
                <a:cs typeface="Arial" pitchFamily="34" charset="0"/>
              </a:rPr>
              <a:t>Source: Education Advisory Board interviews and analysis</a:t>
            </a:r>
          </a:p>
        </p:txBody>
      </p:sp>
    </p:spTree>
    <p:extLst>
      <p:ext uri="{BB962C8B-B14F-4D97-AF65-F5344CB8AC3E}">
        <p14:creationId xmlns:p14="http://schemas.microsoft.com/office/powerpoint/2010/main" val="6734193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2272" y="97401"/>
            <a:ext cx="3080774" cy="123111"/>
          </a:xfrm>
        </p:spPr>
        <p:txBody>
          <a:bodyPr/>
          <a:lstStyle/>
          <a:p>
            <a:endParaRPr lang="en-US" dirty="0"/>
          </a:p>
        </p:txBody>
      </p:sp>
      <p:sp>
        <p:nvSpPr>
          <p:cNvPr id="3" name="Text Placeholder 2"/>
          <p:cNvSpPr>
            <a:spLocks noGrp="1"/>
          </p:cNvSpPr>
          <p:nvPr>
            <p:ph type="body" sz="quarter" idx="11"/>
          </p:nvPr>
        </p:nvSpPr>
        <p:spPr/>
        <p:txBody>
          <a:bodyPr/>
          <a:lstStyle/>
          <a:p>
            <a:r>
              <a:rPr lang="en-US" dirty="0"/>
              <a:t>Mission-Adjusted Performance Bonuses Push Units to Improve</a:t>
            </a:r>
          </a:p>
        </p:txBody>
      </p:sp>
      <p:sp>
        <p:nvSpPr>
          <p:cNvPr id="4" name="Text Placeholder 3"/>
          <p:cNvSpPr>
            <a:spLocks noGrp="1"/>
          </p:cNvSpPr>
          <p:nvPr>
            <p:ph type="body" sz="quarter" idx="12"/>
          </p:nvPr>
        </p:nvSpPr>
        <p:spPr/>
        <p:txBody>
          <a:bodyPr/>
          <a:lstStyle/>
          <a:p>
            <a:r>
              <a:rPr lang="en-US" dirty="0"/>
              <a:t>Creating Departmental Accountability</a:t>
            </a:r>
          </a:p>
        </p:txBody>
      </p:sp>
      <p:sp>
        <p:nvSpPr>
          <p:cNvPr id="5" name="Text Placeholder 4"/>
          <p:cNvSpPr>
            <a:spLocks noGrp="1"/>
          </p:cNvSpPr>
          <p:nvPr>
            <p:ph type="body" sz="quarter" idx="13"/>
          </p:nvPr>
        </p:nvSpPr>
        <p:spPr>
          <a:xfrm>
            <a:off x="3021179" y="4677489"/>
            <a:ext cx="3379624" cy="123111"/>
          </a:xfrm>
        </p:spPr>
        <p:txBody>
          <a:bodyPr/>
          <a:lstStyle/>
          <a:p>
            <a:pPr algn="r"/>
            <a:r>
              <a:rPr lang="en-US" dirty="0"/>
              <a:t>Source: EAB interviews and analysis.</a:t>
            </a:r>
          </a:p>
        </p:txBody>
      </p:sp>
      <p:sp>
        <p:nvSpPr>
          <p:cNvPr id="6" name="Text Placeholder 5"/>
          <p:cNvSpPr>
            <a:spLocks noGrp="1"/>
          </p:cNvSpPr>
          <p:nvPr>
            <p:ph type="body" sz="quarter" idx="14"/>
          </p:nvPr>
        </p:nvSpPr>
        <p:spPr/>
        <p:txBody>
          <a:bodyPr/>
          <a:lstStyle/>
          <a:p>
            <a:endParaRPr lang="en-US"/>
          </a:p>
        </p:txBody>
      </p:sp>
      <p:pic>
        <p:nvPicPr>
          <p:cNvPr id="7" name="Picture 2" descr="http://www.uwsa.edu/univ_rel/photolib/campus-logos/HIRES-uwe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50" y="1116172"/>
            <a:ext cx="1179648" cy="294341"/>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le 8"/>
          <p:cNvGraphicFramePr>
            <a:graphicFrameLocks noGrp="1"/>
          </p:cNvGraphicFramePr>
          <p:nvPr/>
        </p:nvGraphicFramePr>
        <p:xfrm>
          <a:off x="407750" y="1497281"/>
          <a:ext cx="3731971" cy="1279738"/>
        </p:xfrm>
        <a:graphic>
          <a:graphicData uri="http://schemas.openxmlformats.org/drawingml/2006/table">
            <a:tbl>
              <a:tblPr firstRow="1" bandRow="1">
                <a:tableStyleId>{7DF18680-E054-41AD-8BC1-D1AEF772440D}</a:tableStyleId>
              </a:tblPr>
              <a:tblGrid>
                <a:gridCol w="937563">
                  <a:extLst>
                    <a:ext uri="{9D8B030D-6E8A-4147-A177-3AD203B41FA5}">
                      <a16:colId xmlns:a16="http://schemas.microsoft.com/office/drawing/2014/main" val="20000"/>
                    </a:ext>
                  </a:extLst>
                </a:gridCol>
                <a:gridCol w="698602">
                  <a:extLst>
                    <a:ext uri="{9D8B030D-6E8A-4147-A177-3AD203B41FA5}">
                      <a16:colId xmlns:a16="http://schemas.microsoft.com/office/drawing/2014/main" val="20001"/>
                    </a:ext>
                  </a:extLst>
                </a:gridCol>
                <a:gridCol w="698602">
                  <a:extLst>
                    <a:ext uri="{9D8B030D-6E8A-4147-A177-3AD203B41FA5}">
                      <a16:colId xmlns:a16="http://schemas.microsoft.com/office/drawing/2014/main" val="20002"/>
                    </a:ext>
                  </a:extLst>
                </a:gridCol>
                <a:gridCol w="698602">
                  <a:extLst>
                    <a:ext uri="{9D8B030D-6E8A-4147-A177-3AD203B41FA5}">
                      <a16:colId xmlns:a16="http://schemas.microsoft.com/office/drawing/2014/main" val="20003"/>
                    </a:ext>
                  </a:extLst>
                </a:gridCol>
                <a:gridCol w="698602">
                  <a:extLst>
                    <a:ext uri="{9D8B030D-6E8A-4147-A177-3AD203B41FA5}">
                      <a16:colId xmlns:a16="http://schemas.microsoft.com/office/drawing/2014/main" val="20004"/>
                    </a:ext>
                  </a:extLst>
                </a:gridCol>
              </a:tblGrid>
              <a:tr h="196710">
                <a:tc rowSpan="3">
                  <a:txBody>
                    <a:bodyPr/>
                    <a:lstStyle/>
                    <a:p>
                      <a:pPr algn="ctr"/>
                      <a:r>
                        <a:rPr lang="en-US" sz="800" dirty="0"/>
                        <a:t>Department</a:t>
                      </a:r>
                    </a:p>
                  </a:txBody>
                  <a:tcPr anchor="ctr">
                    <a:lnR w="12700" cap="flat" cmpd="sng" algn="ctr">
                      <a:noFill/>
                      <a:prstDash val="solid"/>
                      <a:round/>
                      <a:headEnd type="none" w="med" len="med"/>
                      <a:tailEnd type="none" w="med" len="med"/>
                    </a:lnR>
                  </a:tcPr>
                </a:tc>
                <a:tc gridSpan="4">
                  <a:txBody>
                    <a:bodyPr/>
                    <a:lstStyle/>
                    <a:p>
                      <a:pPr algn="ctr"/>
                      <a:r>
                        <a:rPr lang="en-US" sz="800" dirty="0"/>
                        <a:t>Student Success Metric</a:t>
                      </a:r>
                    </a:p>
                  </a:txBody>
                  <a:tcPr>
                    <a:lnL w="12700" cap="flat" cmpd="sng" algn="ctr">
                      <a:noFill/>
                      <a:prstDash val="solid"/>
                      <a:round/>
                      <a:headEnd type="none" w="med" len="med"/>
                      <a:tailEnd type="none" w="med" len="med"/>
                    </a:ln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200728">
                <a:tc vMerge="1">
                  <a:txBody>
                    <a:bodyPr/>
                    <a:lstStyle/>
                    <a:p>
                      <a:endParaRPr lang="en-US" dirty="0"/>
                    </a:p>
                  </a:txBody>
                  <a:tcPr/>
                </a:tc>
                <a:tc gridSpan="4">
                  <a:txBody>
                    <a:bodyPr/>
                    <a:lstStyle/>
                    <a:p>
                      <a:pPr algn="ctr"/>
                      <a:r>
                        <a:rPr lang="en-US" sz="800" dirty="0"/>
                        <a:t>Example: </a:t>
                      </a:r>
                      <a:r>
                        <a:rPr lang="en-US" sz="800" b="1" dirty="0"/>
                        <a:t>Student Credit Hours lost to DFW</a:t>
                      </a:r>
                    </a:p>
                  </a:txBody>
                  <a:tcPr anchor="ctr"/>
                </a:tc>
                <a:tc hMerge="1">
                  <a:txBody>
                    <a:bodyPr/>
                    <a:lstStyle/>
                    <a:p>
                      <a:endParaRPr lang="en-US" sz="800" dirty="0"/>
                    </a:p>
                  </a:txBody>
                  <a:tcPr/>
                </a:tc>
                <a:tc hMerge="1">
                  <a:txBody>
                    <a:bodyPr/>
                    <a:lstStyle/>
                    <a:p>
                      <a:endParaRPr lang="en-US" sz="800" dirty="0"/>
                    </a:p>
                  </a:txBody>
                  <a:tcPr/>
                </a:tc>
                <a:tc hMerge="1">
                  <a:txBody>
                    <a:bodyPr/>
                    <a:lstStyle/>
                    <a:p>
                      <a:endParaRPr lang="en-US" sz="800" dirty="0"/>
                    </a:p>
                  </a:txBody>
                  <a:tcPr/>
                </a:tc>
                <a:extLst>
                  <a:ext uri="{0D108BD9-81ED-4DB2-BD59-A6C34878D82A}">
                    <a16:rowId xmlns:a16="http://schemas.microsoft.com/office/drawing/2014/main" val="10001"/>
                  </a:ext>
                </a:extLst>
              </a:tr>
              <a:tr h="186877">
                <a:tc vMerge="1">
                  <a:txBody>
                    <a:bodyPr/>
                    <a:lstStyle/>
                    <a:p>
                      <a:endParaRPr lang="en-US" sz="800" dirty="0"/>
                    </a:p>
                  </a:txBody>
                  <a:tcPr/>
                </a:tc>
                <a:tc>
                  <a:txBody>
                    <a:bodyPr/>
                    <a:lstStyle/>
                    <a:p>
                      <a:pPr algn="ctr"/>
                      <a:r>
                        <a:rPr lang="en-US" sz="800" i="1" dirty="0"/>
                        <a:t>Weight</a:t>
                      </a:r>
                    </a:p>
                  </a:txBody>
                  <a:tcPr anchor="ctr"/>
                </a:tc>
                <a:tc>
                  <a:txBody>
                    <a:bodyPr/>
                    <a:lstStyle/>
                    <a:p>
                      <a:pPr algn="ctr"/>
                      <a:r>
                        <a:rPr lang="en-US" sz="800" i="1" dirty="0"/>
                        <a:t>Expected</a:t>
                      </a:r>
                    </a:p>
                  </a:txBody>
                  <a:tcPr anchor="ctr"/>
                </a:tc>
                <a:tc>
                  <a:txBody>
                    <a:bodyPr/>
                    <a:lstStyle/>
                    <a:p>
                      <a:pPr algn="ctr"/>
                      <a:r>
                        <a:rPr lang="en-US" sz="800" i="1" dirty="0"/>
                        <a:t>Actual</a:t>
                      </a:r>
                    </a:p>
                  </a:txBody>
                  <a:tcPr anchor="ctr"/>
                </a:tc>
                <a:tc>
                  <a:txBody>
                    <a:bodyPr/>
                    <a:lstStyle/>
                    <a:p>
                      <a:pPr algn="ctr"/>
                      <a:r>
                        <a:rPr lang="en-US" sz="800" i="1" dirty="0"/>
                        <a:t>Score</a:t>
                      </a:r>
                    </a:p>
                  </a:txBody>
                  <a:tcPr anchor="ctr"/>
                </a:tc>
                <a:extLst>
                  <a:ext uri="{0D108BD9-81ED-4DB2-BD59-A6C34878D82A}">
                    <a16:rowId xmlns:a16="http://schemas.microsoft.com/office/drawing/2014/main" val="10002"/>
                  </a:ext>
                </a:extLst>
              </a:tr>
              <a:tr h="319829">
                <a:tc>
                  <a:txBody>
                    <a:bodyPr/>
                    <a:lstStyle/>
                    <a:p>
                      <a:pPr algn="ctr"/>
                      <a:r>
                        <a:rPr lang="en-US" sz="800" dirty="0"/>
                        <a:t>Biology</a:t>
                      </a:r>
                    </a:p>
                  </a:txBody>
                  <a:tcPr anchor="ctr"/>
                </a:tc>
                <a:tc>
                  <a:txBody>
                    <a:bodyPr/>
                    <a:lstStyle/>
                    <a:p>
                      <a:pPr algn="ctr"/>
                      <a:r>
                        <a:rPr lang="en-US" sz="800" dirty="0"/>
                        <a:t>2.0</a:t>
                      </a:r>
                    </a:p>
                  </a:txBody>
                  <a:tcPr anchor="ctr"/>
                </a:tc>
                <a:tc>
                  <a:txBody>
                    <a:bodyPr/>
                    <a:lstStyle/>
                    <a:p>
                      <a:pPr algn="ctr"/>
                      <a:r>
                        <a:rPr lang="en-US" sz="800" dirty="0"/>
                        <a:t>381</a:t>
                      </a:r>
                    </a:p>
                  </a:txBody>
                  <a:tcPr anchor="ctr"/>
                </a:tc>
                <a:tc>
                  <a:txBody>
                    <a:bodyPr/>
                    <a:lstStyle/>
                    <a:p>
                      <a:pPr algn="ctr"/>
                      <a:r>
                        <a:rPr lang="en-US" sz="800" dirty="0"/>
                        <a:t>518</a:t>
                      </a:r>
                    </a:p>
                  </a:txBody>
                  <a:tcPr anchor="ctr"/>
                </a:tc>
                <a:tc>
                  <a:txBody>
                    <a:bodyPr/>
                    <a:lstStyle/>
                    <a:p>
                      <a:pPr algn="ctr"/>
                      <a:r>
                        <a:rPr lang="en-US" sz="800" b="1" dirty="0">
                          <a:solidFill>
                            <a:srgbClr val="FF0000"/>
                          </a:solidFill>
                        </a:rPr>
                        <a:t>0.74</a:t>
                      </a:r>
                    </a:p>
                  </a:txBody>
                  <a:tcPr anchor="ctr"/>
                </a:tc>
                <a:extLst>
                  <a:ext uri="{0D108BD9-81ED-4DB2-BD59-A6C34878D82A}">
                    <a16:rowId xmlns:a16="http://schemas.microsoft.com/office/drawing/2014/main" val="10003"/>
                  </a:ext>
                </a:extLst>
              </a:tr>
              <a:tr h="319829">
                <a:tc>
                  <a:txBody>
                    <a:bodyPr/>
                    <a:lstStyle/>
                    <a:p>
                      <a:pPr algn="ctr"/>
                      <a:r>
                        <a:rPr lang="en-US" sz="800" dirty="0"/>
                        <a:t>Anthropology</a:t>
                      </a:r>
                    </a:p>
                  </a:txBody>
                  <a:tcPr anchor="ctr"/>
                </a:tc>
                <a:tc>
                  <a:txBody>
                    <a:bodyPr/>
                    <a:lstStyle/>
                    <a:p>
                      <a:pPr algn="ctr"/>
                      <a:r>
                        <a:rPr lang="en-US" sz="800" dirty="0"/>
                        <a:t>1.0</a:t>
                      </a:r>
                    </a:p>
                  </a:txBody>
                  <a:tcPr anchor="ctr"/>
                </a:tc>
                <a:tc>
                  <a:txBody>
                    <a:bodyPr/>
                    <a:lstStyle/>
                    <a:p>
                      <a:pPr algn="ctr"/>
                      <a:r>
                        <a:rPr lang="en-US" sz="800" dirty="0"/>
                        <a:t>201</a:t>
                      </a:r>
                    </a:p>
                  </a:txBody>
                  <a:tcPr anchor="ctr"/>
                </a:tc>
                <a:tc>
                  <a:txBody>
                    <a:bodyPr/>
                    <a:lstStyle/>
                    <a:p>
                      <a:pPr algn="ctr"/>
                      <a:r>
                        <a:rPr lang="en-US" sz="800" dirty="0"/>
                        <a:t>173</a:t>
                      </a:r>
                    </a:p>
                  </a:txBody>
                  <a:tcPr anchor="ctr"/>
                </a:tc>
                <a:tc>
                  <a:txBody>
                    <a:bodyPr/>
                    <a:lstStyle/>
                    <a:p>
                      <a:pPr algn="ctr"/>
                      <a:r>
                        <a:rPr lang="en-US" sz="800" b="1" dirty="0">
                          <a:solidFill>
                            <a:srgbClr val="00B050"/>
                          </a:solidFill>
                        </a:rPr>
                        <a:t>1.16</a:t>
                      </a:r>
                    </a:p>
                  </a:txBody>
                  <a:tcPr anchor="ctr"/>
                </a:tc>
                <a:extLst>
                  <a:ext uri="{0D108BD9-81ED-4DB2-BD59-A6C34878D82A}">
                    <a16:rowId xmlns:a16="http://schemas.microsoft.com/office/drawing/2014/main" val="10004"/>
                  </a:ext>
                </a:extLst>
              </a:tr>
            </a:tbl>
          </a:graphicData>
        </a:graphic>
      </p:graphicFrame>
      <p:sp>
        <p:nvSpPr>
          <p:cNvPr id="10" name="TextBox 9"/>
          <p:cNvSpPr txBox="1"/>
          <p:nvPr/>
        </p:nvSpPr>
        <p:spPr bwMode="gray">
          <a:xfrm>
            <a:off x="1931215" y="1186398"/>
            <a:ext cx="1978106" cy="153888"/>
          </a:xfrm>
          <a:prstGeom prst="rect">
            <a:avLst/>
          </a:prstGeom>
          <a:noFill/>
        </p:spPr>
        <p:txBody>
          <a:bodyPr wrap="none" lIns="0" tIns="0" rIns="0" bIns="0" rtlCol="0">
            <a:spAutoFit/>
          </a:bodyPr>
          <a:lstStyle/>
          <a:p>
            <a:pPr>
              <a:spcBef>
                <a:spcPts val="500"/>
              </a:spcBef>
            </a:pPr>
            <a:r>
              <a:rPr lang="en-US" sz="1000" i="1" dirty="0"/>
              <a:t>Strategic Accountability Matrix</a:t>
            </a:r>
          </a:p>
        </p:txBody>
      </p:sp>
      <p:sp>
        <p:nvSpPr>
          <p:cNvPr id="11" name="Rectangle 10"/>
          <p:cNvSpPr/>
          <p:nvPr/>
        </p:nvSpPr>
        <p:spPr>
          <a:xfrm>
            <a:off x="305340" y="3072192"/>
            <a:ext cx="1816068" cy="1018227"/>
          </a:xfrm>
          <a:prstGeom prst="rect">
            <a:avLst/>
          </a:prstGeom>
        </p:spPr>
        <p:txBody>
          <a:bodyPr wrap="square">
            <a:spAutoFit/>
          </a:bodyPr>
          <a:lstStyle/>
          <a:p>
            <a:pPr>
              <a:spcBef>
                <a:spcPts val="500"/>
              </a:spcBef>
            </a:pPr>
            <a:r>
              <a:rPr lang="en-US" sz="800" b="1" dirty="0"/>
              <a:t>Metric weight adjusted </a:t>
            </a:r>
            <a:r>
              <a:rPr lang="en-US" sz="800" dirty="0"/>
              <a:t>according to unit characteristics (Philosophy judged less on internship placements)</a:t>
            </a:r>
          </a:p>
          <a:p>
            <a:pPr>
              <a:spcBef>
                <a:spcPts val="500"/>
              </a:spcBef>
            </a:pPr>
            <a:r>
              <a:rPr lang="en-US" sz="800" dirty="0"/>
              <a:t>Negotiated by chair, dean, and provost to avoid unjustified alterations to formula</a:t>
            </a:r>
          </a:p>
        </p:txBody>
      </p:sp>
      <p:cxnSp>
        <p:nvCxnSpPr>
          <p:cNvPr id="20" name="Straight Arrow Connector 19"/>
          <p:cNvCxnSpPr/>
          <p:nvPr/>
        </p:nvCxnSpPr>
        <p:spPr bwMode="gray">
          <a:xfrm>
            <a:off x="4132334" y="1825175"/>
            <a:ext cx="460137" cy="0"/>
          </a:xfrm>
          <a:prstGeom prst="straightConnector1">
            <a:avLst/>
          </a:prstGeom>
          <a:ln w="12700">
            <a:solidFill>
              <a:schemeClr val="accent3"/>
            </a:solidFill>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bwMode="gray">
          <a:xfrm>
            <a:off x="4132333" y="2609927"/>
            <a:ext cx="460137" cy="0"/>
          </a:xfrm>
          <a:prstGeom prst="straightConnector1">
            <a:avLst/>
          </a:prstGeom>
          <a:ln w="12700">
            <a:solidFill>
              <a:schemeClr val="accent3"/>
            </a:solidFill>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bwMode="gray">
          <a:xfrm>
            <a:off x="4688006" y="1637898"/>
            <a:ext cx="1502127" cy="369332"/>
          </a:xfrm>
          <a:prstGeom prst="rect">
            <a:avLst/>
          </a:prstGeom>
          <a:noFill/>
        </p:spPr>
        <p:txBody>
          <a:bodyPr wrap="square" lIns="0" tIns="0" rIns="0" bIns="0" rtlCol="0">
            <a:spAutoFit/>
          </a:bodyPr>
          <a:lstStyle/>
          <a:p>
            <a:pPr>
              <a:spcBef>
                <a:spcPts val="500"/>
              </a:spcBef>
            </a:pPr>
            <a:r>
              <a:rPr lang="en-US" sz="800" dirty="0"/>
              <a:t>Student success metrics include both outcomes and unit programs / investments</a:t>
            </a:r>
          </a:p>
        </p:txBody>
      </p:sp>
      <p:sp>
        <p:nvSpPr>
          <p:cNvPr id="24" name="TextBox 23"/>
          <p:cNvSpPr txBox="1"/>
          <p:nvPr/>
        </p:nvSpPr>
        <p:spPr bwMode="gray">
          <a:xfrm>
            <a:off x="4688006" y="2380118"/>
            <a:ext cx="1502127" cy="492443"/>
          </a:xfrm>
          <a:prstGeom prst="rect">
            <a:avLst/>
          </a:prstGeom>
          <a:noFill/>
        </p:spPr>
        <p:txBody>
          <a:bodyPr wrap="square" lIns="0" tIns="0" rIns="0" bIns="0" rtlCol="0">
            <a:spAutoFit/>
          </a:bodyPr>
          <a:lstStyle/>
          <a:p>
            <a:pPr>
              <a:spcBef>
                <a:spcPts val="500"/>
              </a:spcBef>
            </a:pPr>
            <a:r>
              <a:rPr lang="en-US" sz="800" dirty="0"/>
              <a:t>Ratio of actual to expected performance determines share of annual bonus funds ($400,000 pool)</a:t>
            </a:r>
          </a:p>
        </p:txBody>
      </p:sp>
      <p:pic>
        <p:nvPicPr>
          <p:cNvPr id="1026" name="Picture 2" descr="L:\Public\Share\ABC Templates and Resources\EAB Templates and Resources\EAB Art Icons Logos\EAB Icons\Money_Bag.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2779" y="2064215"/>
            <a:ext cx="243408" cy="29726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Public\Share\ABC Templates and Resources\EAB Templates and Resources\EAB Art Icons Logos\EAB Icons\Dashboard.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8006" y="1325240"/>
            <a:ext cx="272955" cy="272955"/>
          </a:xfrm>
          <a:prstGeom prst="rect">
            <a:avLst/>
          </a:prstGeom>
          <a:noFill/>
          <a:extLst>
            <a:ext uri="{909E8E84-426E-40DD-AFC4-6F175D3DCCD1}">
              <a14:hiddenFill xmlns:a14="http://schemas.microsoft.com/office/drawing/2010/main">
                <a:solidFill>
                  <a:srgbClr val="FFFFFF"/>
                </a:solidFill>
              </a14:hiddenFill>
            </a:ext>
          </a:extLst>
        </p:spPr>
      </p:pic>
      <p:cxnSp>
        <p:nvCxnSpPr>
          <p:cNvPr id="25" name="Elbow Connector 24"/>
          <p:cNvCxnSpPr/>
          <p:nvPr/>
        </p:nvCxnSpPr>
        <p:spPr bwMode="gray">
          <a:xfrm rot="5400000">
            <a:off x="1241845" y="2591217"/>
            <a:ext cx="274320" cy="640080"/>
          </a:xfrm>
          <a:prstGeom prst="bentConnector3">
            <a:avLst>
              <a:gd name="adj1" fmla="val 49395"/>
            </a:avLst>
          </a:prstGeom>
          <a:ln w="12700">
            <a:solidFill>
              <a:schemeClr val="accent3"/>
            </a:solidFill>
            <a:miter lim="800000"/>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bwMode="gray">
          <a:xfrm>
            <a:off x="2757833" y="3094331"/>
            <a:ext cx="2677356" cy="276999"/>
          </a:xfrm>
          <a:prstGeom prst="rect">
            <a:avLst/>
          </a:prstGeom>
          <a:noFill/>
        </p:spPr>
        <p:txBody>
          <a:bodyPr wrap="square" lIns="0" tIns="0" rIns="0" bIns="0" rtlCol="0">
            <a:spAutoFit/>
          </a:bodyPr>
          <a:lstStyle/>
          <a:p>
            <a:pPr>
              <a:spcBef>
                <a:spcPts val="500"/>
              </a:spcBef>
            </a:pPr>
            <a:r>
              <a:rPr lang="en-US" sz="900" b="1" dirty="0"/>
              <a:t>Department performance evaluated across 18 strategic priorities, including:</a:t>
            </a:r>
          </a:p>
        </p:txBody>
      </p:sp>
      <p:sp>
        <p:nvSpPr>
          <p:cNvPr id="1024" name="TextBox 1023"/>
          <p:cNvSpPr txBox="1"/>
          <p:nvPr/>
        </p:nvSpPr>
        <p:spPr bwMode="gray">
          <a:xfrm>
            <a:off x="2779778" y="3547870"/>
            <a:ext cx="1356308" cy="795089"/>
          </a:xfrm>
          <a:prstGeom prst="rect">
            <a:avLst/>
          </a:prstGeom>
          <a:noFill/>
        </p:spPr>
        <p:txBody>
          <a:bodyPr wrap="square" lIns="0" tIns="0" rIns="0" bIns="0" rtlCol="0">
            <a:spAutoFit/>
          </a:bodyPr>
          <a:lstStyle/>
          <a:p>
            <a:pPr>
              <a:spcBef>
                <a:spcPts val="500"/>
              </a:spcBef>
            </a:pPr>
            <a:r>
              <a:rPr lang="en-US" sz="700" u="sng" dirty="0"/>
              <a:t>High-Impact Practices</a:t>
            </a:r>
          </a:p>
          <a:p>
            <a:pPr marL="228600" indent="-228600">
              <a:spcBef>
                <a:spcPts val="500"/>
              </a:spcBef>
              <a:buFont typeface="+mj-lt"/>
              <a:buAutoNum type="arabicPeriod"/>
            </a:pPr>
            <a:r>
              <a:rPr lang="en-US" sz="700" dirty="0"/>
              <a:t>Internships</a:t>
            </a:r>
          </a:p>
          <a:p>
            <a:pPr marL="228600" indent="-228600">
              <a:spcBef>
                <a:spcPts val="500"/>
              </a:spcBef>
              <a:buFont typeface="+mj-lt"/>
              <a:buAutoNum type="arabicPeriod"/>
            </a:pPr>
            <a:r>
              <a:rPr lang="en-US" sz="700" dirty="0"/>
              <a:t>Intercultural immersion</a:t>
            </a:r>
          </a:p>
          <a:p>
            <a:pPr marL="228600" indent="-228600">
              <a:spcBef>
                <a:spcPts val="500"/>
              </a:spcBef>
              <a:buFont typeface="+mj-lt"/>
              <a:buAutoNum type="arabicPeriod"/>
            </a:pPr>
            <a:r>
              <a:rPr lang="en-US" sz="700" dirty="0"/>
              <a:t>Freshmen degree plans</a:t>
            </a:r>
          </a:p>
          <a:p>
            <a:pPr marL="228600" indent="-228600">
              <a:spcBef>
                <a:spcPts val="500"/>
              </a:spcBef>
              <a:buFont typeface="+mj-lt"/>
              <a:buAutoNum type="arabicPeriod"/>
            </a:pPr>
            <a:r>
              <a:rPr lang="en-US" sz="700" dirty="0"/>
              <a:t>Advisee satisfaction</a:t>
            </a:r>
          </a:p>
        </p:txBody>
      </p:sp>
      <p:sp>
        <p:nvSpPr>
          <p:cNvPr id="35" name="TextBox 34"/>
          <p:cNvSpPr txBox="1"/>
          <p:nvPr/>
        </p:nvSpPr>
        <p:spPr bwMode="gray">
          <a:xfrm>
            <a:off x="4370166" y="3547870"/>
            <a:ext cx="1637092" cy="795089"/>
          </a:xfrm>
          <a:prstGeom prst="rect">
            <a:avLst/>
          </a:prstGeom>
          <a:noFill/>
        </p:spPr>
        <p:txBody>
          <a:bodyPr wrap="square" lIns="0" tIns="0" rIns="0" bIns="0" rtlCol="0">
            <a:spAutoFit/>
          </a:bodyPr>
          <a:lstStyle/>
          <a:p>
            <a:pPr>
              <a:spcBef>
                <a:spcPts val="500"/>
              </a:spcBef>
            </a:pPr>
            <a:r>
              <a:rPr lang="en-US" sz="700" u="sng" dirty="0"/>
              <a:t>Student Progression</a:t>
            </a:r>
          </a:p>
          <a:p>
            <a:pPr marL="228600" indent="-228600">
              <a:spcBef>
                <a:spcPts val="500"/>
              </a:spcBef>
              <a:buFont typeface="+mj-lt"/>
              <a:buAutoNum type="arabicPeriod"/>
            </a:pPr>
            <a:r>
              <a:rPr lang="en-US" sz="700" dirty="0"/>
              <a:t>Credit hours lost to DFW</a:t>
            </a:r>
          </a:p>
          <a:p>
            <a:pPr marL="228600" indent="-228600">
              <a:spcBef>
                <a:spcPts val="500"/>
              </a:spcBef>
              <a:buFont typeface="+mj-lt"/>
              <a:buAutoNum type="arabicPeriod"/>
            </a:pPr>
            <a:r>
              <a:rPr lang="en-US" sz="700" dirty="0"/>
              <a:t>Midterm grade reports</a:t>
            </a:r>
          </a:p>
          <a:p>
            <a:pPr marL="228600" indent="-228600">
              <a:spcBef>
                <a:spcPts val="500"/>
              </a:spcBef>
              <a:buFont typeface="+mj-lt"/>
              <a:buAutoNum type="arabicPeriod"/>
            </a:pPr>
            <a:r>
              <a:rPr lang="en-US" sz="700" dirty="0"/>
              <a:t>30 credits first year</a:t>
            </a:r>
          </a:p>
          <a:p>
            <a:pPr marL="228600" indent="-228600">
              <a:spcBef>
                <a:spcPts val="500"/>
              </a:spcBef>
              <a:buFont typeface="+mj-lt"/>
              <a:buAutoNum type="arabicPeriod"/>
            </a:pPr>
            <a:r>
              <a:rPr lang="en-US" sz="700" dirty="0"/>
              <a:t>60 credits first two years</a:t>
            </a:r>
          </a:p>
        </p:txBody>
      </p:sp>
      <p:sp>
        <p:nvSpPr>
          <p:cNvPr id="22" name="Right Arrow 21"/>
          <p:cNvSpPr/>
          <p:nvPr/>
        </p:nvSpPr>
        <p:spPr bwMode="gray">
          <a:xfrm rot="5400000">
            <a:off x="3373384" y="2244458"/>
            <a:ext cx="137160" cy="137160"/>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
        <p:nvSpPr>
          <p:cNvPr id="26" name="Right Arrow 25"/>
          <p:cNvSpPr/>
          <p:nvPr/>
        </p:nvSpPr>
        <p:spPr bwMode="gray">
          <a:xfrm rot="16200000" flipV="1">
            <a:off x="3373384" y="2542504"/>
            <a:ext cx="137160" cy="137160"/>
          </a:xfrm>
          <a:prstGeom prst="rightArrow">
            <a:avLst/>
          </a:prstGeom>
          <a:solidFill>
            <a:srgbClr val="00CC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l" defTabSz="1463675"/>
            <a:endParaRPr lang="en-US" sz="900" dirty="0">
              <a:solidFill>
                <a:schemeClr val="bg2"/>
              </a:solidFill>
            </a:endParaRPr>
          </a:p>
        </p:txBody>
      </p:sp>
    </p:spTree>
    <p:extLst>
      <p:ext uri="{BB962C8B-B14F-4D97-AF65-F5344CB8AC3E}">
        <p14:creationId xmlns:p14="http://schemas.microsoft.com/office/powerpoint/2010/main" val="28182626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266700" y="309824"/>
            <a:ext cx="5472363" cy="256480"/>
          </a:xfrm>
        </p:spPr>
        <p:txBody>
          <a:bodyPr/>
          <a:lstStyle/>
          <a:p>
            <a:r>
              <a:rPr lang="en-US" dirty="0"/>
              <a:t>Not Exactly News</a:t>
            </a:r>
          </a:p>
        </p:txBody>
      </p:sp>
      <p:sp>
        <p:nvSpPr>
          <p:cNvPr id="5" name="Text Placeholder 4"/>
          <p:cNvSpPr>
            <a:spLocks noGrp="1"/>
          </p:cNvSpPr>
          <p:nvPr>
            <p:ph type="body" sz="quarter" idx="13"/>
          </p:nvPr>
        </p:nvSpPr>
        <p:spPr>
          <a:xfrm>
            <a:off x="2362200" y="4476749"/>
            <a:ext cx="4038601" cy="323851"/>
          </a:xfrm>
        </p:spPr>
        <p:txBody>
          <a:bodyPr/>
          <a:lstStyle/>
          <a:p>
            <a:r>
              <a:rPr lang="en-US" dirty="0"/>
              <a:t>Source: “Who Needs College,” </a:t>
            </a:r>
            <a:r>
              <a:rPr lang="en-US" i="1" dirty="0"/>
              <a:t>Newsweek</a:t>
            </a:r>
            <a:r>
              <a:rPr lang="en-US" dirty="0"/>
              <a:t>, April 1976; “Who Needs College? The Answer Might Surprise Newsweek, “ </a:t>
            </a:r>
            <a:r>
              <a:rPr lang="en-US" i="1" dirty="0"/>
              <a:t>Huffington Post, </a:t>
            </a:r>
            <a:r>
              <a:rPr lang="en-US" dirty="0"/>
              <a:t>October 2012; </a:t>
            </a:r>
            <a:r>
              <a:rPr lang="en-US" dirty="0">
                <a:hlinkClick r:id="rId2"/>
              </a:rPr>
              <a:t>http://www.forbes.com/sites/katiesola/2015/11/11/rubio-welders-philosophers/#2a80837d12a1 </a:t>
            </a:r>
            <a:r>
              <a:rPr lang="en-US" dirty="0"/>
              <a:t>; EAB interviews and analysis.</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713"/>
          <a:stretch/>
        </p:blipFill>
        <p:spPr bwMode="auto">
          <a:xfrm>
            <a:off x="339260" y="948831"/>
            <a:ext cx="1380161" cy="1884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bwMode="gray">
          <a:xfrm>
            <a:off x="348983" y="2896637"/>
            <a:ext cx="1360714" cy="138499"/>
          </a:xfrm>
          <a:prstGeom prst="rect">
            <a:avLst/>
          </a:prstGeom>
          <a:noFill/>
        </p:spPr>
        <p:txBody>
          <a:bodyPr wrap="square" lIns="0" tIns="0" rIns="0" bIns="0" rtlCol="0">
            <a:spAutoFit/>
          </a:bodyPr>
          <a:lstStyle/>
          <a:p>
            <a:pPr algn="ctr">
              <a:spcBef>
                <a:spcPts val="500"/>
              </a:spcBef>
            </a:pPr>
            <a:r>
              <a:rPr lang="en-US" sz="900" i="1" dirty="0">
                <a:solidFill>
                  <a:srgbClr val="4F5861"/>
                </a:solidFill>
              </a:rPr>
              <a:t>April 1976</a:t>
            </a:r>
          </a:p>
        </p:txBody>
      </p:sp>
      <p:sp>
        <p:nvSpPr>
          <p:cNvPr id="32" name="Rectangle 31"/>
          <p:cNvSpPr/>
          <p:nvPr/>
        </p:nvSpPr>
        <p:spPr>
          <a:xfrm>
            <a:off x="1956124" y="1088714"/>
            <a:ext cx="4154164" cy="246221"/>
          </a:xfrm>
          <a:prstGeom prst="rect">
            <a:avLst/>
          </a:prstGeom>
        </p:spPr>
        <p:txBody>
          <a:bodyPr wrap="square">
            <a:spAutoFit/>
          </a:bodyPr>
          <a:lstStyle/>
          <a:p>
            <a:pPr fontAlgn="base"/>
            <a:r>
              <a:rPr lang="en-US" sz="1000" b="1" dirty="0">
                <a:solidFill>
                  <a:srgbClr val="4F5861"/>
                </a:solidFill>
              </a:rPr>
              <a:t>Guess Which Quotes Are From 1976 vs. 2012</a:t>
            </a:r>
          </a:p>
        </p:txBody>
      </p:sp>
      <p:grpSp>
        <p:nvGrpSpPr>
          <p:cNvPr id="46" name="Group 45"/>
          <p:cNvGrpSpPr/>
          <p:nvPr/>
        </p:nvGrpSpPr>
        <p:grpSpPr bwMode="gray">
          <a:xfrm>
            <a:off x="1956124" y="1464980"/>
            <a:ext cx="266196" cy="182495"/>
            <a:chOff x="875323" y="2298542"/>
            <a:chExt cx="307976" cy="263525"/>
          </a:xfrm>
          <a:solidFill>
            <a:schemeClr val="bg2"/>
          </a:solidFill>
        </p:grpSpPr>
        <p:sp>
          <p:nvSpPr>
            <p:cNvPr id="47" name="Freeform 46"/>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797F86"/>
                </a:solidFill>
              </a:endParaRPr>
            </a:p>
          </p:txBody>
        </p:sp>
        <p:sp>
          <p:nvSpPr>
            <p:cNvPr id="48" name="Freeform 47"/>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797F86"/>
                </a:solidFill>
              </a:endParaRPr>
            </a:p>
          </p:txBody>
        </p:sp>
      </p:grpSp>
      <p:grpSp>
        <p:nvGrpSpPr>
          <p:cNvPr id="49" name="Group 48"/>
          <p:cNvGrpSpPr/>
          <p:nvPr/>
        </p:nvGrpSpPr>
        <p:grpSpPr bwMode="gray">
          <a:xfrm>
            <a:off x="4050748" y="1464980"/>
            <a:ext cx="266196" cy="182495"/>
            <a:chOff x="875323" y="2298542"/>
            <a:chExt cx="307976" cy="263525"/>
          </a:xfrm>
          <a:solidFill>
            <a:schemeClr val="bg2"/>
          </a:solidFill>
        </p:grpSpPr>
        <p:sp>
          <p:nvSpPr>
            <p:cNvPr id="50" name="Freeform 49"/>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797F86"/>
                </a:solidFill>
              </a:endParaRPr>
            </a:p>
          </p:txBody>
        </p:sp>
        <p:sp>
          <p:nvSpPr>
            <p:cNvPr id="51" name="Freeform 50"/>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797F86"/>
                </a:solidFill>
              </a:endParaRPr>
            </a:p>
          </p:txBody>
        </p:sp>
      </p:grpSp>
      <p:grpSp>
        <p:nvGrpSpPr>
          <p:cNvPr id="52" name="Group 51"/>
          <p:cNvGrpSpPr/>
          <p:nvPr/>
        </p:nvGrpSpPr>
        <p:grpSpPr bwMode="gray">
          <a:xfrm>
            <a:off x="1956124" y="2339996"/>
            <a:ext cx="266196" cy="182495"/>
            <a:chOff x="875323" y="2298542"/>
            <a:chExt cx="307976" cy="263525"/>
          </a:xfrm>
          <a:solidFill>
            <a:schemeClr val="bg2"/>
          </a:solidFill>
        </p:grpSpPr>
        <p:sp>
          <p:nvSpPr>
            <p:cNvPr id="53" name="Freeform 52"/>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797F86"/>
                </a:solidFill>
              </a:endParaRPr>
            </a:p>
          </p:txBody>
        </p:sp>
        <p:sp>
          <p:nvSpPr>
            <p:cNvPr id="54" name="Freeform 53"/>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797F86"/>
                </a:solidFill>
              </a:endParaRPr>
            </a:p>
          </p:txBody>
        </p:sp>
      </p:grpSp>
      <p:grpSp>
        <p:nvGrpSpPr>
          <p:cNvPr id="55" name="Group 54"/>
          <p:cNvGrpSpPr/>
          <p:nvPr/>
        </p:nvGrpSpPr>
        <p:grpSpPr bwMode="gray">
          <a:xfrm>
            <a:off x="4055401" y="2339996"/>
            <a:ext cx="266196" cy="182495"/>
            <a:chOff x="875323" y="2298542"/>
            <a:chExt cx="307976" cy="263525"/>
          </a:xfrm>
          <a:solidFill>
            <a:schemeClr val="bg2"/>
          </a:solidFill>
        </p:grpSpPr>
        <p:sp>
          <p:nvSpPr>
            <p:cNvPr id="56" name="Freeform 55"/>
            <p:cNvSpPr>
              <a:spLocks/>
            </p:cNvSpPr>
            <p:nvPr/>
          </p:nvSpPr>
          <p:spPr bwMode="gray">
            <a:xfrm>
              <a:off x="1042011" y="2298542"/>
              <a:ext cx="141288" cy="263525"/>
            </a:xfrm>
            <a:custGeom>
              <a:avLst/>
              <a:gdLst>
                <a:gd name="T0" fmla="*/ 1467 w 1517"/>
                <a:gd name="T1" fmla="*/ 169 h 2830"/>
                <a:gd name="T2" fmla="*/ 1364 w 1517"/>
                <a:gd name="T3" fmla="*/ 277 h 2830"/>
                <a:gd name="T4" fmla="*/ 1246 w 1517"/>
                <a:gd name="T5" fmla="*/ 406 h 2830"/>
                <a:gd name="T6" fmla="*/ 1121 w 1517"/>
                <a:gd name="T7" fmla="*/ 548 h 2830"/>
                <a:gd name="T8" fmla="*/ 994 w 1517"/>
                <a:gd name="T9" fmla="*/ 700 h 2830"/>
                <a:gd name="T10" fmla="*/ 874 w 1517"/>
                <a:gd name="T11" fmla="*/ 854 h 2830"/>
                <a:gd name="T12" fmla="*/ 766 w 1517"/>
                <a:gd name="T13" fmla="*/ 1006 h 2830"/>
                <a:gd name="T14" fmla="*/ 676 w 1517"/>
                <a:gd name="T15" fmla="*/ 1148 h 2830"/>
                <a:gd name="T16" fmla="*/ 613 w 1517"/>
                <a:gd name="T17" fmla="*/ 1277 h 2830"/>
                <a:gd name="T18" fmla="*/ 581 w 1517"/>
                <a:gd name="T19" fmla="*/ 1385 h 2830"/>
                <a:gd name="T20" fmla="*/ 586 w 1517"/>
                <a:gd name="T21" fmla="*/ 1451 h 2830"/>
                <a:gd name="T22" fmla="*/ 615 w 1517"/>
                <a:gd name="T23" fmla="*/ 1481 h 2830"/>
                <a:gd name="T24" fmla="*/ 652 w 1517"/>
                <a:gd name="T25" fmla="*/ 1493 h 2830"/>
                <a:gd name="T26" fmla="*/ 679 w 1517"/>
                <a:gd name="T27" fmla="*/ 1495 h 2830"/>
                <a:gd name="T28" fmla="*/ 770 w 1517"/>
                <a:gd name="T29" fmla="*/ 1496 h 2830"/>
                <a:gd name="T30" fmla="*/ 873 w 1517"/>
                <a:gd name="T31" fmla="*/ 1500 h 2830"/>
                <a:gd name="T32" fmla="*/ 983 w 1517"/>
                <a:gd name="T33" fmla="*/ 1512 h 2830"/>
                <a:gd name="T34" fmla="*/ 1094 w 1517"/>
                <a:gd name="T35" fmla="*/ 1535 h 2830"/>
                <a:gd name="T36" fmla="*/ 1202 w 1517"/>
                <a:gd name="T37" fmla="*/ 1574 h 2830"/>
                <a:gd name="T38" fmla="*/ 1302 w 1517"/>
                <a:gd name="T39" fmla="*/ 1632 h 2830"/>
                <a:gd name="T40" fmla="*/ 1389 w 1517"/>
                <a:gd name="T41" fmla="*/ 1714 h 2830"/>
                <a:gd name="T42" fmla="*/ 1456 w 1517"/>
                <a:gd name="T43" fmla="*/ 1822 h 2830"/>
                <a:gd name="T44" fmla="*/ 1501 w 1517"/>
                <a:gd name="T45" fmla="*/ 1959 h 2830"/>
                <a:gd name="T46" fmla="*/ 1517 w 1517"/>
                <a:gd name="T47" fmla="*/ 2132 h 2830"/>
                <a:gd name="T48" fmla="*/ 1497 w 1517"/>
                <a:gd name="T49" fmla="*/ 2279 h 2830"/>
                <a:gd name="T50" fmla="*/ 1440 w 1517"/>
                <a:gd name="T51" fmla="*/ 2424 h 2830"/>
                <a:gd name="T52" fmla="*/ 1347 w 1517"/>
                <a:gd name="T53" fmla="*/ 2559 h 2830"/>
                <a:gd name="T54" fmla="*/ 1224 w 1517"/>
                <a:gd name="T55" fmla="*/ 2676 h 2830"/>
                <a:gd name="T56" fmla="*/ 1071 w 1517"/>
                <a:gd name="T57" fmla="*/ 2766 h 2830"/>
                <a:gd name="T58" fmla="*/ 891 w 1517"/>
                <a:gd name="T59" fmla="*/ 2819 h 2830"/>
                <a:gd name="T60" fmla="*/ 692 w 1517"/>
                <a:gd name="T61" fmla="*/ 2828 h 2830"/>
                <a:gd name="T62" fmla="*/ 513 w 1517"/>
                <a:gd name="T63" fmla="*/ 2793 h 2830"/>
                <a:gd name="T64" fmla="*/ 361 w 1517"/>
                <a:gd name="T65" fmla="*/ 2723 h 2830"/>
                <a:gd name="T66" fmla="*/ 237 w 1517"/>
                <a:gd name="T67" fmla="*/ 2624 h 2830"/>
                <a:gd name="T68" fmla="*/ 140 w 1517"/>
                <a:gd name="T69" fmla="*/ 2503 h 2830"/>
                <a:gd name="T70" fmla="*/ 68 w 1517"/>
                <a:gd name="T71" fmla="*/ 2368 h 2830"/>
                <a:gd name="T72" fmla="*/ 22 w 1517"/>
                <a:gd name="T73" fmla="*/ 2224 h 2830"/>
                <a:gd name="T74" fmla="*/ 2 w 1517"/>
                <a:gd name="T75" fmla="*/ 2080 h 2830"/>
                <a:gd name="T76" fmla="*/ 5 w 1517"/>
                <a:gd name="T77" fmla="*/ 1929 h 2830"/>
                <a:gd name="T78" fmla="*/ 29 w 1517"/>
                <a:gd name="T79" fmla="*/ 1767 h 2830"/>
                <a:gd name="T80" fmla="*/ 77 w 1517"/>
                <a:gd name="T81" fmla="*/ 1595 h 2830"/>
                <a:gd name="T82" fmla="*/ 152 w 1517"/>
                <a:gd name="T83" fmla="*/ 1415 h 2830"/>
                <a:gd name="T84" fmla="*/ 257 w 1517"/>
                <a:gd name="T85" fmla="*/ 1222 h 2830"/>
                <a:gd name="T86" fmla="*/ 394 w 1517"/>
                <a:gd name="T87" fmla="*/ 1014 h 2830"/>
                <a:gd name="T88" fmla="*/ 565 w 1517"/>
                <a:gd name="T89" fmla="*/ 790 h 2830"/>
                <a:gd name="T90" fmla="*/ 774 w 1517"/>
                <a:gd name="T91" fmla="*/ 547 h 2830"/>
                <a:gd name="T92" fmla="*/ 1024 w 1517"/>
                <a:gd name="T93" fmla="*/ 285 h 2830"/>
                <a:gd name="T94" fmla="*/ 1318 w 1517"/>
                <a:gd name="T95" fmla="*/ 0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17" h="2830">
                  <a:moveTo>
                    <a:pt x="1318" y="0"/>
                  </a:moveTo>
                  <a:lnTo>
                    <a:pt x="1497" y="139"/>
                  </a:lnTo>
                  <a:lnTo>
                    <a:pt x="1467" y="169"/>
                  </a:lnTo>
                  <a:lnTo>
                    <a:pt x="1434" y="203"/>
                  </a:lnTo>
                  <a:lnTo>
                    <a:pt x="1399" y="239"/>
                  </a:lnTo>
                  <a:lnTo>
                    <a:pt x="1364" y="277"/>
                  </a:lnTo>
                  <a:lnTo>
                    <a:pt x="1326" y="318"/>
                  </a:lnTo>
                  <a:lnTo>
                    <a:pt x="1286" y="361"/>
                  </a:lnTo>
                  <a:lnTo>
                    <a:pt x="1246" y="406"/>
                  </a:lnTo>
                  <a:lnTo>
                    <a:pt x="1205" y="452"/>
                  </a:lnTo>
                  <a:lnTo>
                    <a:pt x="1163" y="499"/>
                  </a:lnTo>
                  <a:lnTo>
                    <a:pt x="1121" y="548"/>
                  </a:lnTo>
                  <a:lnTo>
                    <a:pt x="1078" y="598"/>
                  </a:lnTo>
                  <a:lnTo>
                    <a:pt x="1036" y="649"/>
                  </a:lnTo>
                  <a:lnTo>
                    <a:pt x="994" y="700"/>
                  </a:lnTo>
                  <a:lnTo>
                    <a:pt x="954" y="751"/>
                  </a:lnTo>
                  <a:lnTo>
                    <a:pt x="913" y="803"/>
                  </a:lnTo>
                  <a:lnTo>
                    <a:pt x="874" y="854"/>
                  </a:lnTo>
                  <a:lnTo>
                    <a:pt x="836" y="906"/>
                  </a:lnTo>
                  <a:lnTo>
                    <a:pt x="801" y="956"/>
                  </a:lnTo>
                  <a:lnTo>
                    <a:pt x="766" y="1006"/>
                  </a:lnTo>
                  <a:lnTo>
                    <a:pt x="733" y="1055"/>
                  </a:lnTo>
                  <a:lnTo>
                    <a:pt x="704" y="1102"/>
                  </a:lnTo>
                  <a:lnTo>
                    <a:pt x="676" y="1148"/>
                  </a:lnTo>
                  <a:lnTo>
                    <a:pt x="652" y="1193"/>
                  </a:lnTo>
                  <a:lnTo>
                    <a:pt x="630" y="1236"/>
                  </a:lnTo>
                  <a:lnTo>
                    <a:pt x="613" y="1277"/>
                  </a:lnTo>
                  <a:lnTo>
                    <a:pt x="599" y="1315"/>
                  </a:lnTo>
                  <a:lnTo>
                    <a:pt x="587" y="1351"/>
                  </a:lnTo>
                  <a:lnTo>
                    <a:pt x="581" y="1385"/>
                  </a:lnTo>
                  <a:lnTo>
                    <a:pt x="579" y="1415"/>
                  </a:lnTo>
                  <a:lnTo>
                    <a:pt x="580" y="1435"/>
                  </a:lnTo>
                  <a:lnTo>
                    <a:pt x="586" y="1451"/>
                  </a:lnTo>
                  <a:lnTo>
                    <a:pt x="594" y="1464"/>
                  </a:lnTo>
                  <a:lnTo>
                    <a:pt x="604" y="1474"/>
                  </a:lnTo>
                  <a:lnTo>
                    <a:pt x="615" y="1481"/>
                  </a:lnTo>
                  <a:lnTo>
                    <a:pt x="627" y="1487"/>
                  </a:lnTo>
                  <a:lnTo>
                    <a:pt x="639" y="1491"/>
                  </a:lnTo>
                  <a:lnTo>
                    <a:pt x="652" y="1493"/>
                  </a:lnTo>
                  <a:lnTo>
                    <a:pt x="663" y="1495"/>
                  </a:lnTo>
                  <a:lnTo>
                    <a:pt x="672" y="1495"/>
                  </a:lnTo>
                  <a:lnTo>
                    <a:pt x="679" y="1495"/>
                  </a:lnTo>
                  <a:lnTo>
                    <a:pt x="708" y="1495"/>
                  </a:lnTo>
                  <a:lnTo>
                    <a:pt x="738" y="1495"/>
                  </a:lnTo>
                  <a:lnTo>
                    <a:pt x="770" y="1496"/>
                  </a:lnTo>
                  <a:lnTo>
                    <a:pt x="804" y="1497"/>
                  </a:lnTo>
                  <a:lnTo>
                    <a:pt x="838" y="1498"/>
                  </a:lnTo>
                  <a:lnTo>
                    <a:pt x="873" y="1500"/>
                  </a:lnTo>
                  <a:lnTo>
                    <a:pt x="910" y="1503"/>
                  </a:lnTo>
                  <a:lnTo>
                    <a:pt x="946" y="1507"/>
                  </a:lnTo>
                  <a:lnTo>
                    <a:pt x="983" y="1512"/>
                  </a:lnTo>
                  <a:lnTo>
                    <a:pt x="1020" y="1518"/>
                  </a:lnTo>
                  <a:lnTo>
                    <a:pt x="1058" y="1526"/>
                  </a:lnTo>
                  <a:lnTo>
                    <a:pt x="1094" y="1535"/>
                  </a:lnTo>
                  <a:lnTo>
                    <a:pt x="1131" y="1547"/>
                  </a:lnTo>
                  <a:lnTo>
                    <a:pt x="1167" y="1560"/>
                  </a:lnTo>
                  <a:lnTo>
                    <a:pt x="1202" y="1574"/>
                  </a:lnTo>
                  <a:lnTo>
                    <a:pt x="1237" y="1591"/>
                  </a:lnTo>
                  <a:lnTo>
                    <a:pt x="1271" y="1611"/>
                  </a:lnTo>
                  <a:lnTo>
                    <a:pt x="1302" y="1632"/>
                  </a:lnTo>
                  <a:lnTo>
                    <a:pt x="1333" y="1657"/>
                  </a:lnTo>
                  <a:lnTo>
                    <a:pt x="1362" y="1684"/>
                  </a:lnTo>
                  <a:lnTo>
                    <a:pt x="1389" y="1714"/>
                  </a:lnTo>
                  <a:lnTo>
                    <a:pt x="1414" y="1746"/>
                  </a:lnTo>
                  <a:lnTo>
                    <a:pt x="1436" y="1782"/>
                  </a:lnTo>
                  <a:lnTo>
                    <a:pt x="1456" y="1822"/>
                  </a:lnTo>
                  <a:lnTo>
                    <a:pt x="1474" y="1863"/>
                  </a:lnTo>
                  <a:lnTo>
                    <a:pt x="1489" y="1910"/>
                  </a:lnTo>
                  <a:lnTo>
                    <a:pt x="1501" y="1959"/>
                  </a:lnTo>
                  <a:lnTo>
                    <a:pt x="1509" y="2013"/>
                  </a:lnTo>
                  <a:lnTo>
                    <a:pt x="1515" y="2071"/>
                  </a:lnTo>
                  <a:lnTo>
                    <a:pt x="1517" y="2132"/>
                  </a:lnTo>
                  <a:lnTo>
                    <a:pt x="1515" y="2180"/>
                  </a:lnTo>
                  <a:lnTo>
                    <a:pt x="1508" y="2229"/>
                  </a:lnTo>
                  <a:lnTo>
                    <a:pt x="1497" y="2279"/>
                  </a:lnTo>
                  <a:lnTo>
                    <a:pt x="1482" y="2328"/>
                  </a:lnTo>
                  <a:lnTo>
                    <a:pt x="1463" y="2376"/>
                  </a:lnTo>
                  <a:lnTo>
                    <a:pt x="1440" y="2424"/>
                  </a:lnTo>
                  <a:lnTo>
                    <a:pt x="1413" y="2470"/>
                  </a:lnTo>
                  <a:lnTo>
                    <a:pt x="1382" y="2515"/>
                  </a:lnTo>
                  <a:lnTo>
                    <a:pt x="1347" y="2559"/>
                  </a:lnTo>
                  <a:lnTo>
                    <a:pt x="1310" y="2601"/>
                  </a:lnTo>
                  <a:lnTo>
                    <a:pt x="1269" y="2640"/>
                  </a:lnTo>
                  <a:lnTo>
                    <a:pt x="1224" y="2676"/>
                  </a:lnTo>
                  <a:lnTo>
                    <a:pt x="1176" y="2710"/>
                  </a:lnTo>
                  <a:lnTo>
                    <a:pt x="1125" y="2739"/>
                  </a:lnTo>
                  <a:lnTo>
                    <a:pt x="1071" y="2766"/>
                  </a:lnTo>
                  <a:lnTo>
                    <a:pt x="1014" y="2788"/>
                  </a:lnTo>
                  <a:lnTo>
                    <a:pt x="954" y="2806"/>
                  </a:lnTo>
                  <a:lnTo>
                    <a:pt x="891" y="2819"/>
                  </a:lnTo>
                  <a:lnTo>
                    <a:pt x="826" y="2827"/>
                  </a:lnTo>
                  <a:lnTo>
                    <a:pt x="759" y="2830"/>
                  </a:lnTo>
                  <a:lnTo>
                    <a:pt x="692" y="2828"/>
                  </a:lnTo>
                  <a:lnTo>
                    <a:pt x="629" y="2821"/>
                  </a:lnTo>
                  <a:lnTo>
                    <a:pt x="570" y="2809"/>
                  </a:lnTo>
                  <a:lnTo>
                    <a:pt x="513" y="2793"/>
                  </a:lnTo>
                  <a:lnTo>
                    <a:pt x="459" y="2773"/>
                  </a:lnTo>
                  <a:lnTo>
                    <a:pt x="409" y="2750"/>
                  </a:lnTo>
                  <a:lnTo>
                    <a:pt x="361" y="2723"/>
                  </a:lnTo>
                  <a:lnTo>
                    <a:pt x="317" y="2692"/>
                  </a:lnTo>
                  <a:lnTo>
                    <a:pt x="275" y="2660"/>
                  </a:lnTo>
                  <a:lnTo>
                    <a:pt x="237" y="2624"/>
                  </a:lnTo>
                  <a:lnTo>
                    <a:pt x="202" y="2586"/>
                  </a:lnTo>
                  <a:lnTo>
                    <a:pt x="169" y="2546"/>
                  </a:lnTo>
                  <a:lnTo>
                    <a:pt x="140" y="2503"/>
                  </a:lnTo>
                  <a:lnTo>
                    <a:pt x="112" y="2459"/>
                  </a:lnTo>
                  <a:lnTo>
                    <a:pt x="89" y="2414"/>
                  </a:lnTo>
                  <a:lnTo>
                    <a:pt x="68" y="2368"/>
                  </a:lnTo>
                  <a:lnTo>
                    <a:pt x="50" y="2321"/>
                  </a:lnTo>
                  <a:lnTo>
                    <a:pt x="35" y="2273"/>
                  </a:lnTo>
                  <a:lnTo>
                    <a:pt x="22" y="2224"/>
                  </a:lnTo>
                  <a:lnTo>
                    <a:pt x="12" y="2176"/>
                  </a:lnTo>
                  <a:lnTo>
                    <a:pt x="6" y="2128"/>
                  </a:lnTo>
                  <a:lnTo>
                    <a:pt x="2" y="2080"/>
                  </a:lnTo>
                  <a:lnTo>
                    <a:pt x="0" y="2032"/>
                  </a:lnTo>
                  <a:lnTo>
                    <a:pt x="1" y="1980"/>
                  </a:lnTo>
                  <a:lnTo>
                    <a:pt x="5" y="1929"/>
                  </a:lnTo>
                  <a:lnTo>
                    <a:pt x="10" y="1876"/>
                  </a:lnTo>
                  <a:lnTo>
                    <a:pt x="18" y="1822"/>
                  </a:lnTo>
                  <a:lnTo>
                    <a:pt x="29" y="1767"/>
                  </a:lnTo>
                  <a:lnTo>
                    <a:pt x="43" y="1711"/>
                  </a:lnTo>
                  <a:lnTo>
                    <a:pt x="58" y="1654"/>
                  </a:lnTo>
                  <a:lnTo>
                    <a:pt x="77" y="1595"/>
                  </a:lnTo>
                  <a:lnTo>
                    <a:pt x="99" y="1536"/>
                  </a:lnTo>
                  <a:lnTo>
                    <a:pt x="124" y="1476"/>
                  </a:lnTo>
                  <a:lnTo>
                    <a:pt x="152" y="1415"/>
                  </a:lnTo>
                  <a:lnTo>
                    <a:pt x="183" y="1352"/>
                  </a:lnTo>
                  <a:lnTo>
                    <a:pt x="218" y="1288"/>
                  </a:lnTo>
                  <a:lnTo>
                    <a:pt x="257" y="1222"/>
                  </a:lnTo>
                  <a:lnTo>
                    <a:pt x="299" y="1154"/>
                  </a:lnTo>
                  <a:lnTo>
                    <a:pt x="344" y="1085"/>
                  </a:lnTo>
                  <a:lnTo>
                    <a:pt x="394" y="1014"/>
                  </a:lnTo>
                  <a:lnTo>
                    <a:pt x="447" y="942"/>
                  </a:lnTo>
                  <a:lnTo>
                    <a:pt x="504" y="866"/>
                  </a:lnTo>
                  <a:lnTo>
                    <a:pt x="565" y="790"/>
                  </a:lnTo>
                  <a:lnTo>
                    <a:pt x="630" y="711"/>
                  </a:lnTo>
                  <a:lnTo>
                    <a:pt x="700" y="631"/>
                  </a:lnTo>
                  <a:lnTo>
                    <a:pt x="774" y="547"/>
                  </a:lnTo>
                  <a:lnTo>
                    <a:pt x="853" y="463"/>
                  </a:lnTo>
                  <a:lnTo>
                    <a:pt x="936" y="375"/>
                  </a:lnTo>
                  <a:lnTo>
                    <a:pt x="1024" y="285"/>
                  </a:lnTo>
                  <a:lnTo>
                    <a:pt x="1117" y="193"/>
                  </a:lnTo>
                  <a:lnTo>
                    <a:pt x="1215" y="97"/>
                  </a:lnTo>
                  <a:lnTo>
                    <a:pt x="13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solidFill>
                  <a:srgbClr val="797F86"/>
                </a:solidFill>
              </a:endParaRPr>
            </a:p>
          </p:txBody>
        </p:sp>
        <p:sp>
          <p:nvSpPr>
            <p:cNvPr id="57" name="Freeform 56"/>
            <p:cNvSpPr>
              <a:spLocks/>
            </p:cNvSpPr>
            <p:nvPr/>
          </p:nvSpPr>
          <p:spPr bwMode="gray">
            <a:xfrm>
              <a:off x="875323" y="2298542"/>
              <a:ext cx="141288" cy="263525"/>
            </a:xfrm>
            <a:custGeom>
              <a:avLst/>
              <a:gdLst>
                <a:gd name="T0" fmla="*/ 1471 w 1517"/>
                <a:gd name="T1" fmla="*/ 165 h 2830"/>
                <a:gd name="T2" fmla="*/ 1374 w 1517"/>
                <a:gd name="T3" fmla="*/ 265 h 2830"/>
                <a:gd name="T4" fmla="*/ 1256 w 1517"/>
                <a:gd name="T5" fmla="*/ 394 h 2830"/>
                <a:gd name="T6" fmla="*/ 1125 w 1517"/>
                <a:gd name="T7" fmla="*/ 540 h 2830"/>
                <a:gd name="T8" fmla="*/ 993 w 1517"/>
                <a:gd name="T9" fmla="*/ 700 h 2830"/>
                <a:gd name="T10" fmla="*/ 871 w 1517"/>
                <a:gd name="T11" fmla="*/ 864 h 2830"/>
                <a:gd name="T12" fmla="*/ 767 w 1517"/>
                <a:gd name="T13" fmla="*/ 1025 h 2830"/>
                <a:gd name="T14" fmla="*/ 689 w 1517"/>
                <a:gd name="T15" fmla="*/ 1158 h 2830"/>
                <a:gd name="T16" fmla="*/ 634 w 1517"/>
                <a:gd name="T17" fmla="*/ 1253 h 2830"/>
                <a:gd name="T18" fmla="*/ 603 w 1517"/>
                <a:gd name="T19" fmla="*/ 1319 h 2830"/>
                <a:gd name="T20" fmla="*/ 585 w 1517"/>
                <a:gd name="T21" fmla="*/ 1363 h 2830"/>
                <a:gd name="T22" fmla="*/ 579 w 1517"/>
                <a:gd name="T23" fmla="*/ 1393 h 2830"/>
                <a:gd name="T24" fmla="*/ 578 w 1517"/>
                <a:gd name="T25" fmla="*/ 1415 h 2830"/>
                <a:gd name="T26" fmla="*/ 591 w 1517"/>
                <a:gd name="T27" fmla="*/ 1464 h 2830"/>
                <a:gd name="T28" fmla="*/ 619 w 1517"/>
                <a:gd name="T29" fmla="*/ 1487 h 2830"/>
                <a:gd name="T30" fmla="*/ 655 w 1517"/>
                <a:gd name="T31" fmla="*/ 1495 h 2830"/>
                <a:gd name="T32" fmla="*/ 708 w 1517"/>
                <a:gd name="T33" fmla="*/ 1495 h 2830"/>
                <a:gd name="T34" fmla="*/ 804 w 1517"/>
                <a:gd name="T35" fmla="*/ 1497 h 2830"/>
                <a:gd name="T36" fmla="*/ 909 w 1517"/>
                <a:gd name="T37" fmla="*/ 1503 h 2830"/>
                <a:gd name="T38" fmla="*/ 1020 w 1517"/>
                <a:gd name="T39" fmla="*/ 1518 h 2830"/>
                <a:gd name="T40" fmla="*/ 1131 w 1517"/>
                <a:gd name="T41" fmla="*/ 1547 h 2830"/>
                <a:gd name="T42" fmla="*/ 1237 w 1517"/>
                <a:gd name="T43" fmla="*/ 1591 h 2830"/>
                <a:gd name="T44" fmla="*/ 1333 w 1517"/>
                <a:gd name="T45" fmla="*/ 1657 h 2830"/>
                <a:gd name="T46" fmla="*/ 1414 w 1517"/>
                <a:gd name="T47" fmla="*/ 1746 h 2830"/>
                <a:gd name="T48" fmla="*/ 1474 w 1517"/>
                <a:gd name="T49" fmla="*/ 1863 h 2830"/>
                <a:gd name="T50" fmla="*/ 1510 w 1517"/>
                <a:gd name="T51" fmla="*/ 2013 h 2830"/>
                <a:gd name="T52" fmla="*/ 1515 w 1517"/>
                <a:gd name="T53" fmla="*/ 2180 h 2830"/>
                <a:gd name="T54" fmla="*/ 1482 w 1517"/>
                <a:gd name="T55" fmla="*/ 2328 h 2830"/>
                <a:gd name="T56" fmla="*/ 1413 w 1517"/>
                <a:gd name="T57" fmla="*/ 2470 h 2830"/>
                <a:gd name="T58" fmla="*/ 1310 w 1517"/>
                <a:gd name="T59" fmla="*/ 2601 h 2830"/>
                <a:gd name="T60" fmla="*/ 1176 w 1517"/>
                <a:gd name="T61" fmla="*/ 2710 h 2830"/>
                <a:gd name="T62" fmla="*/ 1014 w 1517"/>
                <a:gd name="T63" fmla="*/ 2788 h 2830"/>
                <a:gd name="T64" fmla="*/ 826 w 1517"/>
                <a:gd name="T65" fmla="*/ 2827 h 2830"/>
                <a:gd name="T66" fmla="*/ 629 w 1517"/>
                <a:gd name="T67" fmla="*/ 2821 h 2830"/>
                <a:gd name="T68" fmla="*/ 459 w 1517"/>
                <a:gd name="T69" fmla="*/ 2773 h 2830"/>
                <a:gd name="T70" fmla="*/ 316 w 1517"/>
                <a:gd name="T71" fmla="*/ 2692 h 2830"/>
                <a:gd name="T72" fmla="*/ 201 w 1517"/>
                <a:gd name="T73" fmla="*/ 2586 h 2830"/>
                <a:gd name="T74" fmla="*/ 112 w 1517"/>
                <a:gd name="T75" fmla="*/ 2459 h 2830"/>
                <a:gd name="T76" fmla="*/ 50 w 1517"/>
                <a:gd name="T77" fmla="*/ 2321 h 2830"/>
                <a:gd name="T78" fmla="*/ 12 w 1517"/>
                <a:gd name="T79" fmla="*/ 2176 h 2830"/>
                <a:gd name="T80" fmla="*/ 0 w 1517"/>
                <a:gd name="T81" fmla="*/ 2032 h 2830"/>
                <a:gd name="T82" fmla="*/ 10 w 1517"/>
                <a:gd name="T83" fmla="*/ 1876 h 2830"/>
                <a:gd name="T84" fmla="*/ 42 w 1517"/>
                <a:gd name="T85" fmla="*/ 1711 h 2830"/>
                <a:gd name="T86" fmla="*/ 99 w 1517"/>
                <a:gd name="T87" fmla="*/ 1536 h 2830"/>
                <a:gd name="T88" fmla="*/ 184 w 1517"/>
                <a:gd name="T89" fmla="*/ 1352 h 2830"/>
                <a:gd name="T90" fmla="*/ 298 w 1517"/>
                <a:gd name="T91" fmla="*/ 1154 h 2830"/>
                <a:gd name="T92" fmla="*/ 446 w 1517"/>
                <a:gd name="T93" fmla="*/ 942 h 2830"/>
                <a:gd name="T94" fmla="*/ 630 w 1517"/>
                <a:gd name="T95" fmla="*/ 711 h 2830"/>
                <a:gd name="T96" fmla="*/ 853 w 1517"/>
                <a:gd name="T97" fmla="*/ 463 h 2830"/>
                <a:gd name="T98" fmla="*/ 1117 w 1517"/>
                <a:gd name="T99" fmla="*/ 193 h 2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17" h="2830">
                  <a:moveTo>
                    <a:pt x="1317" y="0"/>
                  </a:moveTo>
                  <a:lnTo>
                    <a:pt x="1496" y="139"/>
                  </a:lnTo>
                  <a:lnTo>
                    <a:pt x="1471" y="165"/>
                  </a:lnTo>
                  <a:lnTo>
                    <a:pt x="1441" y="195"/>
                  </a:lnTo>
                  <a:lnTo>
                    <a:pt x="1409" y="229"/>
                  </a:lnTo>
                  <a:lnTo>
                    <a:pt x="1374" y="265"/>
                  </a:lnTo>
                  <a:lnTo>
                    <a:pt x="1336" y="305"/>
                  </a:lnTo>
                  <a:lnTo>
                    <a:pt x="1296" y="348"/>
                  </a:lnTo>
                  <a:lnTo>
                    <a:pt x="1256" y="394"/>
                  </a:lnTo>
                  <a:lnTo>
                    <a:pt x="1213" y="440"/>
                  </a:lnTo>
                  <a:lnTo>
                    <a:pt x="1169" y="489"/>
                  </a:lnTo>
                  <a:lnTo>
                    <a:pt x="1125" y="540"/>
                  </a:lnTo>
                  <a:lnTo>
                    <a:pt x="1081" y="593"/>
                  </a:lnTo>
                  <a:lnTo>
                    <a:pt x="1037" y="646"/>
                  </a:lnTo>
                  <a:lnTo>
                    <a:pt x="993" y="700"/>
                  </a:lnTo>
                  <a:lnTo>
                    <a:pt x="952" y="754"/>
                  </a:lnTo>
                  <a:lnTo>
                    <a:pt x="910" y="809"/>
                  </a:lnTo>
                  <a:lnTo>
                    <a:pt x="871" y="864"/>
                  </a:lnTo>
                  <a:lnTo>
                    <a:pt x="833" y="918"/>
                  </a:lnTo>
                  <a:lnTo>
                    <a:pt x="799" y="972"/>
                  </a:lnTo>
                  <a:lnTo>
                    <a:pt x="767" y="1025"/>
                  </a:lnTo>
                  <a:lnTo>
                    <a:pt x="738" y="1076"/>
                  </a:lnTo>
                  <a:lnTo>
                    <a:pt x="712" y="1120"/>
                  </a:lnTo>
                  <a:lnTo>
                    <a:pt x="689" y="1158"/>
                  </a:lnTo>
                  <a:lnTo>
                    <a:pt x="668" y="1194"/>
                  </a:lnTo>
                  <a:lnTo>
                    <a:pt x="650" y="1226"/>
                  </a:lnTo>
                  <a:lnTo>
                    <a:pt x="634" y="1253"/>
                  </a:lnTo>
                  <a:lnTo>
                    <a:pt x="622" y="1279"/>
                  </a:lnTo>
                  <a:lnTo>
                    <a:pt x="611" y="1300"/>
                  </a:lnTo>
                  <a:lnTo>
                    <a:pt x="603" y="1319"/>
                  </a:lnTo>
                  <a:lnTo>
                    <a:pt x="596" y="1336"/>
                  </a:lnTo>
                  <a:lnTo>
                    <a:pt x="590" y="1350"/>
                  </a:lnTo>
                  <a:lnTo>
                    <a:pt x="585" y="1363"/>
                  </a:lnTo>
                  <a:lnTo>
                    <a:pt x="582" y="1374"/>
                  </a:lnTo>
                  <a:lnTo>
                    <a:pt x="580" y="1384"/>
                  </a:lnTo>
                  <a:lnTo>
                    <a:pt x="579" y="1393"/>
                  </a:lnTo>
                  <a:lnTo>
                    <a:pt x="579" y="1401"/>
                  </a:lnTo>
                  <a:lnTo>
                    <a:pt x="578" y="1408"/>
                  </a:lnTo>
                  <a:lnTo>
                    <a:pt x="578" y="1415"/>
                  </a:lnTo>
                  <a:lnTo>
                    <a:pt x="580" y="1435"/>
                  </a:lnTo>
                  <a:lnTo>
                    <a:pt x="584" y="1451"/>
                  </a:lnTo>
                  <a:lnTo>
                    <a:pt x="591" y="1464"/>
                  </a:lnTo>
                  <a:lnTo>
                    <a:pt x="599" y="1474"/>
                  </a:lnTo>
                  <a:lnTo>
                    <a:pt x="608" y="1481"/>
                  </a:lnTo>
                  <a:lnTo>
                    <a:pt x="619" y="1487"/>
                  </a:lnTo>
                  <a:lnTo>
                    <a:pt x="631" y="1491"/>
                  </a:lnTo>
                  <a:lnTo>
                    <a:pt x="643" y="1493"/>
                  </a:lnTo>
                  <a:lnTo>
                    <a:pt x="655" y="1495"/>
                  </a:lnTo>
                  <a:lnTo>
                    <a:pt x="667" y="1495"/>
                  </a:lnTo>
                  <a:lnTo>
                    <a:pt x="678" y="1495"/>
                  </a:lnTo>
                  <a:lnTo>
                    <a:pt x="708" y="1495"/>
                  </a:lnTo>
                  <a:lnTo>
                    <a:pt x="737" y="1495"/>
                  </a:lnTo>
                  <a:lnTo>
                    <a:pt x="770" y="1496"/>
                  </a:lnTo>
                  <a:lnTo>
                    <a:pt x="804" y="1497"/>
                  </a:lnTo>
                  <a:lnTo>
                    <a:pt x="837" y="1498"/>
                  </a:lnTo>
                  <a:lnTo>
                    <a:pt x="873" y="1500"/>
                  </a:lnTo>
                  <a:lnTo>
                    <a:pt x="909" y="1503"/>
                  </a:lnTo>
                  <a:lnTo>
                    <a:pt x="946" y="1507"/>
                  </a:lnTo>
                  <a:lnTo>
                    <a:pt x="983" y="1512"/>
                  </a:lnTo>
                  <a:lnTo>
                    <a:pt x="1020" y="1518"/>
                  </a:lnTo>
                  <a:lnTo>
                    <a:pt x="1058" y="1526"/>
                  </a:lnTo>
                  <a:lnTo>
                    <a:pt x="1094" y="1535"/>
                  </a:lnTo>
                  <a:lnTo>
                    <a:pt x="1131" y="1547"/>
                  </a:lnTo>
                  <a:lnTo>
                    <a:pt x="1167" y="1560"/>
                  </a:lnTo>
                  <a:lnTo>
                    <a:pt x="1203" y="1574"/>
                  </a:lnTo>
                  <a:lnTo>
                    <a:pt x="1237" y="1591"/>
                  </a:lnTo>
                  <a:lnTo>
                    <a:pt x="1270" y="1611"/>
                  </a:lnTo>
                  <a:lnTo>
                    <a:pt x="1303" y="1632"/>
                  </a:lnTo>
                  <a:lnTo>
                    <a:pt x="1333" y="1657"/>
                  </a:lnTo>
                  <a:lnTo>
                    <a:pt x="1362" y="1684"/>
                  </a:lnTo>
                  <a:lnTo>
                    <a:pt x="1388" y="1714"/>
                  </a:lnTo>
                  <a:lnTo>
                    <a:pt x="1414" y="1746"/>
                  </a:lnTo>
                  <a:lnTo>
                    <a:pt x="1436" y="1782"/>
                  </a:lnTo>
                  <a:lnTo>
                    <a:pt x="1457" y="1822"/>
                  </a:lnTo>
                  <a:lnTo>
                    <a:pt x="1474" y="1863"/>
                  </a:lnTo>
                  <a:lnTo>
                    <a:pt x="1489" y="1910"/>
                  </a:lnTo>
                  <a:lnTo>
                    <a:pt x="1500" y="1959"/>
                  </a:lnTo>
                  <a:lnTo>
                    <a:pt x="1510" y="2013"/>
                  </a:lnTo>
                  <a:lnTo>
                    <a:pt x="1515" y="2071"/>
                  </a:lnTo>
                  <a:lnTo>
                    <a:pt x="1517" y="2132"/>
                  </a:lnTo>
                  <a:lnTo>
                    <a:pt x="1515" y="2180"/>
                  </a:lnTo>
                  <a:lnTo>
                    <a:pt x="1508" y="2229"/>
                  </a:lnTo>
                  <a:lnTo>
                    <a:pt x="1497" y="2279"/>
                  </a:lnTo>
                  <a:lnTo>
                    <a:pt x="1482" y="2328"/>
                  </a:lnTo>
                  <a:lnTo>
                    <a:pt x="1463" y="2376"/>
                  </a:lnTo>
                  <a:lnTo>
                    <a:pt x="1439" y="2424"/>
                  </a:lnTo>
                  <a:lnTo>
                    <a:pt x="1413" y="2470"/>
                  </a:lnTo>
                  <a:lnTo>
                    <a:pt x="1382" y="2515"/>
                  </a:lnTo>
                  <a:lnTo>
                    <a:pt x="1347" y="2559"/>
                  </a:lnTo>
                  <a:lnTo>
                    <a:pt x="1310" y="2601"/>
                  </a:lnTo>
                  <a:lnTo>
                    <a:pt x="1268" y="2640"/>
                  </a:lnTo>
                  <a:lnTo>
                    <a:pt x="1224" y="2676"/>
                  </a:lnTo>
                  <a:lnTo>
                    <a:pt x="1176" y="2710"/>
                  </a:lnTo>
                  <a:lnTo>
                    <a:pt x="1125" y="2739"/>
                  </a:lnTo>
                  <a:lnTo>
                    <a:pt x="1070" y="2766"/>
                  </a:lnTo>
                  <a:lnTo>
                    <a:pt x="1014" y="2788"/>
                  </a:lnTo>
                  <a:lnTo>
                    <a:pt x="954" y="2806"/>
                  </a:lnTo>
                  <a:lnTo>
                    <a:pt x="891" y="2819"/>
                  </a:lnTo>
                  <a:lnTo>
                    <a:pt x="826" y="2827"/>
                  </a:lnTo>
                  <a:lnTo>
                    <a:pt x="758" y="2830"/>
                  </a:lnTo>
                  <a:lnTo>
                    <a:pt x="693" y="2828"/>
                  </a:lnTo>
                  <a:lnTo>
                    <a:pt x="629" y="2821"/>
                  </a:lnTo>
                  <a:lnTo>
                    <a:pt x="569" y="2809"/>
                  </a:lnTo>
                  <a:lnTo>
                    <a:pt x="513" y="2793"/>
                  </a:lnTo>
                  <a:lnTo>
                    <a:pt x="459" y="2773"/>
                  </a:lnTo>
                  <a:lnTo>
                    <a:pt x="409" y="2750"/>
                  </a:lnTo>
                  <a:lnTo>
                    <a:pt x="361" y="2723"/>
                  </a:lnTo>
                  <a:lnTo>
                    <a:pt x="316" y="2692"/>
                  </a:lnTo>
                  <a:lnTo>
                    <a:pt x="275" y="2660"/>
                  </a:lnTo>
                  <a:lnTo>
                    <a:pt x="237" y="2624"/>
                  </a:lnTo>
                  <a:lnTo>
                    <a:pt x="201" y="2586"/>
                  </a:lnTo>
                  <a:lnTo>
                    <a:pt x="168" y="2546"/>
                  </a:lnTo>
                  <a:lnTo>
                    <a:pt x="139" y="2503"/>
                  </a:lnTo>
                  <a:lnTo>
                    <a:pt x="112" y="2459"/>
                  </a:lnTo>
                  <a:lnTo>
                    <a:pt x="89" y="2414"/>
                  </a:lnTo>
                  <a:lnTo>
                    <a:pt x="67" y="2368"/>
                  </a:lnTo>
                  <a:lnTo>
                    <a:pt x="50" y="2321"/>
                  </a:lnTo>
                  <a:lnTo>
                    <a:pt x="35" y="2273"/>
                  </a:lnTo>
                  <a:lnTo>
                    <a:pt x="22" y="2224"/>
                  </a:lnTo>
                  <a:lnTo>
                    <a:pt x="12" y="2176"/>
                  </a:lnTo>
                  <a:lnTo>
                    <a:pt x="5" y="2128"/>
                  </a:lnTo>
                  <a:lnTo>
                    <a:pt x="1" y="2080"/>
                  </a:lnTo>
                  <a:lnTo>
                    <a:pt x="0" y="2032"/>
                  </a:lnTo>
                  <a:lnTo>
                    <a:pt x="1" y="1980"/>
                  </a:lnTo>
                  <a:lnTo>
                    <a:pt x="4" y="1929"/>
                  </a:lnTo>
                  <a:lnTo>
                    <a:pt x="10" y="1876"/>
                  </a:lnTo>
                  <a:lnTo>
                    <a:pt x="18" y="1822"/>
                  </a:lnTo>
                  <a:lnTo>
                    <a:pt x="29" y="1767"/>
                  </a:lnTo>
                  <a:lnTo>
                    <a:pt x="42" y="1711"/>
                  </a:lnTo>
                  <a:lnTo>
                    <a:pt x="58" y="1654"/>
                  </a:lnTo>
                  <a:lnTo>
                    <a:pt x="78" y="1595"/>
                  </a:lnTo>
                  <a:lnTo>
                    <a:pt x="99" y="1536"/>
                  </a:lnTo>
                  <a:lnTo>
                    <a:pt x="124" y="1476"/>
                  </a:lnTo>
                  <a:lnTo>
                    <a:pt x="152" y="1415"/>
                  </a:lnTo>
                  <a:lnTo>
                    <a:pt x="184" y="1352"/>
                  </a:lnTo>
                  <a:lnTo>
                    <a:pt x="218" y="1288"/>
                  </a:lnTo>
                  <a:lnTo>
                    <a:pt x="256" y="1222"/>
                  </a:lnTo>
                  <a:lnTo>
                    <a:pt x="298" y="1154"/>
                  </a:lnTo>
                  <a:lnTo>
                    <a:pt x="344" y="1085"/>
                  </a:lnTo>
                  <a:lnTo>
                    <a:pt x="393" y="1014"/>
                  </a:lnTo>
                  <a:lnTo>
                    <a:pt x="446" y="942"/>
                  </a:lnTo>
                  <a:lnTo>
                    <a:pt x="503" y="866"/>
                  </a:lnTo>
                  <a:lnTo>
                    <a:pt x="565" y="790"/>
                  </a:lnTo>
                  <a:lnTo>
                    <a:pt x="630" y="711"/>
                  </a:lnTo>
                  <a:lnTo>
                    <a:pt x="700" y="631"/>
                  </a:lnTo>
                  <a:lnTo>
                    <a:pt x="774" y="547"/>
                  </a:lnTo>
                  <a:lnTo>
                    <a:pt x="853" y="463"/>
                  </a:lnTo>
                  <a:lnTo>
                    <a:pt x="936" y="375"/>
                  </a:lnTo>
                  <a:lnTo>
                    <a:pt x="1024" y="285"/>
                  </a:lnTo>
                  <a:lnTo>
                    <a:pt x="1117" y="193"/>
                  </a:lnTo>
                  <a:lnTo>
                    <a:pt x="1215" y="97"/>
                  </a:lnTo>
                  <a:lnTo>
                    <a:pt x="131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797F86"/>
                </a:solidFill>
              </a:endParaRPr>
            </a:p>
          </p:txBody>
        </p:sp>
      </p:grpSp>
      <p:sp>
        <p:nvSpPr>
          <p:cNvPr id="41" name="TextBox 40"/>
          <p:cNvSpPr txBox="1"/>
          <p:nvPr/>
        </p:nvSpPr>
        <p:spPr bwMode="gray">
          <a:xfrm>
            <a:off x="4314288" y="1464980"/>
            <a:ext cx="1676399" cy="553998"/>
          </a:xfrm>
          <a:prstGeom prst="rect">
            <a:avLst/>
          </a:prstGeom>
          <a:noFill/>
        </p:spPr>
        <p:txBody>
          <a:bodyPr wrap="square" lIns="0" tIns="0" rIns="0" bIns="0" rtlCol="0">
            <a:spAutoFit/>
          </a:bodyPr>
          <a:lstStyle/>
          <a:p>
            <a:pPr>
              <a:spcBef>
                <a:spcPts val="500"/>
              </a:spcBef>
            </a:pPr>
            <a:r>
              <a:rPr lang="en-US" sz="900" dirty="0">
                <a:solidFill>
                  <a:srgbClr val="4F5861"/>
                </a:solidFill>
              </a:rPr>
              <a:t>Is all this investment in college education really worth it? The answer, I </a:t>
            </a:r>
            <a:br>
              <a:rPr lang="en-US" sz="900" dirty="0">
                <a:solidFill>
                  <a:srgbClr val="4F5861"/>
                </a:solidFill>
              </a:rPr>
            </a:br>
            <a:r>
              <a:rPr lang="en-US" sz="900" dirty="0">
                <a:solidFill>
                  <a:srgbClr val="4F5861"/>
                </a:solidFill>
              </a:rPr>
              <a:t>fear, is that it’s not.” </a:t>
            </a:r>
          </a:p>
        </p:txBody>
      </p:sp>
      <p:sp>
        <p:nvSpPr>
          <p:cNvPr id="59" name="TextBox 58"/>
          <p:cNvSpPr txBox="1"/>
          <p:nvPr/>
        </p:nvSpPr>
        <p:spPr bwMode="gray">
          <a:xfrm>
            <a:off x="4314288" y="2339996"/>
            <a:ext cx="1676399" cy="553998"/>
          </a:xfrm>
          <a:prstGeom prst="rect">
            <a:avLst/>
          </a:prstGeom>
          <a:noFill/>
        </p:spPr>
        <p:txBody>
          <a:bodyPr wrap="square" lIns="0" tIns="0" rIns="0" bIns="0" rtlCol="0">
            <a:spAutoFit/>
          </a:bodyPr>
          <a:lstStyle/>
          <a:p>
            <a:r>
              <a:rPr lang="en-US" sz="900" dirty="0">
                <a:solidFill>
                  <a:srgbClr val="4F5861"/>
                </a:solidFill>
              </a:rPr>
              <a:t>More than half of all recent graduates are unemployed or in jobs that do not </a:t>
            </a:r>
            <a:br>
              <a:rPr lang="en-US" sz="900" dirty="0">
                <a:solidFill>
                  <a:srgbClr val="4F5861"/>
                </a:solidFill>
              </a:rPr>
            </a:br>
            <a:r>
              <a:rPr lang="en-US" sz="900" dirty="0">
                <a:solidFill>
                  <a:srgbClr val="4F5861"/>
                </a:solidFill>
              </a:rPr>
              <a:t>require a degree.”</a:t>
            </a:r>
          </a:p>
        </p:txBody>
      </p:sp>
      <p:sp>
        <p:nvSpPr>
          <p:cNvPr id="60" name="TextBox 59"/>
          <p:cNvSpPr txBox="1"/>
          <p:nvPr/>
        </p:nvSpPr>
        <p:spPr bwMode="gray">
          <a:xfrm>
            <a:off x="2181084" y="2339996"/>
            <a:ext cx="1676399" cy="692497"/>
          </a:xfrm>
          <a:prstGeom prst="rect">
            <a:avLst/>
          </a:prstGeom>
          <a:noFill/>
        </p:spPr>
        <p:txBody>
          <a:bodyPr wrap="square" lIns="0" tIns="0" rIns="0" bIns="0" rtlCol="0">
            <a:spAutoFit/>
          </a:bodyPr>
          <a:lstStyle/>
          <a:p>
            <a:r>
              <a:rPr lang="en-US" sz="900" dirty="0">
                <a:solidFill>
                  <a:srgbClr val="4F5861"/>
                </a:solidFill>
              </a:rPr>
              <a:t>As much as 27 percent of the nation's work force may now be made up of people who are "overeducated" for the jobs they hold.” </a:t>
            </a:r>
          </a:p>
        </p:txBody>
      </p:sp>
      <p:sp>
        <p:nvSpPr>
          <p:cNvPr id="64" name="TextBox 63"/>
          <p:cNvSpPr txBox="1"/>
          <p:nvPr/>
        </p:nvSpPr>
        <p:spPr bwMode="gray">
          <a:xfrm>
            <a:off x="2181084" y="1464980"/>
            <a:ext cx="1676399" cy="692497"/>
          </a:xfrm>
          <a:prstGeom prst="rect">
            <a:avLst/>
          </a:prstGeom>
          <a:noFill/>
        </p:spPr>
        <p:txBody>
          <a:bodyPr wrap="square" lIns="0" tIns="0" rIns="0" bIns="0" rtlCol="0">
            <a:spAutoFit/>
          </a:bodyPr>
          <a:lstStyle/>
          <a:p>
            <a:r>
              <a:rPr lang="en-US" sz="900" dirty="0">
                <a:solidFill>
                  <a:srgbClr val="4F5861"/>
                </a:solidFill>
              </a:rPr>
              <a:t>By all estimates, the rising costs of college have been paced by diminished economic returns on the college investment.”</a:t>
            </a:r>
          </a:p>
        </p:txBody>
      </p:sp>
      <p:sp>
        <p:nvSpPr>
          <p:cNvPr id="31" name="Text Placeholder 2"/>
          <p:cNvSpPr>
            <a:spLocks noGrp="1"/>
          </p:cNvSpPr>
          <p:nvPr>
            <p:ph type="body" sz="quarter" idx="11"/>
          </p:nvPr>
        </p:nvSpPr>
        <p:spPr>
          <a:xfrm>
            <a:off x="266700" y="640267"/>
            <a:ext cx="5867400" cy="184666"/>
          </a:xfrm>
        </p:spPr>
        <p:txBody>
          <a:bodyPr/>
          <a:lstStyle/>
          <a:p>
            <a:r>
              <a:rPr lang="en-US" dirty="0"/>
              <a:t>College Has Been Called into Question for Decades</a:t>
            </a:r>
          </a:p>
        </p:txBody>
      </p:sp>
      <p:sp>
        <p:nvSpPr>
          <p:cNvPr id="7" name="Text Placeholder 6"/>
          <p:cNvSpPr>
            <a:spLocks noGrp="1"/>
          </p:cNvSpPr>
          <p:nvPr>
            <p:ph type="body" sz="quarter" idx="10"/>
          </p:nvPr>
        </p:nvSpPr>
        <p:spPr>
          <a:xfrm>
            <a:off x="262272" y="97401"/>
            <a:ext cx="2543175" cy="123111"/>
          </a:xfrm>
        </p:spPr>
        <p:txBody>
          <a:bodyPr/>
          <a:lstStyle/>
          <a:p>
            <a:endParaRPr lang="en-US" dirty="0"/>
          </a:p>
        </p:txBody>
      </p:sp>
      <p:pic>
        <p:nvPicPr>
          <p:cNvPr id="28" name="Picture 4" descr="http://i.huffpost.com/gen/765314/images/o-JUSTIN-WOLFERS-NEWSWEEK-facebook.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3387" y="3070770"/>
            <a:ext cx="838200" cy="1135607"/>
          </a:xfrm>
          <a:prstGeom prst="rect">
            <a:avLst/>
          </a:prstGeom>
          <a:noFill/>
          <a:ln w="762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6684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6E49D9-5A80-4E2A-84E5-239679D16C0D}"/>
              </a:ext>
            </a:extLst>
          </p:cNvPr>
          <p:cNvSpPr/>
          <p:nvPr/>
        </p:nvSpPr>
        <p:spPr bwMode="gray">
          <a:xfrm>
            <a:off x="-66963" y="3073138"/>
            <a:ext cx="6834433" cy="273377"/>
          </a:xfrm>
          <a:prstGeom prst="rect">
            <a:avLst/>
          </a:prstGeom>
          <a:solidFill>
            <a:schemeClr val="bg1">
              <a:lumMod val="95000"/>
            </a:schemeClr>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Bef>
                <a:spcPts val="500"/>
              </a:spcBef>
            </a:pPr>
            <a:endParaRPr lang="en-US" sz="1000" dirty="0" err="1">
              <a:solidFill>
                <a:schemeClr val="bg1"/>
              </a:solidFill>
            </a:endParaRPr>
          </a:p>
        </p:txBody>
      </p:sp>
      <p:sp>
        <p:nvSpPr>
          <p:cNvPr id="2" name="Text Placeholder 1"/>
          <p:cNvSpPr>
            <a:spLocks noGrp="1"/>
          </p:cNvSpPr>
          <p:nvPr>
            <p:ph type="body" sz="quarter" idx="10"/>
          </p:nvPr>
        </p:nvSpPr>
        <p:spPr>
          <a:xfrm>
            <a:off x="262272" y="97401"/>
            <a:ext cx="2543175" cy="123111"/>
          </a:xfrm>
        </p:spPr>
        <p:txBody>
          <a:bodyPr/>
          <a:lstStyle/>
          <a:p>
            <a:endParaRPr lang="en-US" dirty="0"/>
          </a:p>
        </p:txBody>
      </p:sp>
      <p:sp>
        <p:nvSpPr>
          <p:cNvPr id="4" name="Text Placeholder 3"/>
          <p:cNvSpPr>
            <a:spLocks noGrp="1"/>
          </p:cNvSpPr>
          <p:nvPr>
            <p:ph type="body" sz="quarter" idx="12"/>
          </p:nvPr>
        </p:nvSpPr>
        <p:spPr>
          <a:xfrm>
            <a:off x="266700" y="309824"/>
            <a:ext cx="5472363" cy="256480"/>
          </a:xfrm>
        </p:spPr>
        <p:txBody>
          <a:bodyPr/>
          <a:lstStyle/>
          <a:p>
            <a:r>
              <a:rPr lang="en-US" dirty="0"/>
              <a:t>Financial Sustainability in the Decade Ahead </a:t>
            </a:r>
          </a:p>
        </p:txBody>
      </p:sp>
      <p:sp>
        <p:nvSpPr>
          <p:cNvPr id="3" name="TextBox 2"/>
          <p:cNvSpPr txBox="1"/>
          <p:nvPr/>
        </p:nvSpPr>
        <p:spPr bwMode="gray">
          <a:xfrm>
            <a:off x="322284" y="1422114"/>
            <a:ext cx="2736181" cy="369332"/>
          </a:xfrm>
          <a:prstGeom prst="rect">
            <a:avLst/>
          </a:prstGeom>
          <a:noFill/>
        </p:spPr>
        <p:txBody>
          <a:bodyPr wrap="square" lIns="0" tIns="0" rIns="0" bIns="0" rtlCol="0">
            <a:spAutoFit/>
          </a:bodyPr>
          <a:lstStyle/>
          <a:p>
            <a:pPr>
              <a:spcBef>
                <a:spcPts val="500"/>
              </a:spcBef>
            </a:pPr>
            <a:r>
              <a:rPr lang="en-US" sz="800" i="1" dirty="0"/>
              <a:t>Percent of presidents that strongly agree/agree business models for each type of institution will be sustainable over next ten years: </a:t>
            </a:r>
          </a:p>
        </p:txBody>
      </p:sp>
      <p:graphicFrame>
        <p:nvGraphicFramePr>
          <p:cNvPr id="20" name="Chart 19"/>
          <p:cNvGraphicFramePr/>
          <p:nvPr>
            <p:extLst>
              <p:ext uri="{D42A27DB-BD31-4B8C-83A1-F6EECF244321}">
                <p14:modId xmlns:p14="http://schemas.microsoft.com/office/powerpoint/2010/main" val="2497730873"/>
              </p:ext>
            </p:extLst>
          </p:nvPr>
        </p:nvGraphicFramePr>
        <p:xfrm>
          <a:off x="-377468" y="1923217"/>
          <a:ext cx="6252828" cy="2080149"/>
        </p:xfrm>
        <a:graphic>
          <a:graphicData uri="http://schemas.openxmlformats.org/drawingml/2006/chart">
            <c:chart xmlns:c="http://schemas.openxmlformats.org/drawingml/2006/chart" xmlns:r="http://schemas.openxmlformats.org/officeDocument/2006/relationships" r:id="rId2"/>
          </a:graphicData>
        </a:graphic>
      </p:graphicFrame>
      <p:sp>
        <p:nvSpPr>
          <p:cNvPr id="21" name="TextBox 20"/>
          <p:cNvSpPr txBox="1"/>
          <p:nvPr/>
        </p:nvSpPr>
        <p:spPr bwMode="gray">
          <a:xfrm>
            <a:off x="1646957" y="1210005"/>
            <a:ext cx="3106886" cy="138499"/>
          </a:xfrm>
          <a:prstGeom prst="rect">
            <a:avLst/>
          </a:prstGeom>
          <a:noFill/>
        </p:spPr>
        <p:txBody>
          <a:bodyPr wrap="square" lIns="0" tIns="0" rIns="0" bIns="0" rtlCol="0">
            <a:spAutoFit/>
          </a:bodyPr>
          <a:lstStyle/>
          <a:p>
            <a:r>
              <a:rPr lang="en-US" sz="900" b="1" dirty="0"/>
              <a:t>Existential Urgency Dependent on Segment</a:t>
            </a:r>
          </a:p>
        </p:txBody>
      </p:sp>
      <p:sp>
        <p:nvSpPr>
          <p:cNvPr id="23" name="TextBox 22"/>
          <p:cNvSpPr txBox="1"/>
          <p:nvPr/>
        </p:nvSpPr>
        <p:spPr bwMode="gray">
          <a:xfrm>
            <a:off x="3346795" y="1449958"/>
            <a:ext cx="2392268" cy="230832"/>
          </a:xfrm>
          <a:prstGeom prst="rect">
            <a:avLst/>
          </a:prstGeom>
          <a:noFill/>
        </p:spPr>
        <p:txBody>
          <a:bodyPr wrap="square" lIns="0" tIns="0" rIns="0" bIns="0" rtlCol="0">
            <a:spAutoFit/>
          </a:bodyPr>
          <a:lstStyle/>
          <a:p>
            <a:r>
              <a:rPr lang="pt-BR" sz="750" dirty="0"/>
              <a:t>Inside Higher Ed and Gallup 2018 Survey of College and University Presidents, ( n = 618)</a:t>
            </a:r>
          </a:p>
        </p:txBody>
      </p:sp>
    </p:spTree>
    <p:extLst>
      <p:ext uri="{BB962C8B-B14F-4D97-AF65-F5344CB8AC3E}">
        <p14:creationId xmlns:p14="http://schemas.microsoft.com/office/powerpoint/2010/main" val="3695057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16D2B46-CC3E-4E07-B2DC-AC7B66E8D413}"/>
              </a:ext>
            </a:extLst>
          </p:cNvPr>
          <p:cNvSpPr>
            <a:spLocks noGrp="1"/>
          </p:cNvSpPr>
          <p:nvPr>
            <p:ph type="title"/>
          </p:nvPr>
        </p:nvSpPr>
        <p:spPr>
          <a:xfrm>
            <a:off x="465363" y="2033730"/>
            <a:ext cx="4114800" cy="692497"/>
          </a:xfrm>
        </p:spPr>
        <p:txBody>
          <a:bodyPr/>
          <a:lstStyle/>
          <a:p>
            <a:r>
              <a:rPr lang="en-US" dirty="0"/>
              <a:t>Shifting Demographic and Economic Realities</a:t>
            </a:r>
          </a:p>
        </p:txBody>
      </p:sp>
      <p:sp>
        <p:nvSpPr>
          <p:cNvPr id="8" name="Text Placeholder 7">
            <a:extLst>
              <a:ext uri="{FF2B5EF4-FFF2-40B4-BE49-F238E27FC236}">
                <a16:creationId xmlns:a16="http://schemas.microsoft.com/office/drawing/2014/main" id="{D9A45745-6007-401B-9F11-49E114074507}"/>
              </a:ext>
            </a:extLst>
          </p:cNvPr>
          <p:cNvSpPr>
            <a:spLocks noGrp="1"/>
          </p:cNvSpPr>
          <p:nvPr>
            <p:ph type="body" sz="quarter" idx="19"/>
          </p:nvPr>
        </p:nvSpPr>
        <p:spPr/>
        <p:txBody>
          <a:bodyPr/>
          <a:lstStyle/>
          <a:p>
            <a:endParaRPr lang="en-US"/>
          </a:p>
        </p:txBody>
      </p:sp>
      <p:sp>
        <p:nvSpPr>
          <p:cNvPr id="9" name="Text Placeholder 8">
            <a:extLst>
              <a:ext uri="{FF2B5EF4-FFF2-40B4-BE49-F238E27FC236}">
                <a16:creationId xmlns:a16="http://schemas.microsoft.com/office/drawing/2014/main" id="{3D2BCCA2-7278-408E-B8D9-E1DCCDBB7A1A}"/>
              </a:ext>
            </a:extLst>
          </p:cNvPr>
          <p:cNvSpPr>
            <a:spLocks noGrp="1"/>
          </p:cNvSpPr>
          <p:nvPr>
            <p:ph type="body" sz="quarter" idx="20"/>
          </p:nvPr>
        </p:nvSpPr>
        <p:spPr/>
        <p:txBody>
          <a:bodyPr/>
          <a:lstStyle/>
          <a:p>
            <a:endParaRPr lang="en-US"/>
          </a:p>
        </p:txBody>
      </p:sp>
      <p:sp>
        <p:nvSpPr>
          <p:cNvPr id="10" name="Text Placeholder 9">
            <a:extLst>
              <a:ext uri="{FF2B5EF4-FFF2-40B4-BE49-F238E27FC236}">
                <a16:creationId xmlns:a16="http://schemas.microsoft.com/office/drawing/2014/main" id="{A5C8AE9F-B0BA-4690-80DE-9C5985738C9C}"/>
              </a:ext>
            </a:extLst>
          </p:cNvPr>
          <p:cNvSpPr>
            <a:spLocks noGrp="1"/>
          </p:cNvSpPr>
          <p:nvPr>
            <p:ph type="body" sz="quarter" idx="21"/>
          </p:nvPr>
        </p:nvSpPr>
        <p:spPr>
          <a:xfrm>
            <a:off x="5018885" y="3494256"/>
            <a:ext cx="416204" cy="205151"/>
          </a:xfrm>
        </p:spPr>
        <p:txBody>
          <a:bodyPr/>
          <a:lstStyle/>
          <a:p>
            <a:r>
              <a:rPr lang="en-US" dirty="0"/>
              <a:t>Part</a:t>
            </a:r>
          </a:p>
        </p:txBody>
      </p:sp>
      <p:sp>
        <p:nvSpPr>
          <p:cNvPr id="11" name="Text Placeholder 10">
            <a:extLst>
              <a:ext uri="{FF2B5EF4-FFF2-40B4-BE49-F238E27FC236}">
                <a16:creationId xmlns:a16="http://schemas.microsoft.com/office/drawing/2014/main" id="{4F96D9CF-0825-4E33-A64A-711921C84875}"/>
              </a:ext>
            </a:extLst>
          </p:cNvPr>
          <p:cNvSpPr>
            <a:spLocks noGrp="1"/>
          </p:cNvSpPr>
          <p:nvPr>
            <p:ph type="body" sz="quarter" idx="22"/>
          </p:nvPr>
        </p:nvSpPr>
        <p:spPr/>
        <p:txBody>
          <a:bodyPr/>
          <a:lstStyle/>
          <a:p>
            <a:r>
              <a:rPr lang="en-US" dirty="0"/>
              <a:t>1</a:t>
            </a:r>
          </a:p>
        </p:txBody>
      </p:sp>
    </p:spTree>
    <p:extLst>
      <p:ext uri="{BB962C8B-B14F-4D97-AF65-F5344CB8AC3E}">
        <p14:creationId xmlns:p14="http://schemas.microsoft.com/office/powerpoint/2010/main" val="4280823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a:xfrm>
            <a:off x="266700" y="640267"/>
            <a:ext cx="5975700" cy="184666"/>
          </a:xfrm>
        </p:spPr>
        <p:txBody>
          <a:bodyPr/>
          <a:lstStyle/>
          <a:p>
            <a:endParaRPr lang="en-US" dirty="0"/>
          </a:p>
        </p:txBody>
      </p:sp>
      <p:sp>
        <p:nvSpPr>
          <p:cNvPr id="4" name="Text Placeholder 3"/>
          <p:cNvSpPr>
            <a:spLocks noGrp="1"/>
          </p:cNvSpPr>
          <p:nvPr>
            <p:ph type="body" sz="quarter" idx="12"/>
          </p:nvPr>
        </p:nvSpPr>
        <p:spPr>
          <a:xfrm>
            <a:off x="266700" y="309824"/>
            <a:ext cx="6220500" cy="256480"/>
          </a:xfrm>
        </p:spPr>
        <p:txBody>
          <a:bodyPr/>
          <a:lstStyle/>
          <a:p>
            <a:r>
              <a:rPr lang="en-US" dirty="0"/>
              <a:t>Not Enough Growth to Go Around for Everyone</a:t>
            </a:r>
          </a:p>
        </p:txBody>
      </p:sp>
      <p:sp>
        <p:nvSpPr>
          <p:cNvPr id="5" name="Text Placeholder 4"/>
          <p:cNvSpPr>
            <a:spLocks noGrp="1"/>
          </p:cNvSpPr>
          <p:nvPr>
            <p:ph type="body" sz="quarter" idx="13"/>
          </p:nvPr>
        </p:nvSpPr>
        <p:spPr>
          <a:xfrm>
            <a:off x="4081645" y="4677489"/>
            <a:ext cx="2319155" cy="123111"/>
          </a:xfrm>
        </p:spPr>
        <p:txBody>
          <a:bodyPr/>
          <a:lstStyle/>
          <a:p>
            <a:r>
              <a:rPr lang="en-US" dirty="0"/>
              <a:t>Source: EAB analysis of WICHE data.</a:t>
            </a:r>
          </a:p>
        </p:txBody>
      </p:sp>
      <p:sp>
        <p:nvSpPr>
          <p:cNvPr id="11" name="TextBox 10"/>
          <p:cNvSpPr txBox="1"/>
          <p:nvPr/>
        </p:nvSpPr>
        <p:spPr bwMode="gray">
          <a:xfrm>
            <a:off x="266700" y="875574"/>
            <a:ext cx="5514974" cy="153888"/>
          </a:xfrm>
          <a:prstGeom prst="rect">
            <a:avLst/>
          </a:prstGeom>
          <a:noFill/>
        </p:spPr>
        <p:txBody>
          <a:bodyPr wrap="square" lIns="0" tIns="0" rIns="0" bIns="0" rtlCol="0">
            <a:spAutoFit/>
          </a:bodyPr>
          <a:lstStyle/>
          <a:p>
            <a:pPr defTabSz="640000"/>
            <a:r>
              <a:rPr lang="en-US" sz="1000" b="1" dirty="0">
                <a:solidFill>
                  <a:srgbClr val="4F5861"/>
                </a:solidFill>
              </a:rPr>
              <a:t>High School Graduate Growth Rate Plateaus Before Precipitous Decline</a:t>
            </a:r>
          </a:p>
        </p:txBody>
      </p:sp>
      <p:sp>
        <p:nvSpPr>
          <p:cNvPr id="10" name="TextBox 9"/>
          <p:cNvSpPr txBox="1"/>
          <p:nvPr/>
        </p:nvSpPr>
        <p:spPr bwMode="gray">
          <a:xfrm>
            <a:off x="266700" y="1088815"/>
            <a:ext cx="5257799" cy="138499"/>
          </a:xfrm>
          <a:prstGeom prst="rect">
            <a:avLst/>
          </a:prstGeom>
          <a:noFill/>
        </p:spPr>
        <p:txBody>
          <a:bodyPr wrap="square" lIns="0" tIns="0" rIns="0" bIns="0" rtlCol="0">
            <a:spAutoFit/>
          </a:bodyPr>
          <a:lstStyle/>
          <a:p>
            <a:pPr defTabSz="640000">
              <a:spcBef>
                <a:spcPts val="500"/>
              </a:spcBef>
            </a:pPr>
            <a:r>
              <a:rPr lang="en-US" sz="900" i="1" dirty="0">
                <a:solidFill>
                  <a:srgbClr val="4F5861"/>
                </a:solidFill>
              </a:rPr>
              <a:t>Number of High School Graduates and Compound Annual Growth Rates</a:t>
            </a:r>
          </a:p>
        </p:txBody>
      </p:sp>
      <p:graphicFrame>
        <p:nvGraphicFramePr>
          <p:cNvPr id="12" name="Chart 11"/>
          <p:cNvGraphicFramePr>
            <a:graphicFrameLocks/>
          </p:cNvGraphicFramePr>
          <p:nvPr/>
        </p:nvGraphicFramePr>
        <p:xfrm>
          <a:off x="266700" y="1270854"/>
          <a:ext cx="5802630" cy="3193889"/>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3537221" y="2121703"/>
            <a:ext cx="966803" cy="230832"/>
          </a:xfrm>
          <a:prstGeom prst="rect">
            <a:avLst/>
          </a:prstGeom>
        </p:spPr>
        <p:txBody>
          <a:bodyPr wrap="square" lIns="0" tIns="0" rIns="0" bIns="0">
            <a:spAutoFit/>
          </a:bodyPr>
          <a:lstStyle/>
          <a:p>
            <a:pPr algn="ctr" defTabSz="640000"/>
            <a:r>
              <a:rPr lang="en-US" sz="750" dirty="0">
                <a:solidFill>
                  <a:srgbClr val="4F5861"/>
                </a:solidFill>
              </a:rPr>
              <a:t>+0.6% </a:t>
            </a:r>
            <a:br>
              <a:rPr lang="en-US" sz="750" dirty="0">
                <a:solidFill>
                  <a:srgbClr val="4F5861"/>
                </a:solidFill>
              </a:rPr>
            </a:br>
            <a:r>
              <a:rPr lang="en-US" sz="750" dirty="0">
                <a:solidFill>
                  <a:srgbClr val="4F5861"/>
                </a:solidFill>
              </a:rPr>
              <a:t>growth rate</a:t>
            </a:r>
          </a:p>
        </p:txBody>
      </p:sp>
      <p:sp>
        <p:nvSpPr>
          <p:cNvPr id="14" name="Rectangle 13"/>
          <p:cNvSpPr/>
          <p:nvPr/>
        </p:nvSpPr>
        <p:spPr>
          <a:xfrm>
            <a:off x="1202215" y="2121703"/>
            <a:ext cx="966803" cy="230832"/>
          </a:xfrm>
          <a:prstGeom prst="rect">
            <a:avLst/>
          </a:prstGeom>
        </p:spPr>
        <p:txBody>
          <a:bodyPr wrap="square" lIns="0" tIns="0" rIns="0" bIns="0">
            <a:spAutoFit/>
          </a:bodyPr>
          <a:lstStyle/>
          <a:p>
            <a:pPr algn="ctr" defTabSz="640000"/>
            <a:r>
              <a:rPr lang="en-US" sz="750" dirty="0">
                <a:solidFill>
                  <a:srgbClr val="4F5861"/>
                </a:solidFill>
              </a:rPr>
              <a:t>+1.4% </a:t>
            </a:r>
            <a:br>
              <a:rPr lang="en-US" sz="750" dirty="0">
                <a:solidFill>
                  <a:srgbClr val="4F5861"/>
                </a:solidFill>
              </a:rPr>
            </a:br>
            <a:r>
              <a:rPr lang="en-US" sz="750" dirty="0">
                <a:solidFill>
                  <a:srgbClr val="4F5861"/>
                </a:solidFill>
              </a:rPr>
              <a:t>growth rate</a:t>
            </a:r>
          </a:p>
        </p:txBody>
      </p:sp>
      <p:sp>
        <p:nvSpPr>
          <p:cNvPr id="15" name="Rectangle 14"/>
          <p:cNvSpPr/>
          <p:nvPr/>
        </p:nvSpPr>
        <p:spPr>
          <a:xfrm>
            <a:off x="2566031" y="2121703"/>
            <a:ext cx="796549" cy="230832"/>
          </a:xfrm>
          <a:prstGeom prst="rect">
            <a:avLst/>
          </a:prstGeom>
        </p:spPr>
        <p:txBody>
          <a:bodyPr wrap="square" lIns="0" tIns="0" rIns="0" bIns="0">
            <a:spAutoFit/>
          </a:bodyPr>
          <a:lstStyle/>
          <a:p>
            <a:pPr algn="ctr" defTabSz="640000"/>
            <a:r>
              <a:rPr lang="en-US" sz="750" dirty="0">
                <a:solidFill>
                  <a:srgbClr val="4F5861"/>
                </a:solidFill>
              </a:rPr>
              <a:t>-.6%</a:t>
            </a:r>
            <a:br>
              <a:rPr lang="en-US" sz="750" dirty="0">
                <a:solidFill>
                  <a:srgbClr val="4F5861"/>
                </a:solidFill>
              </a:rPr>
            </a:br>
            <a:r>
              <a:rPr lang="en-US" sz="750" dirty="0">
                <a:solidFill>
                  <a:srgbClr val="4F5861"/>
                </a:solidFill>
              </a:rPr>
              <a:t>growth rate</a:t>
            </a:r>
          </a:p>
        </p:txBody>
      </p:sp>
      <p:sp>
        <p:nvSpPr>
          <p:cNvPr id="18" name="TextBox 17"/>
          <p:cNvSpPr txBox="1"/>
          <p:nvPr/>
        </p:nvSpPr>
        <p:spPr bwMode="gray">
          <a:xfrm>
            <a:off x="775640" y="1370407"/>
            <a:ext cx="1819954" cy="141577"/>
          </a:xfrm>
          <a:prstGeom prst="rect">
            <a:avLst/>
          </a:prstGeom>
          <a:solidFill>
            <a:schemeClr val="accent5"/>
          </a:solidFill>
        </p:spPr>
        <p:txBody>
          <a:bodyPr wrap="square" lIns="0" tIns="9144" rIns="0" bIns="9144" rtlCol="0">
            <a:spAutoFit/>
          </a:bodyPr>
          <a:lstStyle/>
          <a:p>
            <a:pPr algn="ctr" defTabSz="640000">
              <a:spcBef>
                <a:spcPts val="500"/>
              </a:spcBef>
            </a:pPr>
            <a:r>
              <a:rPr lang="en-US" sz="800" dirty="0">
                <a:solidFill>
                  <a:srgbClr val="FFFFFF"/>
                </a:solidFill>
              </a:rPr>
              <a:t>Growth</a:t>
            </a:r>
          </a:p>
        </p:txBody>
      </p:sp>
      <p:sp>
        <p:nvSpPr>
          <p:cNvPr id="19" name="TextBox 18"/>
          <p:cNvSpPr txBox="1"/>
          <p:nvPr/>
        </p:nvSpPr>
        <p:spPr bwMode="gray">
          <a:xfrm>
            <a:off x="2630833" y="1370404"/>
            <a:ext cx="666946" cy="141577"/>
          </a:xfrm>
          <a:prstGeom prst="rect">
            <a:avLst/>
          </a:prstGeom>
          <a:noFill/>
          <a:ln>
            <a:solidFill>
              <a:schemeClr val="accent5"/>
            </a:solidFill>
          </a:ln>
        </p:spPr>
        <p:txBody>
          <a:bodyPr wrap="square" lIns="0" tIns="9144" rIns="0" bIns="9144" rtlCol="0">
            <a:spAutoFit/>
          </a:bodyPr>
          <a:lstStyle/>
          <a:p>
            <a:pPr algn="ctr" defTabSz="640000">
              <a:spcBef>
                <a:spcPts val="500"/>
              </a:spcBef>
            </a:pPr>
            <a:r>
              <a:rPr lang="en-US" sz="800" dirty="0">
                <a:solidFill>
                  <a:srgbClr val="004A88"/>
                </a:solidFill>
              </a:rPr>
              <a:t>Decline</a:t>
            </a:r>
          </a:p>
        </p:txBody>
      </p:sp>
      <p:sp>
        <p:nvSpPr>
          <p:cNvPr id="20" name="TextBox 19"/>
          <p:cNvSpPr txBox="1"/>
          <p:nvPr/>
        </p:nvSpPr>
        <p:spPr bwMode="gray">
          <a:xfrm>
            <a:off x="3339002" y="1370607"/>
            <a:ext cx="1388401" cy="141577"/>
          </a:xfrm>
          <a:prstGeom prst="rect">
            <a:avLst/>
          </a:prstGeom>
          <a:solidFill>
            <a:schemeClr val="accent5"/>
          </a:solidFill>
        </p:spPr>
        <p:txBody>
          <a:bodyPr wrap="square" lIns="0" tIns="9144" rIns="0" bIns="9144" rtlCol="0">
            <a:spAutoFit/>
          </a:bodyPr>
          <a:lstStyle/>
          <a:p>
            <a:pPr algn="ctr" defTabSz="640000">
              <a:spcBef>
                <a:spcPts val="500"/>
              </a:spcBef>
            </a:pPr>
            <a:r>
              <a:rPr lang="en-US" sz="800" dirty="0">
                <a:solidFill>
                  <a:srgbClr val="FFFFFF"/>
                </a:solidFill>
              </a:rPr>
              <a:t>Growth</a:t>
            </a:r>
          </a:p>
        </p:txBody>
      </p:sp>
      <p:sp>
        <p:nvSpPr>
          <p:cNvPr id="21" name="TextBox 20"/>
          <p:cNvSpPr txBox="1"/>
          <p:nvPr/>
        </p:nvSpPr>
        <p:spPr bwMode="gray">
          <a:xfrm>
            <a:off x="4767167" y="1370404"/>
            <a:ext cx="1132617" cy="141577"/>
          </a:xfrm>
          <a:prstGeom prst="rect">
            <a:avLst/>
          </a:prstGeom>
          <a:noFill/>
          <a:ln>
            <a:solidFill>
              <a:schemeClr val="accent5"/>
            </a:solidFill>
          </a:ln>
        </p:spPr>
        <p:txBody>
          <a:bodyPr wrap="square" lIns="0" tIns="9144" rIns="0" bIns="9144" rtlCol="0">
            <a:spAutoFit/>
          </a:bodyPr>
          <a:lstStyle/>
          <a:p>
            <a:pPr algn="ctr" defTabSz="640000">
              <a:spcBef>
                <a:spcPts val="500"/>
              </a:spcBef>
            </a:pPr>
            <a:r>
              <a:rPr lang="en-US" sz="800" dirty="0">
                <a:solidFill>
                  <a:srgbClr val="004A88"/>
                </a:solidFill>
              </a:rPr>
              <a:t>Decline</a:t>
            </a:r>
          </a:p>
        </p:txBody>
      </p:sp>
      <p:cxnSp>
        <p:nvCxnSpPr>
          <p:cNvPr id="22" name="Straight Connector 21"/>
          <p:cNvCxnSpPr/>
          <p:nvPr/>
        </p:nvCxnSpPr>
        <p:spPr bwMode="gray">
          <a:xfrm>
            <a:off x="4745522" y="1370404"/>
            <a:ext cx="15931" cy="1188720"/>
          </a:xfrm>
          <a:prstGeom prst="line">
            <a:avLst/>
          </a:prstGeom>
          <a:ln w="12700">
            <a:solidFill>
              <a:schemeClr val="accent5"/>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4879952" y="2121703"/>
            <a:ext cx="891806" cy="230832"/>
          </a:xfrm>
          <a:prstGeom prst="rect">
            <a:avLst/>
          </a:prstGeom>
        </p:spPr>
        <p:txBody>
          <a:bodyPr wrap="square" lIns="0" tIns="0" rIns="0" bIns="0">
            <a:spAutoFit/>
          </a:bodyPr>
          <a:lstStyle/>
          <a:p>
            <a:pPr algn="ctr" defTabSz="640000"/>
            <a:r>
              <a:rPr lang="en-US" sz="750" dirty="0">
                <a:solidFill>
                  <a:srgbClr val="4F5861"/>
                </a:solidFill>
              </a:rPr>
              <a:t>-1.4% </a:t>
            </a:r>
            <a:br>
              <a:rPr lang="en-US" sz="750" dirty="0">
                <a:solidFill>
                  <a:srgbClr val="4F5861"/>
                </a:solidFill>
              </a:rPr>
            </a:br>
            <a:r>
              <a:rPr lang="en-US" sz="750" dirty="0">
                <a:solidFill>
                  <a:srgbClr val="4F5861"/>
                </a:solidFill>
              </a:rPr>
              <a:t>growth rate</a:t>
            </a:r>
          </a:p>
        </p:txBody>
      </p:sp>
      <p:cxnSp>
        <p:nvCxnSpPr>
          <p:cNvPr id="35" name="Straight Connector 34"/>
          <p:cNvCxnSpPr/>
          <p:nvPr/>
        </p:nvCxnSpPr>
        <p:spPr bwMode="gray">
          <a:xfrm>
            <a:off x="3323071" y="1370404"/>
            <a:ext cx="15931" cy="1188720"/>
          </a:xfrm>
          <a:prstGeom prst="line">
            <a:avLst/>
          </a:prstGeom>
          <a:ln w="12700">
            <a:solidFill>
              <a:schemeClr val="accent5"/>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gray">
          <a:xfrm>
            <a:off x="2613713" y="1370404"/>
            <a:ext cx="15931" cy="1188720"/>
          </a:xfrm>
          <a:prstGeom prst="line">
            <a:avLst/>
          </a:prstGeom>
          <a:ln w="12700">
            <a:solidFill>
              <a:schemeClr val="accent5"/>
            </a:solidFill>
            <a:prstDash val="sysDash"/>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bwMode="gray">
          <a:xfrm>
            <a:off x="2540541" y="3197459"/>
            <a:ext cx="1280160" cy="182880"/>
          </a:xfrm>
          <a:prstGeom prst="rect">
            <a:avLst/>
          </a:prstGeom>
          <a:solidFill>
            <a:schemeClr val="accent6"/>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1" dirty="0">
                <a:solidFill>
                  <a:schemeClr val="bg1"/>
                </a:solidFill>
              </a:rPr>
              <a:t>Midwest</a:t>
            </a:r>
          </a:p>
        </p:txBody>
      </p:sp>
      <p:sp>
        <p:nvSpPr>
          <p:cNvPr id="25" name="Rectangle 24"/>
          <p:cNvSpPr/>
          <p:nvPr/>
        </p:nvSpPr>
        <p:spPr bwMode="gray">
          <a:xfrm>
            <a:off x="3830590" y="3197459"/>
            <a:ext cx="1280160" cy="182880"/>
          </a:xfrm>
          <a:prstGeom prst="rect">
            <a:avLst/>
          </a:prstGeom>
          <a:solidFill>
            <a:schemeClr val="accent5"/>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1" dirty="0">
                <a:solidFill>
                  <a:schemeClr val="bg1"/>
                </a:solidFill>
              </a:rPr>
              <a:t>Northeast</a:t>
            </a:r>
          </a:p>
        </p:txBody>
      </p:sp>
      <p:sp>
        <p:nvSpPr>
          <p:cNvPr id="26" name="Rectangle 25"/>
          <p:cNvSpPr/>
          <p:nvPr/>
        </p:nvSpPr>
        <p:spPr bwMode="gray">
          <a:xfrm>
            <a:off x="1250492" y="3197459"/>
            <a:ext cx="1280160" cy="182880"/>
          </a:xfrm>
          <a:prstGeom prst="rect">
            <a:avLst/>
          </a:prstGeom>
          <a:solidFill>
            <a:schemeClr val="accent1"/>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1" dirty="0">
                <a:solidFill>
                  <a:schemeClr val="bg1"/>
                </a:solidFill>
              </a:rPr>
              <a:t>West</a:t>
            </a:r>
          </a:p>
        </p:txBody>
      </p:sp>
      <p:sp>
        <p:nvSpPr>
          <p:cNvPr id="27" name="Rectangle 26"/>
          <p:cNvSpPr/>
          <p:nvPr/>
        </p:nvSpPr>
        <p:spPr bwMode="gray">
          <a:xfrm>
            <a:off x="5120640" y="3197459"/>
            <a:ext cx="1280160" cy="182880"/>
          </a:xfrm>
          <a:prstGeom prst="rect">
            <a:avLst/>
          </a:prstGeom>
          <a:solidFill>
            <a:schemeClr val="accent3"/>
          </a:solidFill>
          <a:ln w="1270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ts val="500"/>
              </a:spcBef>
            </a:pPr>
            <a:r>
              <a:rPr lang="en-US" sz="1000" b="1" dirty="0">
                <a:solidFill>
                  <a:schemeClr val="bg1"/>
                </a:solidFill>
              </a:rPr>
              <a:t>South</a:t>
            </a:r>
          </a:p>
        </p:txBody>
      </p:sp>
      <p:sp>
        <p:nvSpPr>
          <p:cNvPr id="28" name="TextBox 27"/>
          <p:cNvSpPr txBox="1"/>
          <p:nvPr/>
        </p:nvSpPr>
        <p:spPr bwMode="gray">
          <a:xfrm>
            <a:off x="267893" y="3024453"/>
            <a:ext cx="5878512" cy="138499"/>
          </a:xfrm>
          <a:prstGeom prst="rect">
            <a:avLst/>
          </a:prstGeom>
          <a:noFill/>
        </p:spPr>
        <p:txBody>
          <a:bodyPr wrap="square" lIns="0" tIns="0" rIns="0" bIns="0" rtlCol="0">
            <a:spAutoFit/>
          </a:bodyPr>
          <a:lstStyle/>
          <a:p>
            <a:r>
              <a:rPr lang="en-US" sz="900" i="1" dirty="0">
                <a:solidFill>
                  <a:srgbClr val="4F5861"/>
                </a:solidFill>
              </a:rPr>
              <a:t>Change in High School Graduates from School Year 2012-2013, by Region</a:t>
            </a:r>
          </a:p>
        </p:txBody>
      </p:sp>
      <p:sp>
        <p:nvSpPr>
          <p:cNvPr id="29" name="TextBox 28"/>
          <p:cNvSpPr txBox="1"/>
          <p:nvPr/>
        </p:nvSpPr>
        <p:spPr bwMode="gray">
          <a:xfrm>
            <a:off x="269875" y="3537718"/>
            <a:ext cx="822960" cy="138499"/>
          </a:xfrm>
          <a:prstGeom prst="rect">
            <a:avLst/>
          </a:prstGeom>
          <a:noFill/>
        </p:spPr>
        <p:txBody>
          <a:bodyPr wrap="square" lIns="0" tIns="0" rIns="0" bIns="0" rtlCol="0">
            <a:spAutoFit/>
          </a:bodyPr>
          <a:lstStyle/>
          <a:p>
            <a:pPr algn="ctr">
              <a:spcBef>
                <a:spcPts val="500"/>
              </a:spcBef>
            </a:pPr>
            <a:r>
              <a:rPr lang="en-US" sz="900" i="1" dirty="0"/>
              <a:t>2019-2020</a:t>
            </a:r>
          </a:p>
        </p:txBody>
      </p:sp>
      <p:sp>
        <p:nvSpPr>
          <p:cNvPr id="30" name="TextBox 29"/>
          <p:cNvSpPr txBox="1"/>
          <p:nvPr/>
        </p:nvSpPr>
        <p:spPr bwMode="gray">
          <a:xfrm>
            <a:off x="269875" y="3850138"/>
            <a:ext cx="822960" cy="138499"/>
          </a:xfrm>
          <a:prstGeom prst="rect">
            <a:avLst/>
          </a:prstGeom>
          <a:noFill/>
        </p:spPr>
        <p:txBody>
          <a:bodyPr wrap="square" lIns="0" tIns="0" rIns="0" bIns="0" rtlCol="0">
            <a:spAutoFit/>
          </a:bodyPr>
          <a:lstStyle/>
          <a:p>
            <a:pPr algn="ctr">
              <a:spcBef>
                <a:spcPts val="500"/>
              </a:spcBef>
            </a:pPr>
            <a:r>
              <a:rPr lang="en-US" sz="900" i="1" dirty="0"/>
              <a:t>2024-2025</a:t>
            </a:r>
          </a:p>
        </p:txBody>
      </p:sp>
      <p:sp>
        <p:nvSpPr>
          <p:cNvPr id="31" name="TextBox 30"/>
          <p:cNvSpPr txBox="1"/>
          <p:nvPr/>
        </p:nvSpPr>
        <p:spPr bwMode="gray">
          <a:xfrm>
            <a:off x="269875" y="4154938"/>
            <a:ext cx="822960" cy="138499"/>
          </a:xfrm>
          <a:prstGeom prst="rect">
            <a:avLst/>
          </a:prstGeom>
          <a:noFill/>
        </p:spPr>
        <p:txBody>
          <a:bodyPr wrap="square" lIns="0" tIns="0" rIns="0" bIns="0" rtlCol="0">
            <a:spAutoFit/>
          </a:bodyPr>
          <a:lstStyle/>
          <a:p>
            <a:pPr algn="ctr">
              <a:spcBef>
                <a:spcPts val="500"/>
              </a:spcBef>
            </a:pPr>
            <a:r>
              <a:rPr lang="en-US" sz="900" i="1" dirty="0"/>
              <a:t>2029-2030</a:t>
            </a:r>
          </a:p>
        </p:txBody>
      </p:sp>
      <p:sp>
        <p:nvSpPr>
          <p:cNvPr id="32" name="TextBox 31"/>
          <p:cNvSpPr txBox="1"/>
          <p:nvPr/>
        </p:nvSpPr>
        <p:spPr bwMode="gray">
          <a:xfrm>
            <a:off x="1443318" y="3537718"/>
            <a:ext cx="822960" cy="115416"/>
          </a:xfrm>
          <a:prstGeom prst="rect">
            <a:avLst/>
          </a:prstGeom>
          <a:noFill/>
        </p:spPr>
        <p:txBody>
          <a:bodyPr wrap="square" lIns="0" tIns="0" rIns="0" bIns="0" rtlCol="0">
            <a:spAutoFit/>
          </a:bodyPr>
          <a:lstStyle/>
          <a:p>
            <a:pPr algn="ctr">
              <a:spcBef>
                <a:spcPts val="500"/>
              </a:spcBef>
            </a:pPr>
            <a:r>
              <a:rPr lang="en-US" sz="750" dirty="0">
                <a:solidFill>
                  <a:srgbClr val="FF0000"/>
                </a:solidFill>
              </a:rPr>
              <a:t>-11,500</a:t>
            </a:r>
          </a:p>
        </p:txBody>
      </p:sp>
      <p:sp>
        <p:nvSpPr>
          <p:cNvPr id="33" name="TextBox 32"/>
          <p:cNvSpPr txBox="1"/>
          <p:nvPr/>
        </p:nvSpPr>
        <p:spPr bwMode="gray">
          <a:xfrm>
            <a:off x="1443318" y="3850138"/>
            <a:ext cx="822960" cy="115416"/>
          </a:xfrm>
          <a:prstGeom prst="rect">
            <a:avLst/>
          </a:prstGeom>
          <a:noFill/>
        </p:spPr>
        <p:txBody>
          <a:bodyPr wrap="square" lIns="0" tIns="0" rIns="0" bIns="0" rtlCol="0">
            <a:spAutoFit/>
          </a:bodyPr>
          <a:lstStyle/>
          <a:p>
            <a:pPr algn="ctr">
              <a:spcBef>
                <a:spcPts val="500"/>
              </a:spcBef>
            </a:pPr>
            <a:r>
              <a:rPr lang="en-US" sz="750" dirty="0"/>
              <a:t>24,900</a:t>
            </a:r>
          </a:p>
        </p:txBody>
      </p:sp>
      <p:sp>
        <p:nvSpPr>
          <p:cNvPr id="34" name="TextBox 33"/>
          <p:cNvSpPr txBox="1"/>
          <p:nvPr/>
        </p:nvSpPr>
        <p:spPr bwMode="gray">
          <a:xfrm>
            <a:off x="1443318" y="4154938"/>
            <a:ext cx="822960" cy="115416"/>
          </a:xfrm>
          <a:prstGeom prst="rect">
            <a:avLst/>
          </a:prstGeom>
          <a:noFill/>
        </p:spPr>
        <p:txBody>
          <a:bodyPr wrap="square" lIns="0" tIns="0" rIns="0" bIns="0" rtlCol="0">
            <a:spAutoFit/>
          </a:bodyPr>
          <a:lstStyle/>
          <a:p>
            <a:pPr algn="ctr">
              <a:spcBef>
                <a:spcPts val="500"/>
              </a:spcBef>
            </a:pPr>
            <a:r>
              <a:rPr lang="en-US" sz="750" dirty="0">
                <a:solidFill>
                  <a:srgbClr val="FF0000"/>
                </a:solidFill>
              </a:rPr>
              <a:t>-45,900</a:t>
            </a:r>
          </a:p>
        </p:txBody>
      </p:sp>
      <p:sp>
        <p:nvSpPr>
          <p:cNvPr id="37" name="TextBox 36"/>
          <p:cNvSpPr txBox="1"/>
          <p:nvPr/>
        </p:nvSpPr>
        <p:spPr bwMode="gray">
          <a:xfrm>
            <a:off x="2769141" y="3551619"/>
            <a:ext cx="822960" cy="115416"/>
          </a:xfrm>
          <a:prstGeom prst="rect">
            <a:avLst/>
          </a:prstGeom>
          <a:noFill/>
        </p:spPr>
        <p:txBody>
          <a:bodyPr wrap="square" lIns="0" tIns="0" rIns="0" bIns="0" rtlCol="0">
            <a:spAutoFit/>
          </a:bodyPr>
          <a:lstStyle/>
          <a:p>
            <a:pPr algn="ctr">
              <a:spcBef>
                <a:spcPts val="500"/>
              </a:spcBef>
            </a:pPr>
            <a:r>
              <a:rPr lang="en-US" sz="750" dirty="0">
                <a:solidFill>
                  <a:srgbClr val="FF0000"/>
                </a:solidFill>
              </a:rPr>
              <a:t>-41,200</a:t>
            </a:r>
          </a:p>
        </p:txBody>
      </p:sp>
      <p:sp>
        <p:nvSpPr>
          <p:cNvPr id="38" name="TextBox 37"/>
          <p:cNvSpPr txBox="1"/>
          <p:nvPr/>
        </p:nvSpPr>
        <p:spPr bwMode="gray">
          <a:xfrm>
            <a:off x="2769141" y="3864039"/>
            <a:ext cx="822960" cy="115416"/>
          </a:xfrm>
          <a:prstGeom prst="rect">
            <a:avLst/>
          </a:prstGeom>
          <a:noFill/>
        </p:spPr>
        <p:txBody>
          <a:bodyPr wrap="square" lIns="0" tIns="0" rIns="0" bIns="0" rtlCol="0">
            <a:spAutoFit/>
          </a:bodyPr>
          <a:lstStyle/>
          <a:p>
            <a:pPr algn="ctr">
              <a:spcBef>
                <a:spcPts val="500"/>
              </a:spcBef>
            </a:pPr>
            <a:r>
              <a:rPr lang="en-US" sz="750" dirty="0">
                <a:solidFill>
                  <a:srgbClr val="FF0000"/>
                </a:solidFill>
              </a:rPr>
              <a:t>-29,700</a:t>
            </a:r>
          </a:p>
        </p:txBody>
      </p:sp>
      <p:sp>
        <p:nvSpPr>
          <p:cNvPr id="39" name="TextBox 38"/>
          <p:cNvSpPr txBox="1"/>
          <p:nvPr/>
        </p:nvSpPr>
        <p:spPr bwMode="gray">
          <a:xfrm>
            <a:off x="2769141" y="4168839"/>
            <a:ext cx="822960" cy="115416"/>
          </a:xfrm>
          <a:prstGeom prst="rect">
            <a:avLst/>
          </a:prstGeom>
          <a:noFill/>
        </p:spPr>
        <p:txBody>
          <a:bodyPr wrap="square" lIns="0" tIns="0" rIns="0" bIns="0" rtlCol="0">
            <a:spAutoFit/>
          </a:bodyPr>
          <a:lstStyle/>
          <a:p>
            <a:pPr algn="ctr">
              <a:spcBef>
                <a:spcPts val="500"/>
              </a:spcBef>
            </a:pPr>
            <a:r>
              <a:rPr lang="en-US" sz="750" dirty="0">
                <a:solidFill>
                  <a:srgbClr val="FF0000"/>
                </a:solidFill>
              </a:rPr>
              <a:t>-26,200</a:t>
            </a:r>
          </a:p>
        </p:txBody>
      </p:sp>
      <p:sp>
        <p:nvSpPr>
          <p:cNvPr id="40" name="TextBox 39"/>
          <p:cNvSpPr txBox="1"/>
          <p:nvPr/>
        </p:nvSpPr>
        <p:spPr bwMode="gray">
          <a:xfrm>
            <a:off x="4059190" y="3532136"/>
            <a:ext cx="822960" cy="115416"/>
          </a:xfrm>
          <a:prstGeom prst="rect">
            <a:avLst/>
          </a:prstGeom>
          <a:noFill/>
        </p:spPr>
        <p:txBody>
          <a:bodyPr wrap="square" lIns="0" tIns="0" rIns="0" bIns="0" rtlCol="0">
            <a:spAutoFit/>
          </a:bodyPr>
          <a:lstStyle/>
          <a:p>
            <a:pPr algn="ctr">
              <a:spcBef>
                <a:spcPts val="500"/>
              </a:spcBef>
            </a:pPr>
            <a:r>
              <a:rPr lang="en-US" sz="750" dirty="0">
                <a:solidFill>
                  <a:srgbClr val="FF0000"/>
                </a:solidFill>
              </a:rPr>
              <a:t>-42,000</a:t>
            </a:r>
          </a:p>
        </p:txBody>
      </p:sp>
      <p:sp>
        <p:nvSpPr>
          <p:cNvPr id="41" name="TextBox 40"/>
          <p:cNvSpPr txBox="1"/>
          <p:nvPr/>
        </p:nvSpPr>
        <p:spPr bwMode="gray">
          <a:xfrm>
            <a:off x="4059190" y="3844556"/>
            <a:ext cx="822960" cy="115416"/>
          </a:xfrm>
          <a:prstGeom prst="rect">
            <a:avLst/>
          </a:prstGeom>
          <a:noFill/>
        </p:spPr>
        <p:txBody>
          <a:bodyPr wrap="square" lIns="0" tIns="0" rIns="0" bIns="0" rtlCol="0">
            <a:spAutoFit/>
          </a:bodyPr>
          <a:lstStyle/>
          <a:p>
            <a:pPr algn="ctr">
              <a:spcBef>
                <a:spcPts val="500"/>
              </a:spcBef>
            </a:pPr>
            <a:r>
              <a:rPr lang="en-US" sz="750" dirty="0">
                <a:solidFill>
                  <a:srgbClr val="FF0000"/>
                </a:solidFill>
              </a:rPr>
              <a:t>-26,200</a:t>
            </a:r>
          </a:p>
        </p:txBody>
      </p:sp>
      <p:sp>
        <p:nvSpPr>
          <p:cNvPr id="42" name="TextBox 41"/>
          <p:cNvSpPr txBox="1"/>
          <p:nvPr/>
        </p:nvSpPr>
        <p:spPr bwMode="gray">
          <a:xfrm>
            <a:off x="4059190" y="4149356"/>
            <a:ext cx="822960" cy="115416"/>
          </a:xfrm>
          <a:prstGeom prst="rect">
            <a:avLst/>
          </a:prstGeom>
          <a:noFill/>
        </p:spPr>
        <p:txBody>
          <a:bodyPr wrap="square" lIns="0" tIns="0" rIns="0" bIns="0" rtlCol="0">
            <a:spAutoFit/>
          </a:bodyPr>
          <a:lstStyle/>
          <a:p>
            <a:pPr algn="ctr">
              <a:spcBef>
                <a:spcPts val="500"/>
              </a:spcBef>
            </a:pPr>
            <a:r>
              <a:rPr lang="en-US" sz="750" dirty="0">
                <a:solidFill>
                  <a:srgbClr val="FF0000"/>
                </a:solidFill>
              </a:rPr>
              <a:t>-72,300</a:t>
            </a:r>
          </a:p>
        </p:txBody>
      </p:sp>
      <p:sp>
        <p:nvSpPr>
          <p:cNvPr id="43" name="TextBox 42"/>
          <p:cNvSpPr txBox="1"/>
          <p:nvPr/>
        </p:nvSpPr>
        <p:spPr bwMode="gray">
          <a:xfrm>
            <a:off x="5365258" y="3539756"/>
            <a:ext cx="822960" cy="115416"/>
          </a:xfrm>
          <a:prstGeom prst="rect">
            <a:avLst/>
          </a:prstGeom>
          <a:noFill/>
        </p:spPr>
        <p:txBody>
          <a:bodyPr wrap="square" lIns="0" tIns="0" rIns="0" bIns="0" rtlCol="0">
            <a:spAutoFit/>
          </a:bodyPr>
          <a:lstStyle/>
          <a:p>
            <a:pPr algn="ctr">
              <a:spcBef>
                <a:spcPts val="500"/>
              </a:spcBef>
            </a:pPr>
            <a:r>
              <a:rPr lang="en-US" sz="750" dirty="0"/>
              <a:t>32,200</a:t>
            </a:r>
          </a:p>
        </p:txBody>
      </p:sp>
      <p:sp>
        <p:nvSpPr>
          <p:cNvPr id="44" name="TextBox 43"/>
          <p:cNvSpPr txBox="1"/>
          <p:nvPr/>
        </p:nvSpPr>
        <p:spPr bwMode="gray">
          <a:xfrm>
            <a:off x="5365258" y="3852176"/>
            <a:ext cx="822960" cy="115416"/>
          </a:xfrm>
          <a:prstGeom prst="rect">
            <a:avLst/>
          </a:prstGeom>
          <a:noFill/>
        </p:spPr>
        <p:txBody>
          <a:bodyPr wrap="square" lIns="0" tIns="0" rIns="0" bIns="0" rtlCol="0">
            <a:spAutoFit/>
          </a:bodyPr>
          <a:lstStyle/>
          <a:p>
            <a:pPr algn="ctr">
              <a:spcBef>
                <a:spcPts val="500"/>
              </a:spcBef>
            </a:pPr>
            <a:r>
              <a:rPr lang="en-US" sz="750" dirty="0"/>
              <a:t>117,900</a:t>
            </a:r>
          </a:p>
        </p:txBody>
      </p:sp>
      <p:sp>
        <p:nvSpPr>
          <p:cNvPr id="45" name="TextBox 44"/>
          <p:cNvSpPr txBox="1"/>
          <p:nvPr/>
        </p:nvSpPr>
        <p:spPr bwMode="gray">
          <a:xfrm>
            <a:off x="5365258" y="4156976"/>
            <a:ext cx="822960" cy="115416"/>
          </a:xfrm>
          <a:prstGeom prst="rect">
            <a:avLst/>
          </a:prstGeom>
          <a:noFill/>
        </p:spPr>
        <p:txBody>
          <a:bodyPr wrap="square" lIns="0" tIns="0" rIns="0" bIns="0" rtlCol="0">
            <a:spAutoFit/>
          </a:bodyPr>
          <a:lstStyle/>
          <a:p>
            <a:pPr algn="ctr">
              <a:spcBef>
                <a:spcPts val="500"/>
              </a:spcBef>
            </a:pPr>
            <a:r>
              <a:rPr lang="en-US" sz="750" dirty="0"/>
              <a:t>7,100</a:t>
            </a:r>
          </a:p>
        </p:txBody>
      </p:sp>
    </p:spTree>
    <p:extLst>
      <p:ext uri="{BB962C8B-B14F-4D97-AF65-F5344CB8AC3E}">
        <p14:creationId xmlns:p14="http://schemas.microsoft.com/office/powerpoint/2010/main" val="92017872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AB1_On-screen_021815">
  <a:themeElements>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2700">
          <a:solidFill>
            <a:schemeClr val="accent3"/>
          </a:solidFill>
          <a:miter lim="800000"/>
        </a:ln>
      </a:spPr>
      <a:bodyPr rot="0" spcFirstLastPara="0" vert="horz" wrap="square" lIns="91440" tIns="45720" rIns="91440" bIns="45720" numCol="1" spcCol="0" rtlCol="0" fromWordArt="0" anchor="t" anchorCtr="0" forceAA="0" compatLnSpc="1">
        <a:prstTxWarp prst="textNoShape">
          <a:avLst/>
        </a:prstTxWarp>
        <a:noAutofit/>
      </a:bodyPr>
      <a:lstStyle>
        <a:defPPr algn="ctr">
          <a:spcBef>
            <a:spcPts val="500"/>
          </a:spcBef>
          <a:defRPr sz="10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3"/>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0" tIns="0" rIns="0" bIns="0" rtlCol="0">
        <a:spAutoFit/>
      </a:bodyPr>
      <a:lstStyle>
        <a:defPPr>
          <a:spcBef>
            <a:spcPts val="500"/>
          </a:spcBef>
          <a:defRPr sz="900" dirty="0" smtClean="0"/>
        </a:defPPr>
      </a:lstStyle>
    </a:txDef>
  </a:objectDefaults>
  <a:extraClrSchemeLst/>
</a:theme>
</file>

<file path=ppt/theme/theme2.xml><?xml version="1.0" encoding="utf-8"?>
<a:theme xmlns:a="http://schemas.openxmlformats.org/drawingml/2006/main" name="Office Theme">
  <a:themeElements>
    <a:clrScheme name="ABC Colors 2011">
      <a:dk1>
        <a:sysClr val="windowText" lastClr="000000"/>
      </a:dk1>
      <a:lt1>
        <a:srgbClr val="FFFFFF"/>
      </a:lt1>
      <a:dk2>
        <a:srgbClr val="CE1126"/>
      </a:dk2>
      <a:lt2>
        <a:srgbClr val="DBE1E5"/>
      </a:lt2>
      <a:accent1>
        <a:srgbClr val="BEC9D0"/>
      </a:accent1>
      <a:accent2>
        <a:srgbClr val="899BA9"/>
      </a:accent2>
      <a:accent3>
        <a:srgbClr val="617685"/>
      </a:accent3>
      <a:accent4>
        <a:srgbClr val="455560"/>
      </a:accent4>
      <a:accent5>
        <a:srgbClr val="000000"/>
      </a:accent5>
      <a:accent6>
        <a:srgbClr val="CE1126"/>
      </a:accent6>
      <a:hlink>
        <a:srgbClr val="548DD4"/>
      </a:hlink>
      <a:folHlink>
        <a:srgbClr val="4F61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CS National Meeting Slides 2008">
    <a:dk1>
      <a:srgbClr val="000000"/>
    </a:dk1>
    <a:lt1>
      <a:srgbClr val="FFFFFF"/>
    </a:lt1>
    <a:dk2>
      <a:srgbClr val="54709E"/>
    </a:dk2>
    <a:lt2>
      <a:srgbClr val="6C6E70"/>
    </a:lt2>
    <a:accent1>
      <a:srgbClr val="C5BAA9"/>
    </a:accent1>
    <a:accent2>
      <a:srgbClr val="9B886C"/>
    </a:accent2>
    <a:accent3>
      <a:srgbClr val="75603D"/>
    </a:accent3>
    <a:accent4>
      <a:srgbClr val="FFFFFF"/>
    </a:accent4>
    <a:accent5>
      <a:srgbClr val="000000"/>
    </a:accent5>
    <a:accent6>
      <a:srgbClr val="54709E"/>
    </a:accent6>
    <a:hlink>
      <a:srgbClr val="000000"/>
    </a:hlink>
    <a:folHlink>
      <a:srgbClr val="C00000"/>
    </a:folHlink>
  </a:clrScheme>
  <a:fontScheme name="National Meeting 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AB Color Palette (2017)">
    <a:dk1>
      <a:srgbClr val="333E48"/>
    </a:dk1>
    <a:lt1>
      <a:srgbClr val="FFFFFF"/>
    </a:lt1>
    <a:dk2>
      <a:srgbClr val="F28B00"/>
    </a:dk2>
    <a:lt2>
      <a:srgbClr val="D6D8DA"/>
    </a:lt2>
    <a:accent1>
      <a:srgbClr val="C4C7CA"/>
    </a:accent1>
    <a:accent2>
      <a:srgbClr val="A0A4A9"/>
    </a:accent2>
    <a:accent3>
      <a:srgbClr val="666E76"/>
    </a:accent3>
    <a:accent4>
      <a:srgbClr val="333E48"/>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2015 EAB Color Palette">
    <a:dk1>
      <a:srgbClr val="4F5861"/>
    </a:dk1>
    <a:lt1>
      <a:srgbClr val="FFFFFF"/>
    </a:lt1>
    <a:dk2>
      <a:srgbClr val="F28B00"/>
    </a:dk2>
    <a:lt2>
      <a:srgbClr val="DEE0E0"/>
    </a:lt2>
    <a:accent1>
      <a:srgbClr val="C8CACC"/>
    </a:accent1>
    <a:accent2>
      <a:srgbClr val="A0A4A9"/>
    </a:accent2>
    <a:accent3>
      <a:srgbClr val="797F86"/>
    </a:accent3>
    <a:accent4>
      <a:srgbClr val="4F5861"/>
    </a:accent4>
    <a:accent5>
      <a:srgbClr val="004A88"/>
    </a:accent5>
    <a:accent6>
      <a:srgbClr val="0070CD"/>
    </a:accent6>
    <a:hlink>
      <a:srgbClr val="0070CD"/>
    </a:hlink>
    <a:folHlink>
      <a:srgbClr val="A0A4A9"/>
    </a:folHlink>
  </a:clrScheme>
  <a:fontScheme name="EAB Font Theme">
    <a:majorFont>
      <a:latin typeface="Rockwel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ABC Pantone+ Color Palette">
    <a:dk1>
      <a:srgbClr val="333E48"/>
    </a:dk1>
    <a:lt1>
      <a:srgbClr val="FFFFFF"/>
    </a:lt1>
    <a:dk2>
      <a:srgbClr val="617685"/>
    </a:dk2>
    <a:lt2>
      <a:srgbClr val="DBE1E5"/>
    </a:lt2>
    <a:accent1>
      <a:srgbClr val="BEC9D0"/>
    </a:accent1>
    <a:accent2>
      <a:srgbClr val="899BA9"/>
    </a:accent2>
    <a:accent3>
      <a:srgbClr val="617685"/>
    </a:accent3>
    <a:accent4>
      <a:srgbClr val="333E48"/>
    </a:accent4>
    <a:accent5>
      <a:srgbClr val="000000"/>
    </a:accent5>
    <a:accent6>
      <a:srgbClr val="CF0A2C"/>
    </a:accent6>
    <a:hlink>
      <a:srgbClr val="0086B9"/>
    </a:hlink>
    <a:folHlink>
      <a:srgbClr val="CF0A2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EAB1_On-screen_021815</Template>
  <TotalTime>0</TotalTime>
  <Words>7473</Words>
  <Application>Microsoft Office PowerPoint</Application>
  <PresentationFormat>Custom</PresentationFormat>
  <Paragraphs>1074</Paragraphs>
  <Slides>57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57</vt:i4>
      </vt:variant>
    </vt:vector>
  </HeadingPairs>
  <TitlesOfParts>
    <vt:vector size="64" baseType="lpstr">
      <vt:lpstr>Arial</vt:lpstr>
      <vt:lpstr>Calibri</vt:lpstr>
      <vt:lpstr>Cambria</vt:lpstr>
      <vt:lpstr>Rockwell</vt:lpstr>
      <vt:lpstr>Verdana</vt:lpstr>
      <vt:lpstr>Wingdings</vt:lpstr>
      <vt:lpstr>EAB1_On-screen_021815</vt:lpstr>
      <vt:lpstr>PowerPoint Presentation</vt:lpstr>
      <vt:lpstr>PowerPoint Presentation</vt:lpstr>
      <vt:lpstr>Job Prospects Dwindling for HS Diploma Holders</vt:lpstr>
      <vt:lpstr>Value of College Degree has Never Been Higher</vt:lpstr>
      <vt:lpstr>PowerPoint Presentation</vt:lpstr>
      <vt:lpstr>PowerPoint Presentation</vt:lpstr>
      <vt:lpstr>PowerPoint Presentation</vt:lpstr>
      <vt:lpstr>Shifting Demographic and Economic Realities</vt:lpstr>
      <vt:lpstr>PowerPoint Presentation</vt:lpstr>
      <vt:lpstr>Looming Birth Dearth</vt:lpstr>
      <vt:lpstr>Diverging Fortunes by Region </vt:lpstr>
      <vt:lpstr>Demographic Change Overview: Massachusetts </vt:lpstr>
      <vt:lpstr>Demographic Change Overview: Massachusetts </vt:lpstr>
      <vt:lpstr>Getting Ready for the Student of the Future</vt:lpstr>
      <vt:lpstr>Debt Aversion in Action</vt:lpstr>
      <vt:lpstr>Prevalent Technology Makes Screen Time Ubiquitous</vt:lpstr>
      <vt:lpstr>The Great Recession and Its Aftermath</vt:lpstr>
      <vt:lpstr>Substance Abuse Rates on the Rise</vt:lpstr>
      <vt:lpstr>Affecting Individuals Younger and Younger </vt:lpstr>
      <vt:lpstr>Students Pursuing Workforce Oriented Degrees </vt:lpstr>
      <vt:lpstr>PowerPoint Presentation</vt:lpstr>
      <vt:lpstr>Emerging Strategies for Sustainability </vt:lpstr>
      <vt:lpstr>Growth the Top Institutional Imperative for Most</vt:lpstr>
      <vt:lpstr>PowerPoint Presentation</vt:lpstr>
      <vt:lpstr>PowerPoint Presentation</vt:lpstr>
      <vt:lpstr>Online @ Regional Public Universities</vt:lpstr>
      <vt:lpstr>Myth: There is No “Online Market” </vt:lpstr>
      <vt:lpstr>Multimodality Increasingly the Norm</vt:lpstr>
      <vt:lpstr>Untether from the Academic Calendar</vt:lpstr>
      <vt:lpstr>A Second Life for Existing Online Courses</vt:lpstr>
      <vt:lpstr>Flexible Modality, Responsive Schedules</vt:lpstr>
      <vt:lpstr>A Reason for Optimism?</vt:lpstr>
      <vt:lpstr>PowerPoint Presentation</vt:lpstr>
      <vt:lpstr>Signature Graduate Fields Continue to Contract</vt:lpstr>
      <vt:lpstr>Growth Concentrated in High-Cost Fields</vt:lpstr>
      <vt:lpstr>Getting Beyond “Working Professionals”</vt:lpstr>
      <vt:lpstr>Not Just Full Master’s Degrees, Though </vt:lpstr>
      <vt:lpstr>Degree Completion Hype Doesn’t Reflect Reality</vt:lpstr>
      <vt:lpstr>The Economic Case for Student Success</vt:lpstr>
      <vt:lpstr>The Economic Case for Student Success</vt:lpstr>
      <vt:lpstr>The Evolution of Student Success Strategy </vt:lpstr>
      <vt:lpstr>PowerPoint Presentation</vt:lpstr>
      <vt:lpstr>Steering Choice Architecture in Our Favor</vt:lpstr>
      <vt:lpstr>Backed by Science</vt:lpstr>
      <vt:lpstr>Toward Greater Rigor and Granularity in Strategic Planning </vt:lpstr>
      <vt:lpstr>Why Higher Ed Culture Eats Strategy</vt:lpstr>
      <vt:lpstr>All Things to All People</vt:lpstr>
      <vt:lpstr>Assess True “Strategic” Imperatives</vt:lpstr>
      <vt:lpstr>Check the Hype at the Boardroom Door</vt:lpstr>
      <vt:lpstr>Be Ambitious, but Please Be Specific</vt:lpstr>
      <vt:lpstr>PowerPoint Presentation</vt:lpstr>
      <vt:lpstr>An Arm to Save a Leg</vt:lpstr>
      <vt:lpstr>The Buck Stops Here, at Elon </vt:lpstr>
      <vt:lpstr>Executive Oversight</vt:lpstr>
      <vt:lpstr>Elon Strategic Plan Progress Scorecard</vt:lpstr>
      <vt:lpstr>“Vision Without Execution Is Hallucination”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2015-09-15T13:53:19Z</dcterms:created>
  <dcterms:modified xsi:type="dcterms:W3CDTF">2019-08-30T20:10:20Z</dcterms:modified>
</cp:coreProperties>
</file>